
<file path=[Content_Types].xml><?xml version="1.0" encoding="utf-8"?>
<Types xmlns="http://schemas.openxmlformats.org/package/2006/content-types">
  <Default Extension="xml" ContentType="application/xml"/>
  <Default Extension="wmf" ContentType="image/x-wmf"/>
  <Default Extension="jpeg" ContentType="image/jpeg"/>
  <Default Extension="rels" ContentType="application/vnd.openxmlformats-package.relationships+xml"/>
  <Default Extension="vml" ContentType="application/vnd.openxmlformats-officedocument.vmlDrawing"/>
  <Default Extension="gif" ContentType="image/gif"/>
  <Default Extension="wdp" ContentType="image/vnd.ms-photo"/>
  <Default Extension="bin" ContentType="application/vnd.openxmlformats-officedocument.presentationml.printerSettings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embeddings/oleObject1.bin" ContentType="application/vnd.openxmlformats-officedocument.oleObject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1" r:id="rId1"/>
  </p:sldMasterIdLst>
  <p:notesMasterIdLst>
    <p:notesMasterId r:id="rId179"/>
  </p:notesMasterIdLst>
  <p:sldIdLst>
    <p:sldId id="716" r:id="rId2"/>
    <p:sldId id="257" r:id="rId3"/>
    <p:sldId id="258" r:id="rId4"/>
    <p:sldId id="266" r:id="rId5"/>
    <p:sldId id="267" r:id="rId6"/>
    <p:sldId id="268" r:id="rId7"/>
    <p:sldId id="270" r:id="rId8"/>
    <p:sldId id="271" r:id="rId9"/>
    <p:sldId id="274" r:id="rId10"/>
    <p:sldId id="260" r:id="rId11"/>
    <p:sldId id="275" r:id="rId12"/>
    <p:sldId id="269" r:id="rId13"/>
    <p:sldId id="276" r:id="rId14"/>
    <p:sldId id="279" r:id="rId15"/>
    <p:sldId id="277" r:id="rId16"/>
    <p:sldId id="282" r:id="rId17"/>
    <p:sldId id="287" r:id="rId18"/>
    <p:sldId id="288" r:id="rId19"/>
    <p:sldId id="289" r:id="rId20"/>
    <p:sldId id="283" r:id="rId21"/>
    <p:sldId id="284" r:id="rId22"/>
    <p:sldId id="292" r:id="rId23"/>
    <p:sldId id="646" r:id="rId24"/>
    <p:sldId id="647" r:id="rId25"/>
    <p:sldId id="648" r:id="rId26"/>
    <p:sldId id="649" r:id="rId27"/>
    <p:sldId id="650" r:id="rId28"/>
    <p:sldId id="657" r:id="rId29"/>
    <p:sldId id="658" r:id="rId30"/>
    <p:sldId id="659" r:id="rId31"/>
    <p:sldId id="660" r:id="rId32"/>
    <p:sldId id="661" r:id="rId33"/>
    <p:sldId id="662" r:id="rId34"/>
    <p:sldId id="663" r:id="rId35"/>
    <p:sldId id="664" r:id="rId36"/>
    <p:sldId id="665" r:id="rId37"/>
    <p:sldId id="666" r:id="rId38"/>
    <p:sldId id="667" r:id="rId39"/>
    <p:sldId id="668" r:id="rId40"/>
    <p:sldId id="669" r:id="rId41"/>
    <p:sldId id="670" r:id="rId42"/>
    <p:sldId id="671" r:id="rId43"/>
    <p:sldId id="679" r:id="rId44"/>
    <p:sldId id="680" r:id="rId45"/>
    <p:sldId id="681" r:id="rId46"/>
    <p:sldId id="682" r:id="rId47"/>
    <p:sldId id="683" r:id="rId48"/>
    <p:sldId id="684" r:id="rId49"/>
    <p:sldId id="685" r:id="rId50"/>
    <p:sldId id="686" r:id="rId51"/>
    <p:sldId id="687" r:id="rId52"/>
    <p:sldId id="688" r:id="rId53"/>
    <p:sldId id="689" r:id="rId54"/>
    <p:sldId id="690" r:id="rId55"/>
    <p:sldId id="691" r:id="rId56"/>
    <p:sldId id="692" r:id="rId57"/>
    <p:sldId id="693" r:id="rId58"/>
    <p:sldId id="694" r:id="rId59"/>
    <p:sldId id="695" r:id="rId60"/>
    <p:sldId id="696" r:id="rId61"/>
    <p:sldId id="697" r:id="rId62"/>
    <p:sldId id="698" r:id="rId63"/>
    <p:sldId id="699" r:id="rId64"/>
    <p:sldId id="700" r:id="rId65"/>
    <p:sldId id="701" r:id="rId66"/>
    <p:sldId id="702" r:id="rId67"/>
    <p:sldId id="703" r:id="rId68"/>
    <p:sldId id="704" r:id="rId69"/>
    <p:sldId id="705" r:id="rId70"/>
    <p:sldId id="706" r:id="rId71"/>
    <p:sldId id="707" r:id="rId72"/>
    <p:sldId id="708" r:id="rId73"/>
    <p:sldId id="709" r:id="rId74"/>
    <p:sldId id="710" r:id="rId75"/>
    <p:sldId id="711" r:id="rId76"/>
    <p:sldId id="712" r:id="rId77"/>
    <p:sldId id="713" r:id="rId78"/>
    <p:sldId id="714" r:id="rId79"/>
    <p:sldId id="715" r:id="rId80"/>
    <p:sldId id="673" r:id="rId81"/>
    <p:sldId id="674" r:id="rId82"/>
    <p:sldId id="675" r:id="rId83"/>
    <p:sldId id="676" r:id="rId84"/>
    <p:sldId id="677" r:id="rId85"/>
    <p:sldId id="678" r:id="rId86"/>
    <p:sldId id="612" r:id="rId87"/>
    <p:sldId id="622" r:id="rId88"/>
    <p:sldId id="672" r:id="rId89"/>
    <p:sldId id="611" r:id="rId90"/>
    <p:sldId id="615" r:id="rId91"/>
    <p:sldId id="613" r:id="rId92"/>
    <p:sldId id="618" r:id="rId93"/>
    <p:sldId id="616" r:id="rId94"/>
    <p:sldId id="623" r:id="rId95"/>
    <p:sldId id="627" r:id="rId96"/>
    <p:sldId id="628" r:id="rId97"/>
    <p:sldId id="620" r:id="rId98"/>
    <p:sldId id="633" r:id="rId99"/>
    <p:sldId id="632" r:id="rId100"/>
    <p:sldId id="609" r:id="rId101"/>
    <p:sldId id="393" r:id="rId102"/>
    <p:sldId id="385" r:id="rId103"/>
    <p:sldId id="386" r:id="rId104"/>
    <p:sldId id="391" r:id="rId105"/>
    <p:sldId id="396" r:id="rId106"/>
    <p:sldId id="411" r:id="rId107"/>
    <p:sldId id="449" r:id="rId108"/>
    <p:sldId id="450" r:id="rId109"/>
    <p:sldId id="514" r:id="rId110"/>
    <p:sldId id="486" r:id="rId111"/>
    <p:sldId id="487" r:id="rId112"/>
    <p:sldId id="488" r:id="rId113"/>
    <p:sldId id="489" r:id="rId114"/>
    <p:sldId id="490" r:id="rId115"/>
    <p:sldId id="491" r:id="rId116"/>
    <p:sldId id="492" r:id="rId117"/>
    <p:sldId id="493" r:id="rId118"/>
    <p:sldId id="641" r:id="rId119"/>
    <p:sldId id="644" r:id="rId120"/>
    <p:sldId id="494" r:id="rId121"/>
    <p:sldId id="495" r:id="rId122"/>
    <p:sldId id="496" r:id="rId123"/>
    <p:sldId id="442" r:id="rId124"/>
    <p:sldId id="443" r:id="rId125"/>
    <p:sldId id="460" r:id="rId126"/>
    <p:sldId id="444" r:id="rId127"/>
    <p:sldId id="461" r:id="rId128"/>
    <p:sldId id="526" r:id="rId129"/>
    <p:sldId id="533" r:id="rId130"/>
    <p:sldId id="532" r:id="rId131"/>
    <p:sldId id="531" r:id="rId132"/>
    <p:sldId id="534" r:id="rId133"/>
    <p:sldId id="529" r:id="rId134"/>
    <p:sldId id="431" r:id="rId135"/>
    <p:sldId id="527" r:id="rId136"/>
    <p:sldId id="536" r:id="rId137"/>
    <p:sldId id="535" r:id="rId138"/>
    <p:sldId id="540" r:id="rId139"/>
    <p:sldId id="567" r:id="rId140"/>
    <p:sldId id="572" r:id="rId141"/>
    <p:sldId id="569" r:id="rId142"/>
    <p:sldId id="573" r:id="rId143"/>
    <p:sldId id="576" r:id="rId144"/>
    <p:sldId id="577" r:id="rId145"/>
    <p:sldId id="574" r:id="rId146"/>
    <p:sldId id="570" r:id="rId147"/>
    <p:sldId id="544" r:id="rId148"/>
    <p:sldId id="553" r:id="rId149"/>
    <p:sldId id="542" r:id="rId150"/>
    <p:sldId id="545" r:id="rId151"/>
    <p:sldId id="457" r:id="rId152"/>
    <p:sldId id="558" r:id="rId153"/>
    <p:sldId id="554" r:id="rId154"/>
    <p:sldId id="559" r:id="rId155"/>
    <p:sldId id="546" r:id="rId156"/>
    <p:sldId id="551" r:id="rId157"/>
    <p:sldId id="550" r:id="rId158"/>
    <p:sldId id="549" r:id="rId159"/>
    <p:sldId id="556" r:id="rId160"/>
    <p:sldId id="555" r:id="rId161"/>
    <p:sldId id="560" r:id="rId162"/>
    <p:sldId id="548" r:id="rId163"/>
    <p:sldId id="579" r:id="rId164"/>
    <p:sldId id="580" r:id="rId165"/>
    <p:sldId id="581" r:id="rId166"/>
    <p:sldId id="593" r:id="rId167"/>
    <p:sldId id="582" r:id="rId168"/>
    <p:sldId id="592" r:id="rId169"/>
    <p:sldId id="591" r:id="rId170"/>
    <p:sldId id="589" r:id="rId171"/>
    <p:sldId id="588" r:id="rId172"/>
    <p:sldId id="599" r:id="rId173"/>
    <p:sldId id="600" r:id="rId174"/>
    <p:sldId id="598" r:id="rId175"/>
    <p:sldId id="597" r:id="rId176"/>
    <p:sldId id="596" r:id="rId177"/>
    <p:sldId id="595" r:id="rId178"/>
  </p:sldIdLst>
  <p:sldSz cx="9144000" cy="6858000" type="screen4x3"/>
  <p:notesSz cx="6858000" cy="9144000"/>
  <p:defaultTextStyle>
    <a:defPPr>
      <a:defRPr lang="it-IT"/>
    </a:defPPr>
    <a:lvl1pPr algn="l" rtl="0" eaLnBrk="0" fontAlgn="base" hangingPunct="0">
      <a:spcBef>
        <a:spcPct val="0"/>
      </a:spcBef>
      <a:spcAft>
        <a:spcPct val="0"/>
      </a:spcAft>
      <a:defRPr sz="3600" kern="1200">
        <a:solidFill>
          <a:schemeClr val="tx1"/>
        </a:solidFill>
        <a:latin typeface="Arial Narrow" panose="020B060602020203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3600" kern="1200">
        <a:solidFill>
          <a:schemeClr val="tx1"/>
        </a:solidFill>
        <a:latin typeface="Arial Narrow" panose="020B060602020203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3600" kern="1200">
        <a:solidFill>
          <a:schemeClr val="tx1"/>
        </a:solidFill>
        <a:latin typeface="Arial Narrow" panose="020B060602020203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3600" kern="1200">
        <a:solidFill>
          <a:schemeClr val="tx1"/>
        </a:solidFill>
        <a:latin typeface="Arial Narrow" panose="020B060602020203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3600" kern="1200">
        <a:solidFill>
          <a:schemeClr val="tx1"/>
        </a:solidFill>
        <a:latin typeface="Arial Narrow" panose="020B0606020202030204" pitchFamily="34" charset="0"/>
        <a:ea typeface="+mn-ea"/>
        <a:cs typeface="+mn-cs"/>
      </a:defRPr>
    </a:lvl5pPr>
    <a:lvl6pPr marL="2286000" algn="l" defTabSz="914400" rtl="0" eaLnBrk="1" latinLnBrk="0" hangingPunct="1">
      <a:defRPr sz="3600" kern="1200">
        <a:solidFill>
          <a:schemeClr val="tx1"/>
        </a:solidFill>
        <a:latin typeface="Arial Narrow" panose="020B0606020202030204" pitchFamily="34" charset="0"/>
        <a:ea typeface="+mn-ea"/>
        <a:cs typeface="+mn-cs"/>
      </a:defRPr>
    </a:lvl6pPr>
    <a:lvl7pPr marL="2743200" algn="l" defTabSz="914400" rtl="0" eaLnBrk="1" latinLnBrk="0" hangingPunct="1">
      <a:defRPr sz="3600" kern="1200">
        <a:solidFill>
          <a:schemeClr val="tx1"/>
        </a:solidFill>
        <a:latin typeface="Arial Narrow" panose="020B0606020202030204" pitchFamily="34" charset="0"/>
        <a:ea typeface="+mn-ea"/>
        <a:cs typeface="+mn-cs"/>
      </a:defRPr>
    </a:lvl7pPr>
    <a:lvl8pPr marL="3200400" algn="l" defTabSz="914400" rtl="0" eaLnBrk="1" latinLnBrk="0" hangingPunct="1">
      <a:defRPr sz="3600" kern="1200">
        <a:solidFill>
          <a:schemeClr val="tx1"/>
        </a:solidFill>
        <a:latin typeface="Arial Narrow" panose="020B0606020202030204" pitchFamily="34" charset="0"/>
        <a:ea typeface="+mn-ea"/>
        <a:cs typeface="+mn-cs"/>
      </a:defRPr>
    </a:lvl8pPr>
    <a:lvl9pPr marL="3657600" algn="l" defTabSz="914400" rtl="0" eaLnBrk="1" latinLnBrk="0" hangingPunct="1">
      <a:defRPr sz="3600" kern="1200">
        <a:solidFill>
          <a:schemeClr val="tx1"/>
        </a:solidFill>
        <a:latin typeface="Arial Narrow" panose="020B060602020203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9900"/>
    <a:srgbClr val="DDDDDD"/>
    <a:srgbClr val="CC0000"/>
    <a:srgbClr val="FF0000"/>
    <a:srgbClr val="808080"/>
    <a:srgbClr val="969696"/>
    <a:srgbClr val="000000"/>
    <a:srgbClr val="FF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69C7853C-536D-4A76-A0AE-DD22124D55A5}" styleName="Stile con tema 1 - Colore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887" autoAdjust="0"/>
    <p:restoredTop sz="94660"/>
  </p:normalViewPr>
  <p:slideViewPr>
    <p:cSldViewPr>
      <p:cViewPr varScale="1">
        <p:scale>
          <a:sx n="77" d="100"/>
          <a:sy n="77" d="100"/>
        </p:scale>
        <p:origin x="-1744" y="-10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1832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42" Type="http://schemas.openxmlformats.org/officeDocument/2006/relationships/slide" Target="slides/slide141.xml"/><Relationship Id="rId143" Type="http://schemas.openxmlformats.org/officeDocument/2006/relationships/slide" Target="slides/slide142.xml"/><Relationship Id="rId144" Type="http://schemas.openxmlformats.org/officeDocument/2006/relationships/slide" Target="slides/slide143.xml"/><Relationship Id="rId145" Type="http://schemas.openxmlformats.org/officeDocument/2006/relationships/slide" Target="slides/slide144.xml"/><Relationship Id="rId146" Type="http://schemas.openxmlformats.org/officeDocument/2006/relationships/slide" Target="slides/slide145.xml"/><Relationship Id="rId147" Type="http://schemas.openxmlformats.org/officeDocument/2006/relationships/slide" Target="slides/slide146.xml"/><Relationship Id="rId148" Type="http://schemas.openxmlformats.org/officeDocument/2006/relationships/slide" Target="slides/slide147.xml"/><Relationship Id="rId149" Type="http://schemas.openxmlformats.org/officeDocument/2006/relationships/slide" Target="slides/slide148.xml"/><Relationship Id="rId180" Type="http://schemas.openxmlformats.org/officeDocument/2006/relationships/printerSettings" Target="printerSettings/printerSettings1.bin"/><Relationship Id="rId181" Type="http://schemas.openxmlformats.org/officeDocument/2006/relationships/presProps" Target="presProps.xml"/><Relationship Id="rId182" Type="http://schemas.openxmlformats.org/officeDocument/2006/relationships/viewProps" Target="viewProps.xml"/><Relationship Id="rId40" Type="http://schemas.openxmlformats.org/officeDocument/2006/relationships/slide" Target="slides/slide39.xml"/><Relationship Id="rId41" Type="http://schemas.openxmlformats.org/officeDocument/2006/relationships/slide" Target="slides/slide40.xml"/><Relationship Id="rId42" Type="http://schemas.openxmlformats.org/officeDocument/2006/relationships/slide" Target="slides/slide41.xml"/><Relationship Id="rId43" Type="http://schemas.openxmlformats.org/officeDocument/2006/relationships/slide" Target="slides/slide42.xml"/><Relationship Id="rId44" Type="http://schemas.openxmlformats.org/officeDocument/2006/relationships/slide" Target="slides/slide43.xml"/><Relationship Id="rId45" Type="http://schemas.openxmlformats.org/officeDocument/2006/relationships/slide" Target="slides/slide44.xml"/><Relationship Id="rId46" Type="http://schemas.openxmlformats.org/officeDocument/2006/relationships/slide" Target="slides/slide45.xml"/><Relationship Id="rId47" Type="http://schemas.openxmlformats.org/officeDocument/2006/relationships/slide" Target="slides/slide46.xml"/><Relationship Id="rId48" Type="http://schemas.openxmlformats.org/officeDocument/2006/relationships/slide" Target="slides/slide47.xml"/><Relationship Id="rId49" Type="http://schemas.openxmlformats.org/officeDocument/2006/relationships/slide" Target="slides/slide48.xml"/><Relationship Id="rId183" Type="http://schemas.openxmlformats.org/officeDocument/2006/relationships/theme" Target="theme/theme1.xml"/><Relationship Id="rId184" Type="http://schemas.openxmlformats.org/officeDocument/2006/relationships/tableStyles" Target="tableStyles.xml"/><Relationship Id="rId80" Type="http://schemas.openxmlformats.org/officeDocument/2006/relationships/slide" Target="slides/slide79.xml"/><Relationship Id="rId81" Type="http://schemas.openxmlformats.org/officeDocument/2006/relationships/slide" Target="slides/slide80.xml"/><Relationship Id="rId82" Type="http://schemas.openxmlformats.org/officeDocument/2006/relationships/slide" Target="slides/slide81.xml"/><Relationship Id="rId83" Type="http://schemas.openxmlformats.org/officeDocument/2006/relationships/slide" Target="slides/slide82.xml"/><Relationship Id="rId84" Type="http://schemas.openxmlformats.org/officeDocument/2006/relationships/slide" Target="slides/slide83.xml"/><Relationship Id="rId85" Type="http://schemas.openxmlformats.org/officeDocument/2006/relationships/slide" Target="slides/slide84.xml"/><Relationship Id="rId86" Type="http://schemas.openxmlformats.org/officeDocument/2006/relationships/slide" Target="slides/slide85.xml"/><Relationship Id="rId87" Type="http://schemas.openxmlformats.org/officeDocument/2006/relationships/slide" Target="slides/slide86.xml"/><Relationship Id="rId88" Type="http://schemas.openxmlformats.org/officeDocument/2006/relationships/slide" Target="slides/slide87.xml"/><Relationship Id="rId89" Type="http://schemas.openxmlformats.org/officeDocument/2006/relationships/slide" Target="slides/slide88.xml"/><Relationship Id="rId110" Type="http://schemas.openxmlformats.org/officeDocument/2006/relationships/slide" Target="slides/slide109.xml"/><Relationship Id="rId111" Type="http://schemas.openxmlformats.org/officeDocument/2006/relationships/slide" Target="slides/slide110.xml"/><Relationship Id="rId112" Type="http://schemas.openxmlformats.org/officeDocument/2006/relationships/slide" Target="slides/slide111.xml"/><Relationship Id="rId113" Type="http://schemas.openxmlformats.org/officeDocument/2006/relationships/slide" Target="slides/slide112.xml"/><Relationship Id="rId114" Type="http://schemas.openxmlformats.org/officeDocument/2006/relationships/slide" Target="slides/slide113.xml"/><Relationship Id="rId115" Type="http://schemas.openxmlformats.org/officeDocument/2006/relationships/slide" Target="slides/slide114.xml"/><Relationship Id="rId116" Type="http://schemas.openxmlformats.org/officeDocument/2006/relationships/slide" Target="slides/slide115.xml"/><Relationship Id="rId117" Type="http://schemas.openxmlformats.org/officeDocument/2006/relationships/slide" Target="slides/slide116.xml"/><Relationship Id="rId118" Type="http://schemas.openxmlformats.org/officeDocument/2006/relationships/slide" Target="slides/slide117.xml"/><Relationship Id="rId119" Type="http://schemas.openxmlformats.org/officeDocument/2006/relationships/slide" Target="slides/slide118.xml"/><Relationship Id="rId150" Type="http://schemas.openxmlformats.org/officeDocument/2006/relationships/slide" Target="slides/slide149.xml"/><Relationship Id="rId151" Type="http://schemas.openxmlformats.org/officeDocument/2006/relationships/slide" Target="slides/slide150.xml"/><Relationship Id="rId152" Type="http://schemas.openxmlformats.org/officeDocument/2006/relationships/slide" Target="slides/slide151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153" Type="http://schemas.openxmlformats.org/officeDocument/2006/relationships/slide" Target="slides/slide152.xml"/><Relationship Id="rId154" Type="http://schemas.openxmlformats.org/officeDocument/2006/relationships/slide" Target="slides/slide153.xml"/><Relationship Id="rId155" Type="http://schemas.openxmlformats.org/officeDocument/2006/relationships/slide" Target="slides/slide154.xml"/><Relationship Id="rId156" Type="http://schemas.openxmlformats.org/officeDocument/2006/relationships/slide" Target="slides/slide155.xml"/><Relationship Id="rId157" Type="http://schemas.openxmlformats.org/officeDocument/2006/relationships/slide" Target="slides/slide156.xml"/><Relationship Id="rId158" Type="http://schemas.openxmlformats.org/officeDocument/2006/relationships/slide" Target="slides/slide157.xml"/><Relationship Id="rId159" Type="http://schemas.openxmlformats.org/officeDocument/2006/relationships/slide" Target="slides/slide158.xml"/><Relationship Id="rId50" Type="http://schemas.openxmlformats.org/officeDocument/2006/relationships/slide" Target="slides/slide49.xml"/><Relationship Id="rId51" Type="http://schemas.openxmlformats.org/officeDocument/2006/relationships/slide" Target="slides/slide50.xml"/><Relationship Id="rId52" Type="http://schemas.openxmlformats.org/officeDocument/2006/relationships/slide" Target="slides/slide51.xml"/><Relationship Id="rId53" Type="http://schemas.openxmlformats.org/officeDocument/2006/relationships/slide" Target="slides/slide52.xml"/><Relationship Id="rId54" Type="http://schemas.openxmlformats.org/officeDocument/2006/relationships/slide" Target="slides/slide53.xml"/><Relationship Id="rId55" Type="http://schemas.openxmlformats.org/officeDocument/2006/relationships/slide" Target="slides/slide54.xml"/><Relationship Id="rId56" Type="http://schemas.openxmlformats.org/officeDocument/2006/relationships/slide" Target="slides/slide55.xml"/><Relationship Id="rId57" Type="http://schemas.openxmlformats.org/officeDocument/2006/relationships/slide" Target="slides/slide56.xml"/><Relationship Id="rId58" Type="http://schemas.openxmlformats.org/officeDocument/2006/relationships/slide" Target="slides/slide57.xml"/><Relationship Id="rId59" Type="http://schemas.openxmlformats.org/officeDocument/2006/relationships/slide" Target="slides/slide58.xml"/><Relationship Id="rId90" Type="http://schemas.openxmlformats.org/officeDocument/2006/relationships/slide" Target="slides/slide89.xml"/><Relationship Id="rId91" Type="http://schemas.openxmlformats.org/officeDocument/2006/relationships/slide" Target="slides/slide90.xml"/><Relationship Id="rId92" Type="http://schemas.openxmlformats.org/officeDocument/2006/relationships/slide" Target="slides/slide91.xml"/><Relationship Id="rId93" Type="http://schemas.openxmlformats.org/officeDocument/2006/relationships/slide" Target="slides/slide92.xml"/><Relationship Id="rId94" Type="http://schemas.openxmlformats.org/officeDocument/2006/relationships/slide" Target="slides/slide93.xml"/><Relationship Id="rId95" Type="http://schemas.openxmlformats.org/officeDocument/2006/relationships/slide" Target="slides/slide94.xml"/><Relationship Id="rId96" Type="http://schemas.openxmlformats.org/officeDocument/2006/relationships/slide" Target="slides/slide95.xml"/><Relationship Id="rId97" Type="http://schemas.openxmlformats.org/officeDocument/2006/relationships/slide" Target="slides/slide96.xml"/><Relationship Id="rId98" Type="http://schemas.openxmlformats.org/officeDocument/2006/relationships/slide" Target="slides/slide97.xml"/><Relationship Id="rId99" Type="http://schemas.openxmlformats.org/officeDocument/2006/relationships/slide" Target="slides/slide98.xml"/><Relationship Id="rId120" Type="http://schemas.openxmlformats.org/officeDocument/2006/relationships/slide" Target="slides/slide119.xml"/><Relationship Id="rId121" Type="http://schemas.openxmlformats.org/officeDocument/2006/relationships/slide" Target="slides/slide120.xml"/><Relationship Id="rId122" Type="http://schemas.openxmlformats.org/officeDocument/2006/relationships/slide" Target="slides/slide121.xml"/><Relationship Id="rId123" Type="http://schemas.openxmlformats.org/officeDocument/2006/relationships/slide" Target="slides/slide122.xml"/><Relationship Id="rId124" Type="http://schemas.openxmlformats.org/officeDocument/2006/relationships/slide" Target="slides/slide123.xml"/><Relationship Id="rId125" Type="http://schemas.openxmlformats.org/officeDocument/2006/relationships/slide" Target="slides/slide124.xml"/><Relationship Id="rId126" Type="http://schemas.openxmlformats.org/officeDocument/2006/relationships/slide" Target="slides/slide125.xml"/><Relationship Id="rId127" Type="http://schemas.openxmlformats.org/officeDocument/2006/relationships/slide" Target="slides/slide126.xml"/><Relationship Id="rId128" Type="http://schemas.openxmlformats.org/officeDocument/2006/relationships/slide" Target="slides/slide127.xml"/><Relationship Id="rId129" Type="http://schemas.openxmlformats.org/officeDocument/2006/relationships/slide" Target="slides/slide128.xml"/><Relationship Id="rId160" Type="http://schemas.openxmlformats.org/officeDocument/2006/relationships/slide" Target="slides/slide159.xml"/><Relationship Id="rId161" Type="http://schemas.openxmlformats.org/officeDocument/2006/relationships/slide" Target="slides/slide160.xml"/><Relationship Id="rId162" Type="http://schemas.openxmlformats.org/officeDocument/2006/relationships/slide" Target="slides/slide161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163" Type="http://schemas.openxmlformats.org/officeDocument/2006/relationships/slide" Target="slides/slide162.xml"/><Relationship Id="rId164" Type="http://schemas.openxmlformats.org/officeDocument/2006/relationships/slide" Target="slides/slide163.xml"/><Relationship Id="rId165" Type="http://schemas.openxmlformats.org/officeDocument/2006/relationships/slide" Target="slides/slide164.xml"/><Relationship Id="rId166" Type="http://schemas.openxmlformats.org/officeDocument/2006/relationships/slide" Target="slides/slide165.xml"/><Relationship Id="rId167" Type="http://schemas.openxmlformats.org/officeDocument/2006/relationships/slide" Target="slides/slide166.xml"/><Relationship Id="rId168" Type="http://schemas.openxmlformats.org/officeDocument/2006/relationships/slide" Target="slides/slide167.xml"/><Relationship Id="rId169" Type="http://schemas.openxmlformats.org/officeDocument/2006/relationships/slide" Target="slides/slide168.xml"/><Relationship Id="rId60" Type="http://schemas.openxmlformats.org/officeDocument/2006/relationships/slide" Target="slides/slide59.xml"/><Relationship Id="rId61" Type="http://schemas.openxmlformats.org/officeDocument/2006/relationships/slide" Target="slides/slide60.xml"/><Relationship Id="rId62" Type="http://schemas.openxmlformats.org/officeDocument/2006/relationships/slide" Target="slides/slide61.xml"/><Relationship Id="rId63" Type="http://schemas.openxmlformats.org/officeDocument/2006/relationships/slide" Target="slides/slide62.xml"/><Relationship Id="rId64" Type="http://schemas.openxmlformats.org/officeDocument/2006/relationships/slide" Target="slides/slide63.xml"/><Relationship Id="rId65" Type="http://schemas.openxmlformats.org/officeDocument/2006/relationships/slide" Target="slides/slide64.xml"/><Relationship Id="rId66" Type="http://schemas.openxmlformats.org/officeDocument/2006/relationships/slide" Target="slides/slide65.xml"/><Relationship Id="rId67" Type="http://schemas.openxmlformats.org/officeDocument/2006/relationships/slide" Target="slides/slide66.xml"/><Relationship Id="rId68" Type="http://schemas.openxmlformats.org/officeDocument/2006/relationships/slide" Target="slides/slide67.xml"/><Relationship Id="rId69" Type="http://schemas.openxmlformats.org/officeDocument/2006/relationships/slide" Target="slides/slide68.xml"/><Relationship Id="rId130" Type="http://schemas.openxmlformats.org/officeDocument/2006/relationships/slide" Target="slides/slide129.xml"/><Relationship Id="rId131" Type="http://schemas.openxmlformats.org/officeDocument/2006/relationships/slide" Target="slides/slide130.xml"/><Relationship Id="rId132" Type="http://schemas.openxmlformats.org/officeDocument/2006/relationships/slide" Target="slides/slide131.xml"/><Relationship Id="rId133" Type="http://schemas.openxmlformats.org/officeDocument/2006/relationships/slide" Target="slides/slide132.xml"/><Relationship Id="rId134" Type="http://schemas.openxmlformats.org/officeDocument/2006/relationships/slide" Target="slides/slide133.xml"/><Relationship Id="rId135" Type="http://schemas.openxmlformats.org/officeDocument/2006/relationships/slide" Target="slides/slide134.xml"/><Relationship Id="rId136" Type="http://schemas.openxmlformats.org/officeDocument/2006/relationships/slide" Target="slides/slide135.xml"/><Relationship Id="rId137" Type="http://schemas.openxmlformats.org/officeDocument/2006/relationships/slide" Target="slides/slide136.xml"/><Relationship Id="rId138" Type="http://schemas.openxmlformats.org/officeDocument/2006/relationships/slide" Target="slides/slide137.xml"/><Relationship Id="rId139" Type="http://schemas.openxmlformats.org/officeDocument/2006/relationships/slide" Target="slides/slide138.xml"/><Relationship Id="rId170" Type="http://schemas.openxmlformats.org/officeDocument/2006/relationships/slide" Target="slides/slide169.xml"/><Relationship Id="rId171" Type="http://schemas.openxmlformats.org/officeDocument/2006/relationships/slide" Target="slides/slide170.xml"/><Relationship Id="rId172" Type="http://schemas.openxmlformats.org/officeDocument/2006/relationships/slide" Target="slides/slide171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33" Type="http://schemas.openxmlformats.org/officeDocument/2006/relationships/slide" Target="slides/slide32.xml"/><Relationship Id="rId34" Type="http://schemas.openxmlformats.org/officeDocument/2006/relationships/slide" Target="slides/slide33.xml"/><Relationship Id="rId35" Type="http://schemas.openxmlformats.org/officeDocument/2006/relationships/slide" Target="slides/slide34.xml"/><Relationship Id="rId36" Type="http://schemas.openxmlformats.org/officeDocument/2006/relationships/slide" Target="slides/slide35.xml"/><Relationship Id="rId37" Type="http://schemas.openxmlformats.org/officeDocument/2006/relationships/slide" Target="slides/slide36.xml"/><Relationship Id="rId38" Type="http://schemas.openxmlformats.org/officeDocument/2006/relationships/slide" Target="slides/slide37.xml"/><Relationship Id="rId39" Type="http://schemas.openxmlformats.org/officeDocument/2006/relationships/slide" Target="slides/slide38.xml"/><Relationship Id="rId173" Type="http://schemas.openxmlformats.org/officeDocument/2006/relationships/slide" Target="slides/slide172.xml"/><Relationship Id="rId174" Type="http://schemas.openxmlformats.org/officeDocument/2006/relationships/slide" Target="slides/slide173.xml"/><Relationship Id="rId175" Type="http://schemas.openxmlformats.org/officeDocument/2006/relationships/slide" Target="slides/slide174.xml"/><Relationship Id="rId176" Type="http://schemas.openxmlformats.org/officeDocument/2006/relationships/slide" Target="slides/slide175.xml"/><Relationship Id="rId177" Type="http://schemas.openxmlformats.org/officeDocument/2006/relationships/slide" Target="slides/slide176.xml"/><Relationship Id="rId178" Type="http://schemas.openxmlformats.org/officeDocument/2006/relationships/slide" Target="slides/slide177.xml"/><Relationship Id="rId179" Type="http://schemas.openxmlformats.org/officeDocument/2006/relationships/notesMaster" Target="notesMasters/notesMaster1.xml"/><Relationship Id="rId70" Type="http://schemas.openxmlformats.org/officeDocument/2006/relationships/slide" Target="slides/slide69.xml"/><Relationship Id="rId71" Type="http://schemas.openxmlformats.org/officeDocument/2006/relationships/slide" Target="slides/slide70.xml"/><Relationship Id="rId72" Type="http://schemas.openxmlformats.org/officeDocument/2006/relationships/slide" Target="slides/slide71.xml"/><Relationship Id="rId73" Type="http://schemas.openxmlformats.org/officeDocument/2006/relationships/slide" Target="slides/slide72.xml"/><Relationship Id="rId74" Type="http://schemas.openxmlformats.org/officeDocument/2006/relationships/slide" Target="slides/slide73.xml"/><Relationship Id="rId75" Type="http://schemas.openxmlformats.org/officeDocument/2006/relationships/slide" Target="slides/slide74.xml"/><Relationship Id="rId76" Type="http://schemas.openxmlformats.org/officeDocument/2006/relationships/slide" Target="slides/slide75.xml"/><Relationship Id="rId77" Type="http://schemas.openxmlformats.org/officeDocument/2006/relationships/slide" Target="slides/slide76.xml"/><Relationship Id="rId78" Type="http://schemas.openxmlformats.org/officeDocument/2006/relationships/slide" Target="slides/slide77.xml"/><Relationship Id="rId79" Type="http://schemas.openxmlformats.org/officeDocument/2006/relationships/slide" Target="slides/slide78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100" Type="http://schemas.openxmlformats.org/officeDocument/2006/relationships/slide" Target="slides/slide99.xml"/><Relationship Id="rId101" Type="http://schemas.openxmlformats.org/officeDocument/2006/relationships/slide" Target="slides/slide100.xml"/><Relationship Id="rId102" Type="http://schemas.openxmlformats.org/officeDocument/2006/relationships/slide" Target="slides/slide101.xml"/><Relationship Id="rId103" Type="http://schemas.openxmlformats.org/officeDocument/2006/relationships/slide" Target="slides/slide102.xml"/><Relationship Id="rId104" Type="http://schemas.openxmlformats.org/officeDocument/2006/relationships/slide" Target="slides/slide103.xml"/><Relationship Id="rId105" Type="http://schemas.openxmlformats.org/officeDocument/2006/relationships/slide" Target="slides/slide104.xml"/><Relationship Id="rId106" Type="http://schemas.openxmlformats.org/officeDocument/2006/relationships/slide" Target="slides/slide105.xml"/><Relationship Id="rId107" Type="http://schemas.openxmlformats.org/officeDocument/2006/relationships/slide" Target="slides/slide106.xml"/><Relationship Id="rId108" Type="http://schemas.openxmlformats.org/officeDocument/2006/relationships/slide" Target="slides/slide107.xml"/><Relationship Id="rId109" Type="http://schemas.openxmlformats.org/officeDocument/2006/relationships/slide" Target="slides/slide108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9" Type="http://schemas.openxmlformats.org/officeDocument/2006/relationships/slide" Target="slides/slide8.xml"/><Relationship Id="rId140" Type="http://schemas.openxmlformats.org/officeDocument/2006/relationships/slide" Target="slides/slide139.xml"/><Relationship Id="rId141" Type="http://schemas.openxmlformats.org/officeDocument/2006/relationships/slide" Target="slides/slide140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2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spcBef>
                <a:spcPct val="0"/>
              </a:spcBef>
              <a:defRPr sz="120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2457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spcBef>
                <a:spcPct val="0"/>
              </a:spcBef>
              <a:defRPr sz="120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9558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458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noProof="0" smtClean="0"/>
              <a:t>Fare clic per modificare gli stili del testo dello schema</a:t>
            </a:r>
          </a:p>
          <a:p>
            <a:pPr lvl="1"/>
            <a:r>
              <a:rPr lang="it-IT" noProof="0" smtClean="0"/>
              <a:t>Secondo livello</a:t>
            </a:r>
          </a:p>
          <a:p>
            <a:pPr lvl="2"/>
            <a:r>
              <a:rPr lang="it-IT" noProof="0" smtClean="0"/>
              <a:t>Terzo livello</a:t>
            </a:r>
          </a:p>
          <a:p>
            <a:pPr lvl="3"/>
            <a:r>
              <a:rPr lang="it-IT" noProof="0" smtClean="0"/>
              <a:t>Quarto livello</a:t>
            </a:r>
          </a:p>
          <a:p>
            <a:pPr lvl="4"/>
            <a:r>
              <a:rPr lang="it-IT" noProof="0" smtClean="0"/>
              <a:t>Quinto livello</a:t>
            </a:r>
          </a:p>
        </p:txBody>
      </p:sp>
      <p:sp>
        <p:nvSpPr>
          <p:cNvPr id="2458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eaLnBrk="1" hangingPunct="1">
              <a:spcBef>
                <a:spcPct val="0"/>
              </a:spcBef>
              <a:defRPr sz="120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2458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panose="020B0604020202020204" pitchFamily="34" charset="0"/>
              </a:defRPr>
            </a:lvl1pPr>
          </a:lstStyle>
          <a:p>
            <a:fld id="{A9DDAF9B-83A0-4AD8-A8E3-A09087569E02}" type="slidenum">
              <a:rPr lang="it-IT" altLang="it-IT"/>
              <a:pPr/>
              <a:t>‹n.›</a:t>
            </a:fld>
            <a:endParaRPr lang="it-IT" altLang="it-IT"/>
          </a:p>
        </p:txBody>
      </p:sp>
    </p:spTree>
    <p:extLst>
      <p:ext uri="{BB962C8B-B14F-4D97-AF65-F5344CB8AC3E}">
        <p14:creationId xmlns:p14="http://schemas.microsoft.com/office/powerpoint/2010/main" val="11419086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8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9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7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8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4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4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6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7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8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DDAF9B-83A0-4AD8-A8E3-A09087569E02}" type="slidenum">
              <a:rPr lang="it-IT" altLang="it-IT" smtClean="0"/>
              <a:pPr/>
              <a:t>22</a:t>
            </a:fld>
            <a:endParaRPr lang="it-IT" altLang="it-IT"/>
          </a:p>
        </p:txBody>
      </p:sp>
    </p:spTree>
    <p:extLst>
      <p:ext uri="{BB962C8B-B14F-4D97-AF65-F5344CB8AC3E}">
        <p14:creationId xmlns:p14="http://schemas.microsoft.com/office/powerpoint/2010/main" val="351107563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429BB25B-E9FF-4645-97BF-AB969E70B5F3}" type="slidenum">
              <a:rPr lang="it-IT" altLang="it-IT" sz="1200">
                <a:latin typeface="Arial" panose="020B0604020202020204" pitchFamily="34" charset="0"/>
              </a:rPr>
              <a:pPr/>
              <a:t>138</a:t>
            </a:fld>
            <a:endParaRPr lang="it-IT" altLang="it-IT" sz="1200">
              <a:latin typeface="Arial" panose="020B0604020202020204" pitchFamily="34" charset="0"/>
            </a:endParaRPr>
          </a:p>
        </p:txBody>
      </p:sp>
      <p:sp>
        <p:nvSpPr>
          <p:cNvPr id="203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1413" y="684213"/>
            <a:ext cx="4573587" cy="3430587"/>
          </a:xfrm>
          <a:ln/>
        </p:spPr>
      </p:sp>
      <p:sp>
        <p:nvSpPr>
          <p:cNvPr id="2037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6388"/>
          </a:xfrm>
          <a:noFill/>
        </p:spPr>
        <p:txBody>
          <a:bodyPr lIns="85451" tIns="42726" rIns="85451" bIns="42726"/>
          <a:lstStyle/>
          <a:p>
            <a:pPr eaLnBrk="1" hangingPunct="1"/>
            <a:endParaRPr lang="it-IT" altLang="it-IT" smtClean="0"/>
          </a:p>
        </p:txBody>
      </p:sp>
    </p:spTree>
    <p:extLst>
      <p:ext uri="{BB962C8B-B14F-4D97-AF65-F5344CB8AC3E}">
        <p14:creationId xmlns:p14="http://schemas.microsoft.com/office/powerpoint/2010/main" val="285642996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DDAF9B-83A0-4AD8-A8E3-A09087569E02}" type="slidenum">
              <a:rPr lang="it-IT" altLang="it-IT" smtClean="0"/>
              <a:pPr/>
              <a:t>79</a:t>
            </a:fld>
            <a:endParaRPr lang="it-IT" altLang="it-IT"/>
          </a:p>
        </p:txBody>
      </p:sp>
    </p:spTree>
    <p:extLst>
      <p:ext uri="{BB962C8B-B14F-4D97-AF65-F5344CB8AC3E}">
        <p14:creationId xmlns:p14="http://schemas.microsoft.com/office/powerpoint/2010/main" val="221485998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5B2BF00D-5B16-4C55-A77F-714D417C0AC0}" type="slidenum">
              <a:rPr lang="it-IT" altLang="it-IT" sz="1200">
                <a:latin typeface="Arial" panose="020B0604020202020204" pitchFamily="34" charset="0"/>
              </a:rPr>
              <a:pPr/>
              <a:t>87</a:t>
            </a:fld>
            <a:endParaRPr lang="it-IT" altLang="it-IT" sz="1200">
              <a:latin typeface="Arial" panose="020B0604020202020204" pitchFamily="34" charset="0"/>
            </a:endParaRPr>
          </a:p>
        </p:txBody>
      </p:sp>
      <p:sp>
        <p:nvSpPr>
          <p:cNvPr id="196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1413" y="684213"/>
            <a:ext cx="4573587" cy="3430587"/>
          </a:xfrm>
          <a:ln/>
        </p:spPr>
      </p:sp>
      <p:sp>
        <p:nvSpPr>
          <p:cNvPr id="1966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6388"/>
          </a:xfrm>
          <a:noFill/>
        </p:spPr>
        <p:txBody>
          <a:bodyPr lIns="85451" tIns="42726" rIns="85451" bIns="42726"/>
          <a:lstStyle/>
          <a:p>
            <a:pPr eaLnBrk="1" hangingPunct="1"/>
            <a:r>
              <a:rPr lang="it-IT" altLang="it-IT" smtClean="0"/>
              <a:t>Specificare che le piste strumentali sono quelle servita da apparati che consentono almeno l’allineamento con la pista, quelle di precisione danno anche la guida di discesa, le categorie e le sottocategorie il livello di precisione garantito.</a:t>
            </a:r>
          </a:p>
        </p:txBody>
      </p:sp>
    </p:spTree>
    <p:extLst>
      <p:ext uri="{BB962C8B-B14F-4D97-AF65-F5344CB8AC3E}">
        <p14:creationId xmlns:p14="http://schemas.microsoft.com/office/powerpoint/2010/main" val="129352165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C5A9D260-6609-4B0D-BF1F-8EC1C5B8FDDD}" type="slidenum">
              <a:rPr lang="it-IT" altLang="it-IT" sz="1200">
                <a:latin typeface="Arial" panose="020B0604020202020204" pitchFamily="34" charset="0"/>
              </a:rPr>
              <a:pPr/>
              <a:t>88</a:t>
            </a:fld>
            <a:endParaRPr lang="it-IT" altLang="it-IT" sz="1200">
              <a:latin typeface="Arial" panose="020B0604020202020204" pitchFamily="34" charset="0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1413" y="684213"/>
            <a:ext cx="4573587" cy="3430587"/>
          </a:xfrm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6388"/>
          </a:xfrm>
          <a:noFill/>
        </p:spPr>
        <p:txBody>
          <a:bodyPr lIns="85451" tIns="42726" rIns="85451" bIns="42726"/>
          <a:lstStyle/>
          <a:p>
            <a:pPr eaLnBrk="1" hangingPunct="1"/>
            <a:endParaRPr lang="it-IT" altLang="it-IT" smtClean="0"/>
          </a:p>
        </p:txBody>
      </p:sp>
    </p:spTree>
    <p:extLst>
      <p:ext uri="{BB962C8B-B14F-4D97-AF65-F5344CB8AC3E}">
        <p14:creationId xmlns:p14="http://schemas.microsoft.com/office/powerpoint/2010/main" val="125779236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2E21B75D-DBFB-411F-9A6F-B19313BC0A14}" type="slidenum">
              <a:rPr lang="it-IT" altLang="it-IT" sz="1200">
                <a:latin typeface="Arial" panose="020B0604020202020204" pitchFamily="34" charset="0"/>
              </a:rPr>
              <a:pPr/>
              <a:t>94</a:t>
            </a:fld>
            <a:endParaRPr lang="it-IT" altLang="it-IT" sz="1200">
              <a:latin typeface="Arial" panose="020B0604020202020204" pitchFamily="34" charset="0"/>
            </a:endParaRPr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1413" y="684213"/>
            <a:ext cx="4573587" cy="3430587"/>
          </a:xfrm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6388"/>
          </a:xfrm>
          <a:noFill/>
        </p:spPr>
        <p:txBody>
          <a:bodyPr lIns="85451" tIns="42726" rIns="85451" bIns="42726"/>
          <a:lstStyle/>
          <a:p>
            <a:pPr eaLnBrk="1" hangingPunct="1"/>
            <a:endParaRPr lang="it-IT" altLang="it-IT" smtClean="0"/>
          </a:p>
        </p:txBody>
      </p:sp>
    </p:spTree>
    <p:extLst>
      <p:ext uri="{BB962C8B-B14F-4D97-AF65-F5344CB8AC3E}">
        <p14:creationId xmlns:p14="http://schemas.microsoft.com/office/powerpoint/2010/main" val="314556096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53973959-14C5-4748-B0F6-C5D4F3B39F76}" type="slidenum">
              <a:rPr lang="it-IT" altLang="it-IT" sz="1200">
                <a:latin typeface="Arial" panose="020B0604020202020204" pitchFamily="34" charset="0"/>
              </a:rPr>
              <a:pPr/>
              <a:t>124</a:t>
            </a:fld>
            <a:endParaRPr lang="it-IT" altLang="it-IT" sz="1200">
              <a:latin typeface="Arial" panose="020B0604020202020204" pitchFamily="34" charset="0"/>
            </a:endParaRPr>
          </a:p>
        </p:txBody>
      </p:sp>
      <p:sp>
        <p:nvSpPr>
          <p:cNvPr id="199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1413" y="684213"/>
            <a:ext cx="4573587" cy="3430587"/>
          </a:xfrm>
          <a:ln/>
        </p:spPr>
      </p:sp>
      <p:sp>
        <p:nvSpPr>
          <p:cNvPr id="1996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6388"/>
          </a:xfrm>
          <a:noFill/>
        </p:spPr>
        <p:txBody>
          <a:bodyPr lIns="85451" tIns="42726" rIns="85451" bIns="42726"/>
          <a:lstStyle/>
          <a:p>
            <a:pPr eaLnBrk="1" hangingPunct="1"/>
            <a:r>
              <a:rPr lang="it-IT" altLang="it-IT" smtClean="0"/>
              <a:t>Spiegare che il decollo avviene normalmente controvento ma a volte il vento non è perfettamente nella direzione della pista. In questo caso la componente trasversale, se troppo forte può arrivare a rendere pericolose le manovre di atterraggio/decollo.</a:t>
            </a:r>
          </a:p>
        </p:txBody>
      </p:sp>
    </p:spTree>
    <p:extLst>
      <p:ext uri="{BB962C8B-B14F-4D97-AF65-F5344CB8AC3E}">
        <p14:creationId xmlns:p14="http://schemas.microsoft.com/office/powerpoint/2010/main" val="275041118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E2EEF1F5-A017-4B40-AE14-37B2DF1E1D79}" type="slidenum">
              <a:rPr lang="it-IT" altLang="it-IT" sz="1200">
                <a:latin typeface="Arial" panose="020B0604020202020204" pitchFamily="34" charset="0"/>
              </a:rPr>
              <a:pPr/>
              <a:t>126</a:t>
            </a:fld>
            <a:endParaRPr lang="it-IT" altLang="it-IT" sz="1200">
              <a:latin typeface="Arial" panose="020B0604020202020204" pitchFamily="34" charset="0"/>
            </a:endParaRPr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1413" y="684213"/>
            <a:ext cx="4573587" cy="3430587"/>
          </a:xfrm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6388"/>
          </a:xfrm>
          <a:noFill/>
        </p:spPr>
        <p:txBody>
          <a:bodyPr lIns="85451" tIns="42726" rIns="85451" bIns="42726"/>
          <a:lstStyle/>
          <a:p>
            <a:pPr eaLnBrk="1" hangingPunct="1"/>
            <a:r>
              <a:rPr lang="it-IT" altLang="it-IT" smtClean="0"/>
              <a:t>Spiegare che il decollo avviene normalmente controvento ma a volte il vento non è perfettamente nella direzione della pista. In questo caso la componente trasversale, se troppo forte può arrivare a rendere pericolose le manovre di atterraggio/decollo.</a:t>
            </a:r>
          </a:p>
        </p:txBody>
      </p:sp>
    </p:spTree>
    <p:extLst>
      <p:ext uri="{BB962C8B-B14F-4D97-AF65-F5344CB8AC3E}">
        <p14:creationId xmlns:p14="http://schemas.microsoft.com/office/powerpoint/2010/main" val="149211560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27DC4DF6-8967-4FFF-82B5-A1B8AD59695D}" type="slidenum">
              <a:rPr lang="it-IT" altLang="it-IT" sz="1200">
                <a:latin typeface="Arial" panose="020B0604020202020204" pitchFamily="34" charset="0"/>
              </a:rPr>
              <a:pPr/>
              <a:t>127</a:t>
            </a:fld>
            <a:endParaRPr lang="it-IT" altLang="it-IT" sz="1200">
              <a:latin typeface="Arial" panose="020B0604020202020204" pitchFamily="34" charset="0"/>
            </a:endParaRPr>
          </a:p>
        </p:txBody>
      </p:sp>
      <p:sp>
        <p:nvSpPr>
          <p:cNvPr id="201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1413" y="684213"/>
            <a:ext cx="4573587" cy="3430587"/>
          </a:xfrm>
          <a:ln/>
        </p:spPr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6388"/>
          </a:xfrm>
          <a:noFill/>
        </p:spPr>
        <p:txBody>
          <a:bodyPr lIns="85451" tIns="42726" rIns="85451" bIns="42726"/>
          <a:lstStyle/>
          <a:p>
            <a:pPr eaLnBrk="1" hangingPunct="1"/>
            <a:endParaRPr lang="it-IT" altLang="it-IT" smtClean="0"/>
          </a:p>
        </p:txBody>
      </p:sp>
    </p:spTree>
    <p:extLst>
      <p:ext uri="{BB962C8B-B14F-4D97-AF65-F5344CB8AC3E}">
        <p14:creationId xmlns:p14="http://schemas.microsoft.com/office/powerpoint/2010/main" val="347644085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332EA149-8D64-4904-8EC6-4DE0E2E332B8}" type="slidenum">
              <a:rPr lang="it-IT" altLang="it-IT" sz="1200">
                <a:latin typeface="Arial" panose="020B0604020202020204" pitchFamily="34" charset="0"/>
              </a:rPr>
              <a:pPr/>
              <a:t>128</a:t>
            </a:fld>
            <a:endParaRPr lang="it-IT" altLang="it-IT" sz="1200">
              <a:latin typeface="Arial" panose="020B0604020202020204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1413" y="684213"/>
            <a:ext cx="4573587" cy="3430587"/>
          </a:xfrm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6388"/>
          </a:xfrm>
          <a:noFill/>
        </p:spPr>
        <p:txBody>
          <a:bodyPr lIns="85451" tIns="42726" rIns="85451" bIns="42726"/>
          <a:lstStyle/>
          <a:p>
            <a:pPr eaLnBrk="1" hangingPunct="1"/>
            <a:endParaRPr lang="it-IT" altLang="it-IT" smtClean="0"/>
          </a:p>
        </p:txBody>
      </p:sp>
    </p:spTree>
    <p:extLst>
      <p:ext uri="{BB962C8B-B14F-4D97-AF65-F5344CB8AC3E}">
        <p14:creationId xmlns:p14="http://schemas.microsoft.com/office/powerpoint/2010/main" val="40935496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6"/>
          <p:cNvSpPr/>
          <p:nvPr/>
        </p:nvSpPr>
        <p:spPr>
          <a:xfrm>
            <a:off x="3175" y="6400800"/>
            <a:ext cx="9140825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5" name="Straight Connector 8"/>
          <p:cNvCxnSpPr/>
          <p:nvPr/>
        </p:nvCxnSpPr>
        <p:spPr>
          <a:xfrm>
            <a:off x="906463" y="4343400"/>
            <a:ext cx="7405687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9"/>
          <p:cNvSpPr/>
          <p:nvPr/>
        </p:nvSpPr>
        <p:spPr>
          <a:xfrm>
            <a:off x="0" y="6334125"/>
            <a:ext cx="9144000" cy="666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22960" y="758952"/>
            <a:ext cx="7543800" cy="3566160"/>
          </a:xfrm>
        </p:spPr>
        <p:txBody>
          <a:bodyPr/>
          <a:lstStyle>
            <a:lvl1pPr algn="l">
              <a:lnSpc>
                <a:spcPct val="85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it-IT" smtClean="0"/>
              <a:t>Fare clic per modificare lo stile del titolo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25038" y="4455621"/>
            <a:ext cx="75438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it-IT" smtClean="0"/>
              <a:t>Fare clic per modificare lo stile del sottotitolo dello schema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EA8DA1F-0DB1-455C-B649-AB52D36AE9F0}" type="slidenum">
              <a:rPr lang="it-IT" altLang="it-IT"/>
              <a:pPr/>
              <a:t>‹n.›</a:t>
            </a:fld>
            <a:endParaRPr lang="it-IT" altLang="it-IT"/>
          </a:p>
        </p:txBody>
      </p:sp>
    </p:spTree>
    <p:extLst>
      <p:ext uri="{BB962C8B-B14F-4D97-AF65-F5344CB8AC3E}">
        <p14:creationId xmlns:p14="http://schemas.microsoft.com/office/powerpoint/2010/main" val="30597017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B9F1606-6F9D-49B0-B993-996DE9DDF9D3}" type="slidenum">
              <a:rPr lang="it-IT" altLang="it-IT"/>
              <a:pPr/>
              <a:t>‹n.›</a:t>
            </a:fld>
            <a:endParaRPr lang="it-IT" altLang="it-IT"/>
          </a:p>
        </p:txBody>
      </p:sp>
    </p:spTree>
    <p:extLst>
      <p:ext uri="{BB962C8B-B14F-4D97-AF65-F5344CB8AC3E}">
        <p14:creationId xmlns:p14="http://schemas.microsoft.com/office/powerpoint/2010/main" val="147996164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6"/>
          <p:cNvSpPr/>
          <p:nvPr/>
        </p:nvSpPr>
        <p:spPr>
          <a:xfrm>
            <a:off x="3175" y="6400800"/>
            <a:ext cx="9140825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" name="Rectangle 7"/>
          <p:cNvSpPr/>
          <p:nvPr/>
        </p:nvSpPr>
        <p:spPr>
          <a:xfrm>
            <a:off x="0" y="6334125"/>
            <a:ext cx="9144000" cy="635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412302"/>
            <a:ext cx="1971675" cy="5759898"/>
          </a:xfrm>
        </p:spPr>
        <p:txBody>
          <a:bodyPr vert="eaVert"/>
          <a:lstStyle/>
          <a:p>
            <a:r>
              <a:rPr lang="it-IT" smtClean="0"/>
              <a:t>Fare clic per modificare lo stile del titolo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412302"/>
            <a:ext cx="5800725" cy="5759898"/>
          </a:xfrm>
        </p:spPr>
        <p:txBody>
          <a:bodyPr vert="eaVert" lIns="45720" tIns="0" rIns="45720" bIns="0"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en-US" dirty="0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A961878-4444-41BE-A007-61801242EDAD}" type="slidenum">
              <a:rPr lang="it-IT" altLang="it-IT"/>
              <a:pPr/>
              <a:t>‹n.›</a:t>
            </a:fld>
            <a:endParaRPr lang="it-IT" altLang="it-IT"/>
          </a:p>
        </p:txBody>
      </p:sp>
    </p:spTree>
    <p:extLst>
      <p:ext uri="{BB962C8B-B14F-4D97-AF65-F5344CB8AC3E}">
        <p14:creationId xmlns:p14="http://schemas.microsoft.com/office/powerpoint/2010/main" val="376924968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Only">
  <p:cSld name="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contenuto 1"/>
          <p:cNvSpPr>
            <a:spLocks noGrp="1"/>
          </p:cNvSpPr>
          <p:nvPr>
            <p:ph/>
          </p:nvPr>
        </p:nvSpPr>
        <p:spPr>
          <a:xfrm>
            <a:off x="457200" y="277813"/>
            <a:ext cx="8229600" cy="5853112"/>
          </a:xfrm>
        </p:spPr>
        <p:txBody>
          <a:bodyPr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3" name="Segnaposto data 2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Segnaposto piè di pagina 3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Segnaposto numero diapositiva 4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BE671A8E-9776-4DD9-B883-3FD639D994A9}" type="slidenum">
              <a:rPr lang="it-IT" altLang="it-IT"/>
              <a:pPr/>
              <a:t>‹n.›</a:t>
            </a:fld>
            <a:endParaRPr lang="it-IT" altLang="it-IT"/>
          </a:p>
        </p:txBody>
      </p:sp>
    </p:spTree>
    <p:extLst>
      <p:ext uri="{BB962C8B-B14F-4D97-AF65-F5344CB8AC3E}">
        <p14:creationId xmlns:p14="http://schemas.microsoft.com/office/powerpoint/2010/main" val="22543504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192F15C-8CCF-491B-9EAC-35FE70564365}" type="slidenum">
              <a:rPr lang="it-IT" altLang="it-IT"/>
              <a:pPr/>
              <a:t>‹n.›</a:t>
            </a:fld>
            <a:endParaRPr lang="it-IT" altLang="it-IT"/>
          </a:p>
        </p:txBody>
      </p:sp>
    </p:spTree>
    <p:extLst>
      <p:ext uri="{BB962C8B-B14F-4D97-AF65-F5344CB8AC3E}">
        <p14:creationId xmlns:p14="http://schemas.microsoft.com/office/powerpoint/2010/main" val="372538857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6"/>
          <p:cNvSpPr/>
          <p:nvPr/>
        </p:nvSpPr>
        <p:spPr>
          <a:xfrm>
            <a:off x="3175" y="6400800"/>
            <a:ext cx="9140825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5" name="Straight Connector 8"/>
          <p:cNvCxnSpPr/>
          <p:nvPr/>
        </p:nvCxnSpPr>
        <p:spPr>
          <a:xfrm>
            <a:off x="906463" y="4343400"/>
            <a:ext cx="7405687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9"/>
          <p:cNvSpPr/>
          <p:nvPr/>
        </p:nvSpPr>
        <p:spPr>
          <a:xfrm>
            <a:off x="0" y="6334125"/>
            <a:ext cx="9144000" cy="666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2960" y="758952"/>
            <a:ext cx="7543800" cy="3566160"/>
          </a:xfrm>
        </p:spPr>
        <p:txBody>
          <a:bodyPr anchorCtr="0"/>
          <a:lstStyle>
            <a:lvl1pPr>
              <a:lnSpc>
                <a:spcPct val="85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it-IT" smtClean="0"/>
              <a:t>Fare clic per modificare lo stile del titolo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2960" y="4453128"/>
            <a:ext cx="7543800" cy="1143000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80181ED-92E3-42FE-8FE0-233B08E60E88}" type="slidenum">
              <a:rPr lang="it-IT" altLang="it-IT"/>
              <a:pPr/>
              <a:t>‹n.›</a:t>
            </a:fld>
            <a:endParaRPr lang="it-IT" altLang="it-IT"/>
          </a:p>
        </p:txBody>
      </p:sp>
    </p:spTree>
    <p:extLst>
      <p:ext uri="{BB962C8B-B14F-4D97-AF65-F5344CB8AC3E}">
        <p14:creationId xmlns:p14="http://schemas.microsoft.com/office/powerpoint/2010/main" val="220120061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822960" y="286604"/>
            <a:ext cx="7543800" cy="1450757"/>
          </a:xfrm>
        </p:spPr>
        <p:txBody>
          <a:bodyPr/>
          <a:lstStyle/>
          <a:p>
            <a:r>
              <a:rPr lang="it-IT" smtClean="0"/>
              <a:t>Fare clic per modificare lo stile del titolo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22960" y="1845734"/>
            <a:ext cx="3703320" cy="4023360"/>
          </a:xfrm>
        </p:spPr>
        <p:txBody>
          <a:bodyPr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63440" y="1845735"/>
            <a:ext cx="3703320" cy="4023360"/>
          </a:xfrm>
        </p:spPr>
        <p:txBody>
          <a:bodyPr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en-US" dirty="0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A2077A3-2C9E-464A-A407-8F62373205EC}" type="slidenum">
              <a:rPr lang="it-IT" altLang="it-IT"/>
              <a:pPr/>
              <a:t>‹n.›</a:t>
            </a:fld>
            <a:endParaRPr lang="it-IT" altLang="it-IT"/>
          </a:p>
        </p:txBody>
      </p:sp>
    </p:spTree>
    <p:extLst>
      <p:ext uri="{BB962C8B-B14F-4D97-AF65-F5344CB8AC3E}">
        <p14:creationId xmlns:p14="http://schemas.microsoft.com/office/powerpoint/2010/main" val="186035445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822960" y="286604"/>
            <a:ext cx="7543800" cy="1450757"/>
          </a:xfrm>
        </p:spPr>
        <p:txBody>
          <a:bodyPr/>
          <a:lstStyle/>
          <a:p>
            <a:r>
              <a:rPr lang="it-IT" smtClean="0"/>
              <a:t>Fare clic per modificare lo stile del titolo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2960" y="1846052"/>
            <a:ext cx="370332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22960" y="2582334"/>
            <a:ext cx="3703320" cy="3378200"/>
          </a:xfrm>
        </p:spPr>
        <p:txBody>
          <a:bodyPr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63440" y="1846052"/>
            <a:ext cx="370332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63440" y="2582334"/>
            <a:ext cx="3703320" cy="3378200"/>
          </a:xfrm>
        </p:spPr>
        <p:txBody>
          <a:bodyPr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902A96E-9171-4EC9-97A0-8A7E87F6E3FA}" type="slidenum">
              <a:rPr lang="it-IT" altLang="it-IT"/>
              <a:pPr/>
              <a:t>‹n.›</a:t>
            </a:fld>
            <a:endParaRPr lang="it-IT" altLang="it-IT"/>
          </a:p>
        </p:txBody>
      </p:sp>
    </p:spTree>
    <p:extLst>
      <p:ext uri="{BB962C8B-B14F-4D97-AF65-F5344CB8AC3E}">
        <p14:creationId xmlns:p14="http://schemas.microsoft.com/office/powerpoint/2010/main" val="95483500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en-US" dirty="0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064FE16-6F9B-4833-9A41-DE0102175EC3}" type="slidenum">
              <a:rPr lang="it-IT" altLang="it-IT"/>
              <a:pPr/>
              <a:t>‹n.›</a:t>
            </a:fld>
            <a:endParaRPr lang="it-IT" altLang="it-IT"/>
          </a:p>
        </p:txBody>
      </p:sp>
    </p:spTree>
    <p:extLst>
      <p:ext uri="{BB962C8B-B14F-4D97-AF65-F5344CB8AC3E}">
        <p14:creationId xmlns:p14="http://schemas.microsoft.com/office/powerpoint/2010/main" val="24234833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/>
          <p:nvPr/>
        </p:nvSpPr>
        <p:spPr>
          <a:xfrm>
            <a:off x="3175" y="6400800"/>
            <a:ext cx="9140825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" name="Rectangle 5"/>
          <p:cNvSpPr/>
          <p:nvPr/>
        </p:nvSpPr>
        <p:spPr>
          <a:xfrm>
            <a:off x="0" y="6334125"/>
            <a:ext cx="9142413" cy="635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0CF72C7-A8DC-47EB-BA66-800207E4AE08}" type="slidenum">
              <a:rPr lang="it-IT" altLang="it-IT"/>
              <a:pPr/>
              <a:t>‹n.›</a:t>
            </a:fld>
            <a:endParaRPr lang="it-IT" altLang="it-IT"/>
          </a:p>
        </p:txBody>
      </p:sp>
    </p:spTree>
    <p:extLst>
      <p:ext uri="{BB962C8B-B14F-4D97-AF65-F5344CB8AC3E}">
        <p14:creationId xmlns:p14="http://schemas.microsoft.com/office/powerpoint/2010/main" val="316880668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/>
          <p:nvPr/>
        </p:nvSpPr>
        <p:spPr>
          <a:xfrm>
            <a:off x="0" y="0"/>
            <a:ext cx="3038475" cy="68580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8"/>
          <p:cNvSpPr/>
          <p:nvPr/>
        </p:nvSpPr>
        <p:spPr>
          <a:xfrm>
            <a:off x="3030538" y="0"/>
            <a:ext cx="47625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2900" y="594359"/>
            <a:ext cx="2400300" cy="2286000"/>
          </a:xfrm>
        </p:spPr>
        <p:txBody>
          <a:bodyPr/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it-IT" smtClean="0"/>
              <a:t>Fare clic per modificare lo stile del titolo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600450" y="731520"/>
            <a:ext cx="4869180" cy="5257800"/>
          </a:xfrm>
        </p:spPr>
        <p:txBody>
          <a:bodyPr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42900" y="2926080"/>
            <a:ext cx="2400300" cy="3379124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>
          <a:xfrm>
            <a:off x="349250" y="6459538"/>
            <a:ext cx="1963738" cy="365125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600450" y="6459538"/>
            <a:ext cx="348615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5B249E92-C218-4AFF-8743-8078C39F1F3A}" type="slidenum">
              <a:rPr lang="it-IT" altLang="it-IT"/>
              <a:pPr/>
              <a:t>‹n.›</a:t>
            </a:fld>
            <a:endParaRPr lang="it-IT" altLang="it-IT"/>
          </a:p>
        </p:txBody>
      </p:sp>
    </p:spTree>
    <p:extLst>
      <p:ext uri="{BB962C8B-B14F-4D97-AF65-F5344CB8AC3E}">
        <p14:creationId xmlns:p14="http://schemas.microsoft.com/office/powerpoint/2010/main" val="382582435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/>
          <p:nvPr/>
        </p:nvSpPr>
        <p:spPr>
          <a:xfrm>
            <a:off x="0" y="4953000"/>
            <a:ext cx="9142413" cy="19050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8"/>
          <p:cNvSpPr/>
          <p:nvPr/>
        </p:nvSpPr>
        <p:spPr>
          <a:xfrm>
            <a:off x="0" y="4914900"/>
            <a:ext cx="9142413" cy="635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2960" y="5074920"/>
            <a:ext cx="7585234" cy="822960"/>
          </a:xfrm>
        </p:spPr>
        <p:txBody>
          <a:bodyPr tIns="0" bIns="0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it-IT" smtClean="0"/>
              <a:t>Fare clic per modificare lo stile del titolo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2" y="0"/>
            <a:ext cx="9143989" cy="4915076"/>
          </a:xfrm>
          <a:solidFill>
            <a:schemeClr val="bg2">
              <a:lumMod val="90000"/>
            </a:schemeClr>
          </a:solidFill>
        </p:spPr>
        <p:txBody>
          <a:bodyPr lIns="457200" tIns="457200"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it-IT" noProof="0" smtClean="0"/>
              <a:t>Fare clic sull'icona per inserire un'immagine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22960" y="5907024"/>
            <a:ext cx="7589520" cy="59436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70C96B1-1233-49B1-864C-46D843C5B5C7}" type="slidenum">
              <a:rPr lang="it-IT" altLang="it-IT"/>
              <a:pPr/>
              <a:t>‹n.›</a:t>
            </a:fld>
            <a:endParaRPr lang="it-IT" altLang="it-IT"/>
          </a:p>
        </p:txBody>
      </p:sp>
    </p:spTree>
    <p:extLst>
      <p:ext uri="{BB962C8B-B14F-4D97-AF65-F5344CB8AC3E}">
        <p14:creationId xmlns:p14="http://schemas.microsoft.com/office/powerpoint/2010/main" val="397950930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6400800"/>
            <a:ext cx="9144000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0" y="6334125"/>
            <a:ext cx="9144000" cy="666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22325" y="287338"/>
            <a:ext cx="7543800" cy="144938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it-IT" smtClean="0"/>
              <a:t>Fare clic per modificare lo stile del titolo</a:t>
            </a:r>
            <a:endParaRPr lang="en-US" dirty="0"/>
          </a:p>
        </p:txBody>
      </p:sp>
      <p:sp>
        <p:nvSpPr>
          <p:cNvPr id="1029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22325" y="1846263"/>
            <a:ext cx="7543800" cy="402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IT" smtClean="0"/>
              <a:t>Fare clic per modificare stili del testo dello schema</a:t>
            </a:r>
          </a:p>
          <a:p>
            <a:pPr lvl="1"/>
            <a:r>
              <a:rPr lang="it-IT" altLang="it-IT" smtClean="0"/>
              <a:t>Secondo livello</a:t>
            </a:r>
          </a:p>
          <a:p>
            <a:pPr lvl="2"/>
            <a:r>
              <a:rPr lang="it-IT" altLang="it-IT" smtClean="0"/>
              <a:t>Terzo livello</a:t>
            </a:r>
          </a:p>
          <a:p>
            <a:pPr lvl="3"/>
            <a:r>
              <a:rPr lang="it-IT" altLang="it-IT" smtClean="0"/>
              <a:t>Quarto livello</a:t>
            </a:r>
          </a:p>
          <a:p>
            <a:pPr lvl="4"/>
            <a:r>
              <a:rPr lang="it-IT" altLang="it-IT" smtClean="0"/>
              <a:t>Quinto livello</a:t>
            </a:r>
            <a:endParaRPr lang="en-US" altLang="it-IT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22325" y="6459538"/>
            <a:ext cx="1854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spcBef>
                <a:spcPct val="50000"/>
              </a:spcBef>
              <a:defRPr sz="9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65425" y="6459538"/>
            <a:ext cx="36163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spcBef>
                <a:spcPct val="50000"/>
              </a:spcBef>
              <a:defRPr sz="900" cap="all" baseline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424738" y="6459538"/>
            <a:ext cx="98425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spcBef>
                <a:spcPct val="50000"/>
              </a:spcBef>
              <a:defRPr sz="1000">
                <a:solidFill>
                  <a:srgbClr val="FFFFFF"/>
                </a:solidFill>
              </a:defRPr>
            </a:lvl1pPr>
          </a:lstStyle>
          <a:p>
            <a:fld id="{CB4E0216-8860-488E-9A3B-428724BA5FB7}" type="slidenum">
              <a:rPr lang="it-IT" altLang="it-IT"/>
              <a:pPr/>
              <a:t>‹n.›</a:t>
            </a:fld>
            <a:endParaRPr lang="it-IT" altLang="it-IT"/>
          </a:p>
        </p:txBody>
      </p:sp>
      <p:cxnSp>
        <p:nvCxnSpPr>
          <p:cNvPr id="10" name="Straight Connector 9"/>
          <p:cNvCxnSpPr/>
          <p:nvPr/>
        </p:nvCxnSpPr>
        <p:spPr>
          <a:xfrm>
            <a:off x="895350" y="1738313"/>
            <a:ext cx="7475538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37" r:id="rId1"/>
    <p:sldLayoutId id="2147483838" r:id="rId2"/>
    <p:sldLayoutId id="2147483839" r:id="rId3"/>
    <p:sldLayoutId id="2147483840" r:id="rId4"/>
    <p:sldLayoutId id="2147483841" r:id="rId5"/>
    <p:sldLayoutId id="2147483842" r:id="rId6"/>
    <p:sldLayoutId id="2147483843" r:id="rId7"/>
    <p:sldLayoutId id="2147483844" r:id="rId8"/>
    <p:sldLayoutId id="2147483845" r:id="rId9"/>
    <p:sldLayoutId id="2147483846" r:id="rId10"/>
    <p:sldLayoutId id="2147483847" r:id="rId11"/>
    <p:sldLayoutId id="2147483848" r:id="rId12"/>
  </p:sldLayoutIdLst>
  <p:hf hdr="0" ftr="0" dt="0"/>
  <p:txStyles>
    <p:titleStyle>
      <a:lvl1pPr algn="l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4800" kern="1200" spc="-50">
          <a:solidFill>
            <a:srgbClr val="404040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4800">
          <a:solidFill>
            <a:srgbClr val="404040"/>
          </a:solidFill>
          <a:latin typeface="Calibri Light" pitchFamily="34" charset="0"/>
        </a:defRPr>
      </a:lvl2pPr>
      <a:lvl3pPr algn="l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4800">
          <a:solidFill>
            <a:srgbClr val="404040"/>
          </a:solidFill>
          <a:latin typeface="Calibri Light" pitchFamily="34" charset="0"/>
        </a:defRPr>
      </a:lvl3pPr>
      <a:lvl4pPr algn="l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4800">
          <a:solidFill>
            <a:srgbClr val="404040"/>
          </a:solidFill>
          <a:latin typeface="Calibri Light" pitchFamily="34" charset="0"/>
        </a:defRPr>
      </a:lvl4pPr>
      <a:lvl5pPr algn="l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4800">
          <a:solidFill>
            <a:srgbClr val="404040"/>
          </a:solidFill>
          <a:latin typeface="Calibri Light" pitchFamily="34" charset="0"/>
        </a:defRPr>
      </a:lvl5pPr>
      <a:lvl6pPr marL="457200" algn="l" rtl="0" fontAlgn="base">
        <a:lnSpc>
          <a:spcPct val="85000"/>
        </a:lnSpc>
        <a:spcBef>
          <a:spcPct val="0"/>
        </a:spcBef>
        <a:spcAft>
          <a:spcPct val="0"/>
        </a:spcAft>
        <a:defRPr sz="4800">
          <a:solidFill>
            <a:srgbClr val="404040"/>
          </a:solidFill>
          <a:latin typeface="Calibri Light" pitchFamily="34" charset="0"/>
        </a:defRPr>
      </a:lvl6pPr>
      <a:lvl7pPr marL="914400" algn="l" rtl="0" fontAlgn="base">
        <a:lnSpc>
          <a:spcPct val="85000"/>
        </a:lnSpc>
        <a:spcBef>
          <a:spcPct val="0"/>
        </a:spcBef>
        <a:spcAft>
          <a:spcPct val="0"/>
        </a:spcAft>
        <a:defRPr sz="4800">
          <a:solidFill>
            <a:srgbClr val="404040"/>
          </a:solidFill>
          <a:latin typeface="Calibri Light" pitchFamily="34" charset="0"/>
        </a:defRPr>
      </a:lvl7pPr>
      <a:lvl8pPr marL="1371600" algn="l" rtl="0" fontAlgn="base">
        <a:lnSpc>
          <a:spcPct val="85000"/>
        </a:lnSpc>
        <a:spcBef>
          <a:spcPct val="0"/>
        </a:spcBef>
        <a:spcAft>
          <a:spcPct val="0"/>
        </a:spcAft>
        <a:defRPr sz="4800">
          <a:solidFill>
            <a:srgbClr val="404040"/>
          </a:solidFill>
          <a:latin typeface="Calibri Light" pitchFamily="34" charset="0"/>
        </a:defRPr>
      </a:lvl8pPr>
      <a:lvl9pPr marL="1828800" algn="l" rtl="0" fontAlgn="base">
        <a:lnSpc>
          <a:spcPct val="85000"/>
        </a:lnSpc>
        <a:spcBef>
          <a:spcPct val="0"/>
        </a:spcBef>
        <a:spcAft>
          <a:spcPct val="0"/>
        </a:spcAft>
        <a:defRPr sz="4800">
          <a:solidFill>
            <a:srgbClr val="404040"/>
          </a:solidFill>
          <a:latin typeface="Calibri Light" pitchFamily="34" charset="0"/>
        </a:defRPr>
      </a:lvl9pPr>
    </p:titleStyle>
    <p:bodyStyle>
      <a:lvl1pPr marL="90488" indent="-90488" algn="l" rtl="0" eaLnBrk="0" fontAlgn="base" hangingPunct="0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rgbClr val="404040"/>
          </a:solidFill>
          <a:latin typeface="+mn-lt"/>
          <a:ea typeface="+mn-ea"/>
          <a:cs typeface="+mn-cs"/>
        </a:defRPr>
      </a:lvl1pPr>
      <a:lvl2pPr marL="382588" indent="-182563" algn="l" rtl="0" eaLnBrk="0" fontAlgn="base" hangingPunct="0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anose="020F0502020204030204" pitchFamily="34" charset="0"/>
        <a:buChar char="◦"/>
        <a:defRPr kern="1200">
          <a:solidFill>
            <a:srgbClr val="404040"/>
          </a:solidFill>
          <a:latin typeface="+mn-lt"/>
          <a:ea typeface="+mn-ea"/>
          <a:cs typeface="+mn-cs"/>
        </a:defRPr>
      </a:lvl2pPr>
      <a:lvl3pPr marL="566738" indent="-182563" algn="l" rtl="0" eaLnBrk="0" fontAlgn="base" hangingPunct="0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anose="020F0502020204030204" pitchFamily="34" charset="0"/>
        <a:buChar char="◦"/>
        <a:defRPr sz="1400" kern="1200">
          <a:solidFill>
            <a:srgbClr val="404040"/>
          </a:solidFill>
          <a:latin typeface="+mn-lt"/>
          <a:ea typeface="+mn-ea"/>
          <a:cs typeface="+mn-cs"/>
        </a:defRPr>
      </a:lvl3pPr>
      <a:lvl4pPr marL="749300" indent="-182563" algn="l" rtl="0" eaLnBrk="0" fontAlgn="base" hangingPunct="0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anose="020F0502020204030204" pitchFamily="34" charset="0"/>
        <a:buChar char="◦"/>
        <a:defRPr sz="1400" kern="1200">
          <a:solidFill>
            <a:srgbClr val="404040"/>
          </a:solidFill>
          <a:latin typeface="+mn-lt"/>
          <a:ea typeface="+mn-ea"/>
          <a:cs typeface="+mn-cs"/>
        </a:defRPr>
      </a:lvl4pPr>
      <a:lvl5pPr marL="931863" indent="-182563" algn="l" rtl="0" eaLnBrk="0" fontAlgn="base" hangingPunct="0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anose="020F0502020204030204" pitchFamily="34" charset="0"/>
        <a:buChar char="◦"/>
        <a:defRPr sz="1400" kern="1200">
          <a:solidFill>
            <a:srgbClr val="404040"/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4.jpeg"/><Relationship Id="rId3" Type="http://schemas.openxmlformats.org/officeDocument/2006/relationships/image" Target="../media/image5.gif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4" Type="http://schemas.openxmlformats.org/officeDocument/2006/relationships/image" Target="../media/image50.png"/><Relationship Id="rId5" Type="http://schemas.openxmlformats.org/officeDocument/2006/relationships/image" Target="../media/image51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1.png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4" Type="http://schemas.openxmlformats.org/officeDocument/2006/relationships/image" Target="../media/image54.png"/><Relationship Id="rId5" Type="http://schemas.openxmlformats.org/officeDocument/2006/relationships/image" Target="../media/image55.png"/><Relationship Id="rId6" Type="http://schemas.openxmlformats.org/officeDocument/2006/relationships/image" Target="../media/image56.png"/><Relationship Id="rId7" Type="http://schemas.openxmlformats.org/officeDocument/2006/relationships/image" Target="../media/image57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2.png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7.png"/><Relationship Id="rId3" Type="http://schemas.openxmlformats.org/officeDocument/2006/relationships/image" Target="../media/image58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.jpeg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4" Type="http://schemas.openxmlformats.org/officeDocument/2006/relationships/image" Target="../media/image61.png"/><Relationship Id="rId5" Type="http://schemas.openxmlformats.org/officeDocument/2006/relationships/image" Target="../media/image62.png"/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59.png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3.png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4.png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7.jpeg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4" Type="http://schemas.openxmlformats.org/officeDocument/2006/relationships/image" Target="../media/image67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5.png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8.png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4" Type="http://schemas.openxmlformats.org/officeDocument/2006/relationships/image" Target="../media/image71.png"/><Relationship Id="rId5" Type="http://schemas.openxmlformats.org/officeDocument/2006/relationships/image" Target="../media/image60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9.png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4" Type="http://schemas.openxmlformats.org/officeDocument/2006/relationships/image" Target="../media/image73.gif"/><Relationship Id="rId5" Type="http://schemas.openxmlformats.org/officeDocument/2006/relationships/oleObject" Target="../embeddings/oleObject1.bin"/><Relationship Id="rId6" Type="http://schemas.openxmlformats.org/officeDocument/2006/relationships/image" Target="../media/image72.wmf"/><Relationship Id="rId7" Type="http://schemas.openxmlformats.org/officeDocument/2006/relationships/image" Target="../media/image74.gif"/><Relationship Id="rId1" Type="http://schemas.openxmlformats.org/officeDocument/2006/relationships/vmlDrawing" Target="../drawings/vmlDrawing1.vml"/><Relationship Id="rId2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75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76.png"/><Relationship Id="rId3" Type="http://schemas.openxmlformats.org/officeDocument/2006/relationships/image" Target="../media/image77.png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4" Type="http://schemas.openxmlformats.org/officeDocument/2006/relationships/image" Target="../media/image80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78.png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4" Type="http://schemas.openxmlformats.org/officeDocument/2006/relationships/image" Target="../media/image82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81.png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81.png"/><Relationship Id="rId3" Type="http://schemas.openxmlformats.org/officeDocument/2006/relationships/image" Target="../media/image83.gif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84.png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85.png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86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8.png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86.png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87.png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4" Type="http://schemas.openxmlformats.org/officeDocument/2006/relationships/image" Target="../media/image90.png"/><Relationship Id="rId5" Type="http://schemas.openxmlformats.org/officeDocument/2006/relationships/image" Target="../media/image91.gi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88.png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92.png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92.png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93.gif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4" Type="http://schemas.openxmlformats.org/officeDocument/2006/relationships/image" Target="../media/image95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0.png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jpe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1" Type="http://schemas.openxmlformats.org/officeDocument/2006/relationships/image" Target="../media/image17.png"/><Relationship Id="rId12" Type="http://schemas.openxmlformats.org/officeDocument/2006/relationships/image" Target="../media/image18.png"/><Relationship Id="rId13" Type="http://schemas.openxmlformats.org/officeDocument/2006/relationships/image" Target="../media/image19.gif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9.png"/><Relationship Id="rId4" Type="http://schemas.openxmlformats.org/officeDocument/2006/relationships/image" Target="../media/image10.png"/><Relationship Id="rId5" Type="http://schemas.openxmlformats.org/officeDocument/2006/relationships/image" Target="../media/image11.png"/><Relationship Id="rId6" Type="http://schemas.openxmlformats.org/officeDocument/2006/relationships/image" Target="../media/image12.png"/><Relationship Id="rId7" Type="http://schemas.openxmlformats.org/officeDocument/2006/relationships/image" Target="../media/image13.png"/><Relationship Id="rId8" Type="http://schemas.openxmlformats.org/officeDocument/2006/relationships/image" Target="../media/image14.png"/><Relationship Id="rId9" Type="http://schemas.openxmlformats.org/officeDocument/2006/relationships/image" Target="../media/image15.png"/><Relationship Id="rId10" Type="http://schemas.openxmlformats.org/officeDocument/2006/relationships/image" Target="../media/image16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0.png"/><Relationship Id="rId3" Type="http://schemas.openxmlformats.org/officeDocument/2006/relationships/image" Target="../media/image21.pn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2.png"/><Relationship Id="rId3" Type="http://schemas.openxmlformats.org/officeDocument/2006/relationships/image" Target="../media/image23.pn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4.pn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4" Type="http://schemas.microsoft.com/office/2007/relationships/hdphoto" Target="../media/hdphoto1.wdp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0.pn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jpe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6.png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7.png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8.pn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9.png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0.png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1.png"/><Relationship Id="rId3" Type="http://schemas.openxmlformats.org/officeDocument/2006/relationships/image" Target="../media/image32.png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4" Type="http://schemas.openxmlformats.org/officeDocument/2006/relationships/image" Target="../media/image35.png"/><Relationship Id="rId5" Type="http://schemas.openxmlformats.org/officeDocument/2006/relationships/image" Target="../media/image36.png"/><Relationship Id="rId6" Type="http://schemas.openxmlformats.org/officeDocument/2006/relationships/image" Target="../media/image37.png"/><Relationship Id="rId7" Type="http://schemas.openxmlformats.org/officeDocument/2006/relationships/image" Target="../media/image38.png"/><Relationship Id="rId8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3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0.gif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41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4" Type="http://schemas.openxmlformats.org/officeDocument/2006/relationships/image" Target="../media/image43.png"/><Relationship Id="rId5" Type="http://schemas.openxmlformats.org/officeDocument/2006/relationships/image" Target="../media/image44.gif"/><Relationship Id="rId6" Type="http://schemas.openxmlformats.org/officeDocument/2006/relationships/image" Target="../media/image45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0.png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0.png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0.png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46.png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7.gif"/><Relationship Id="rId3" Type="http://schemas.openxmlformats.org/officeDocument/2006/relationships/image" Target="../media/image48.gif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.jpe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49.jpeg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asellaDiTesto 2"/>
          <p:cNvSpPr txBox="1"/>
          <p:nvPr/>
        </p:nvSpPr>
        <p:spPr>
          <a:xfrm>
            <a:off x="-36512" y="2708920"/>
            <a:ext cx="9144000" cy="33701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1800" b="1" dirty="0" smtClean="0">
                <a:latin typeface="Arial"/>
                <a:cs typeface="Arial"/>
              </a:rPr>
              <a:t>SABATO </a:t>
            </a:r>
            <a:r>
              <a:rPr lang="it-IT" sz="1800" b="1" dirty="0">
                <a:latin typeface="Arial"/>
                <a:cs typeface="Arial"/>
              </a:rPr>
              <a:t>5 MARZO </a:t>
            </a:r>
            <a:r>
              <a:rPr lang="it-IT" sz="1800" b="1" dirty="0" smtClean="0">
                <a:latin typeface="Arial"/>
                <a:cs typeface="Arial"/>
              </a:rPr>
              <a:t>2016</a:t>
            </a:r>
            <a:r>
              <a:rPr lang="it-IT" sz="1800" b="1" dirty="0">
                <a:latin typeface="Arial"/>
                <a:cs typeface="Arial"/>
              </a:rPr>
              <a:t> </a:t>
            </a:r>
            <a:endParaRPr lang="it-IT" sz="1800" dirty="0">
              <a:latin typeface="Arial"/>
              <a:cs typeface="Arial"/>
            </a:endParaRPr>
          </a:p>
          <a:p>
            <a:pPr algn="ctr"/>
            <a:r>
              <a:rPr lang="it-IT" sz="1500" dirty="0">
                <a:latin typeface="Arial"/>
                <a:cs typeface="Arial"/>
              </a:rPr>
              <a:t>Aula Magna “</a:t>
            </a:r>
            <a:r>
              <a:rPr lang="it-IT" sz="1500" dirty="0" err="1">
                <a:latin typeface="Arial"/>
                <a:cs typeface="Arial"/>
              </a:rPr>
              <a:t>Toraldo</a:t>
            </a:r>
            <a:r>
              <a:rPr lang="it-IT" sz="1500" dirty="0">
                <a:latin typeface="Arial"/>
                <a:cs typeface="Arial"/>
              </a:rPr>
              <a:t> di Francia” </a:t>
            </a:r>
            <a:r>
              <a:rPr lang="it-IT" sz="1500" dirty="0" smtClean="0">
                <a:latin typeface="Arial"/>
                <a:cs typeface="Arial"/>
              </a:rPr>
              <a:t>CNR, </a:t>
            </a:r>
            <a:r>
              <a:rPr lang="it-IT" sz="1500" dirty="0">
                <a:latin typeface="Arial"/>
                <a:cs typeface="Arial"/>
              </a:rPr>
              <a:t>Polo </a:t>
            </a:r>
            <a:r>
              <a:rPr lang="it-IT" sz="1500" dirty="0" smtClean="0">
                <a:latin typeface="Arial"/>
                <a:cs typeface="Arial"/>
              </a:rPr>
              <a:t>Scientifico, via </a:t>
            </a:r>
            <a:r>
              <a:rPr lang="it-IT" sz="1500" dirty="0">
                <a:latin typeface="Arial"/>
                <a:cs typeface="Arial"/>
              </a:rPr>
              <a:t>Madonna del Piano, 19 - Sesto </a:t>
            </a:r>
            <a:r>
              <a:rPr lang="it-IT" sz="1500" dirty="0" smtClean="0">
                <a:latin typeface="Arial"/>
                <a:cs typeface="Arial"/>
              </a:rPr>
              <a:t>Fiorentino</a:t>
            </a:r>
          </a:p>
          <a:p>
            <a:pPr algn="ctr"/>
            <a:endParaRPr lang="it-IT" b="1" dirty="0" smtClean="0">
              <a:latin typeface="Arial"/>
              <a:cs typeface="Arial"/>
            </a:endParaRPr>
          </a:p>
          <a:p>
            <a:pPr algn="ctr"/>
            <a:endParaRPr lang="it-IT" b="1" dirty="0" smtClean="0">
              <a:latin typeface="Arial"/>
              <a:cs typeface="Arial"/>
            </a:endParaRPr>
          </a:p>
          <a:p>
            <a:pPr algn="ctr"/>
            <a:r>
              <a:rPr lang="it-IT" b="1" dirty="0" smtClean="0">
                <a:latin typeface="Arial"/>
                <a:cs typeface="Arial"/>
              </a:rPr>
              <a:t> </a:t>
            </a:r>
            <a:endParaRPr lang="it-IT" dirty="0" smtClean="0">
              <a:latin typeface="Arial"/>
              <a:cs typeface="Arial"/>
            </a:endParaRPr>
          </a:p>
          <a:p>
            <a:pPr algn="ctr"/>
            <a:r>
              <a:rPr lang="it-IT" b="1" dirty="0">
                <a:latin typeface="Arial"/>
                <a:cs typeface="Arial"/>
              </a:rPr>
              <a:t> </a:t>
            </a:r>
            <a:endParaRPr lang="it-IT" dirty="0">
              <a:latin typeface="Arial"/>
              <a:cs typeface="Arial"/>
            </a:endParaRPr>
          </a:p>
          <a:p>
            <a:pPr algn="ctr"/>
            <a:endParaRPr lang="it-IT" dirty="0">
              <a:latin typeface="Arial"/>
              <a:cs typeface="Arial"/>
            </a:endParaRPr>
          </a:p>
        </p:txBody>
      </p:sp>
      <p:pic>
        <p:nvPicPr>
          <p:cNvPr id="4" name="Immagine 3" descr="banner sito web.pn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6512" y="0"/>
            <a:ext cx="9175750" cy="2667000"/>
          </a:xfrm>
          <a:prstGeom prst="rect">
            <a:avLst/>
          </a:prstGeom>
        </p:spPr>
      </p:pic>
      <p:sp>
        <p:nvSpPr>
          <p:cNvPr id="5" name="CasellaDiTesto 4"/>
          <p:cNvSpPr txBox="1"/>
          <p:nvPr/>
        </p:nvSpPr>
        <p:spPr>
          <a:xfrm>
            <a:off x="323528" y="3681025"/>
            <a:ext cx="8784976" cy="19082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b="1" i="1" dirty="0">
                <a:solidFill>
                  <a:srgbClr val="FF0000"/>
                </a:solidFill>
                <a:latin typeface="Arial"/>
                <a:cs typeface="Arial"/>
              </a:rPr>
              <a:t>Piste aeroportuali: elementi descrittivi per la concezione delle opere</a:t>
            </a:r>
            <a:r>
              <a:rPr lang="it-IT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lang="it-IT" dirty="0">
                <a:solidFill>
                  <a:srgbClr val="FF0000"/>
                </a:solidFill>
              </a:rPr>
              <a:t/>
            </a:r>
            <a:br>
              <a:rPr lang="it-IT" dirty="0">
                <a:solidFill>
                  <a:srgbClr val="FF0000"/>
                </a:solidFill>
              </a:rPr>
            </a:br>
            <a:r>
              <a:rPr lang="it-IT" sz="1000" dirty="0">
                <a:solidFill>
                  <a:srgbClr val="FF0000"/>
                </a:solidFill>
              </a:rPr>
              <a:t/>
            </a:r>
            <a:br>
              <a:rPr lang="it-IT" sz="1000" dirty="0">
                <a:solidFill>
                  <a:srgbClr val="FF0000"/>
                </a:solidFill>
              </a:rPr>
            </a:br>
            <a:endParaRPr lang="it-IT" dirty="0">
              <a:solidFill>
                <a:srgbClr val="FF0000"/>
              </a:solidFill>
            </a:endParaRPr>
          </a:p>
        </p:txBody>
      </p:sp>
      <p:sp>
        <p:nvSpPr>
          <p:cNvPr id="7" name="Rettangolo 6"/>
          <p:cNvSpPr/>
          <p:nvPr/>
        </p:nvSpPr>
        <p:spPr>
          <a:xfrm>
            <a:off x="360040" y="5085184"/>
            <a:ext cx="8964488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sz="2800" b="1" dirty="0">
                <a:latin typeface="Arial"/>
                <a:cs typeface="Arial"/>
              </a:rPr>
              <a:t>prof. ing. Gianluca </a:t>
            </a:r>
            <a:r>
              <a:rPr lang="it-IT" sz="2800" b="1" dirty="0" smtClean="0">
                <a:latin typeface="Arial"/>
                <a:cs typeface="Arial"/>
              </a:rPr>
              <a:t>Dell’Acqua</a:t>
            </a:r>
            <a:endParaRPr lang="it-IT" sz="2800" b="1" dirty="0">
              <a:latin typeface="Arial"/>
              <a:cs typeface="Arial"/>
            </a:endParaRPr>
          </a:p>
          <a:p>
            <a:r>
              <a:rPr lang="it-IT" sz="2800" b="1" dirty="0" smtClean="0">
                <a:latin typeface="Arial"/>
                <a:cs typeface="Arial"/>
              </a:rPr>
              <a:t>Università </a:t>
            </a:r>
            <a:r>
              <a:rPr lang="it-IT" sz="2800" b="1" dirty="0">
                <a:latin typeface="Arial"/>
                <a:cs typeface="Arial"/>
              </a:rPr>
              <a:t>degli Studi di Napoli Federico II</a:t>
            </a:r>
          </a:p>
        </p:txBody>
      </p:sp>
    </p:spTree>
    <p:extLst>
      <p:ext uri="{BB962C8B-B14F-4D97-AF65-F5344CB8AC3E}">
        <p14:creationId xmlns:p14="http://schemas.microsoft.com/office/powerpoint/2010/main" val="284989033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5" name="Picture 7" descr="https://upload.wikimedia.org/wikipedia/commons/b/be/Centro_Comarcal_de_Emergencias_de_Molinicos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4606" y="774153"/>
            <a:ext cx="9058275" cy="53911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530" name="Segnaposto numero diapositiva 4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E98B6BD3-3397-42C5-96D7-F712C7321508}" type="slidenum">
              <a:rPr lang="it-IT" altLang="it-IT" sz="1000">
                <a:solidFill>
                  <a:srgbClr val="FFFFFF"/>
                </a:solidFill>
              </a:rPr>
              <a:pPr/>
              <a:t>10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22531" name="Text Box 8"/>
          <p:cNvSpPr txBox="1">
            <a:spLocks noChangeArrowheads="1"/>
          </p:cNvSpPr>
          <p:nvPr/>
        </p:nvSpPr>
        <p:spPr bwMode="auto">
          <a:xfrm>
            <a:off x="179388" y="774153"/>
            <a:ext cx="8748712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3200" b="1" dirty="0">
                <a:solidFill>
                  <a:schemeClr val="bg1"/>
                </a:solidFill>
                <a:latin typeface="Arial" panose="020B0604020202020204" pitchFamily="34" charset="0"/>
              </a:rPr>
              <a:t>Classificazione in funzione del tipo di aeromobili cui sono destinati.</a:t>
            </a:r>
            <a:endParaRPr lang="it-IT" altLang="it-IT" sz="320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8681" name="Text Box 9"/>
          <p:cNvSpPr txBox="1">
            <a:spLocks noChangeArrowheads="1"/>
          </p:cNvSpPr>
          <p:nvPr/>
        </p:nvSpPr>
        <p:spPr bwMode="auto">
          <a:xfrm>
            <a:off x="-215900" y="5065964"/>
            <a:ext cx="9144000" cy="9387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666750" indent="-666750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041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2319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422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2200" b="1" dirty="0">
                <a:solidFill>
                  <a:schemeClr val="bg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ELIPORTI </a:t>
            </a:r>
          </a:p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2200" b="1" dirty="0">
                <a:solidFill>
                  <a:schemeClr val="bg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Destinati al TKOF &amp; LDG degli elicotteri.</a:t>
            </a:r>
          </a:p>
        </p:txBody>
      </p:sp>
      <p:pic>
        <p:nvPicPr>
          <p:cNvPr id="28682" name="Picture 10" descr="Veicoli%2520vari189"/>
          <p:cNvPicPr>
            <a:picLocks noChangeAspect="1" noChangeArrowheads="1" noCrop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3582441"/>
            <a:ext cx="3810000" cy="101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100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8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81" grpId="0" build="p" autoUpdateAnimBg="0" advAuto="50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FD6EBEED-92FC-43F6-8084-329EFCA2F2EF}" type="slidenum">
              <a:rPr lang="it-IT" altLang="it-IT" sz="1000">
                <a:solidFill>
                  <a:srgbClr val="FFFFFF"/>
                </a:solidFill>
              </a:rPr>
              <a:pPr/>
              <a:t>100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pic>
        <p:nvPicPr>
          <p:cNvPr id="425991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284663" cy="4652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5992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787900" y="0"/>
            <a:ext cx="4356100" cy="4608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25993" name="Rectangle 9"/>
          <p:cNvSpPr>
            <a:spLocks noChangeArrowheads="1"/>
          </p:cNvSpPr>
          <p:nvPr/>
        </p:nvSpPr>
        <p:spPr bwMode="auto">
          <a:xfrm>
            <a:off x="155575" y="5157788"/>
            <a:ext cx="3648075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ATTERRAGGIO PROIBITO</a:t>
            </a:r>
          </a:p>
        </p:txBody>
      </p:sp>
      <p:sp>
        <p:nvSpPr>
          <p:cNvPr id="425994" name="Rectangle 10"/>
          <p:cNvSpPr>
            <a:spLocks noChangeArrowheads="1"/>
          </p:cNvSpPr>
          <p:nvPr/>
        </p:nvSpPr>
        <p:spPr bwMode="auto">
          <a:xfrm>
            <a:off x="4700588" y="4724400"/>
            <a:ext cx="4700587" cy="173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PRECAUZIONE IN AVVICINAMENTO E IN ATTERRAGGIO</a:t>
            </a:r>
          </a:p>
        </p:txBody>
      </p:sp>
      <p:grpSp>
        <p:nvGrpSpPr>
          <p:cNvPr id="425995" name="Group 11"/>
          <p:cNvGrpSpPr>
            <a:grpSpLocks/>
          </p:cNvGrpSpPr>
          <p:nvPr/>
        </p:nvGrpSpPr>
        <p:grpSpPr bwMode="auto">
          <a:xfrm>
            <a:off x="0" y="1268413"/>
            <a:ext cx="4095750" cy="1800225"/>
            <a:chOff x="2976" y="960"/>
            <a:chExt cx="1104" cy="384"/>
          </a:xfrm>
          <a:solidFill>
            <a:schemeClr val="bg1"/>
          </a:solidFill>
        </p:grpSpPr>
        <p:sp>
          <p:nvSpPr>
            <p:cNvPr id="47127" name="Rectangle 12"/>
            <p:cNvSpPr>
              <a:spLocks noChangeArrowheads="1"/>
            </p:cNvSpPr>
            <p:nvPr/>
          </p:nvSpPr>
          <p:spPr bwMode="auto">
            <a:xfrm>
              <a:off x="3264" y="1056"/>
              <a:ext cx="528" cy="192"/>
            </a:xfrm>
            <a:prstGeom prst="rect">
              <a:avLst/>
            </a:prstGeom>
            <a:grp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1pPr>
              <a:lvl2pPr marL="742950" indent="-28575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2pPr>
              <a:lvl3pPr marL="11430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3pPr>
              <a:lvl4pPr marL="16002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4pPr>
              <a:lvl5pPr marL="20574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9pPr>
            </a:lstStyle>
            <a:p>
              <a:pPr>
                <a:defRPr/>
              </a:pPr>
              <a:endParaRPr lang="it-IT" altLang="it-IT" smtClean="0"/>
            </a:p>
          </p:txBody>
        </p:sp>
        <p:sp>
          <p:nvSpPr>
            <p:cNvPr id="47128" name="Oval 13"/>
            <p:cNvSpPr>
              <a:spLocks noChangeArrowheads="1"/>
            </p:cNvSpPr>
            <p:nvPr/>
          </p:nvSpPr>
          <p:spPr bwMode="auto">
            <a:xfrm>
              <a:off x="2976" y="960"/>
              <a:ext cx="384" cy="384"/>
            </a:xfrm>
            <a:prstGeom prst="ellipse">
              <a:avLst/>
            </a:prstGeom>
            <a:grp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1pPr>
              <a:lvl2pPr marL="742950" indent="-28575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2pPr>
              <a:lvl3pPr marL="11430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3pPr>
              <a:lvl4pPr marL="16002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4pPr>
              <a:lvl5pPr marL="20574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9pPr>
            </a:lstStyle>
            <a:p>
              <a:pPr>
                <a:defRPr/>
              </a:pPr>
              <a:endParaRPr lang="it-IT" altLang="it-IT" smtClean="0"/>
            </a:p>
          </p:txBody>
        </p:sp>
        <p:sp>
          <p:nvSpPr>
            <p:cNvPr id="47129" name="Oval 14"/>
            <p:cNvSpPr>
              <a:spLocks noChangeArrowheads="1"/>
            </p:cNvSpPr>
            <p:nvPr/>
          </p:nvSpPr>
          <p:spPr bwMode="auto">
            <a:xfrm>
              <a:off x="3696" y="960"/>
              <a:ext cx="384" cy="384"/>
            </a:xfrm>
            <a:prstGeom prst="ellipse">
              <a:avLst/>
            </a:prstGeom>
            <a:grp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1pPr>
              <a:lvl2pPr marL="742950" indent="-28575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2pPr>
              <a:lvl3pPr marL="11430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3pPr>
              <a:lvl4pPr marL="16002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4pPr>
              <a:lvl5pPr marL="20574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9pPr>
            </a:lstStyle>
            <a:p>
              <a:pPr>
                <a:defRPr/>
              </a:pPr>
              <a:endParaRPr lang="it-IT" altLang="it-IT" smtClean="0"/>
            </a:p>
          </p:txBody>
        </p:sp>
        <p:sp>
          <p:nvSpPr>
            <p:cNvPr id="47130" name="Rectangle 15"/>
            <p:cNvSpPr>
              <a:spLocks noChangeArrowheads="1"/>
            </p:cNvSpPr>
            <p:nvPr/>
          </p:nvSpPr>
          <p:spPr bwMode="auto">
            <a:xfrm>
              <a:off x="3312" y="1056"/>
              <a:ext cx="96" cy="192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1pPr>
              <a:lvl2pPr marL="742950" indent="-28575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2pPr>
              <a:lvl3pPr marL="11430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3pPr>
              <a:lvl4pPr marL="16002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4pPr>
              <a:lvl5pPr marL="20574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defRPr/>
              </a:pPr>
              <a:endParaRPr lang="it-IT" altLang="it-IT" sz="2400" smtClean="0">
                <a:latin typeface="Times New Roman" pitchFamily="18" charset="0"/>
              </a:endParaRPr>
            </a:p>
          </p:txBody>
        </p:sp>
        <p:sp>
          <p:nvSpPr>
            <p:cNvPr id="47131" name="Rectangle 16"/>
            <p:cNvSpPr>
              <a:spLocks noChangeArrowheads="1"/>
            </p:cNvSpPr>
            <p:nvPr/>
          </p:nvSpPr>
          <p:spPr bwMode="auto">
            <a:xfrm>
              <a:off x="3648" y="1056"/>
              <a:ext cx="96" cy="192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1pPr>
              <a:lvl2pPr marL="742950" indent="-28575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2pPr>
              <a:lvl3pPr marL="11430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3pPr>
              <a:lvl4pPr marL="16002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4pPr>
              <a:lvl5pPr marL="20574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defRPr/>
              </a:pPr>
              <a:endParaRPr lang="it-IT" altLang="it-IT" sz="2400" smtClean="0">
                <a:latin typeface="Times New Roman" pitchFamily="18" charset="0"/>
              </a:endParaRPr>
            </a:p>
          </p:txBody>
        </p:sp>
      </p:grpSp>
      <p:grpSp>
        <p:nvGrpSpPr>
          <p:cNvPr id="426001" name="Group 17"/>
          <p:cNvGrpSpPr>
            <a:grpSpLocks/>
          </p:cNvGrpSpPr>
          <p:nvPr/>
        </p:nvGrpSpPr>
        <p:grpSpPr bwMode="auto">
          <a:xfrm>
            <a:off x="0" y="4581525"/>
            <a:ext cx="4159250" cy="1800225"/>
            <a:chOff x="4704" y="960"/>
            <a:chExt cx="1104" cy="384"/>
          </a:xfrm>
          <a:solidFill>
            <a:schemeClr val="bg1"/>
          </a:solidFill>
        </p:grpSpPr>
        <p:sp>
          <p:nvSpPr>
            <p:cNvPr id="47120" name="Rectangle 18"/>
            <p:cNvSpPr>
              <a:spLocks noChangeArrowheads="1"/>
            </p:cNvSpPr>
            <p:nvPr/>
          </p:nvSpPr>
          <p:spPr bwMode="auto">
            <a:xfrm>
              <a:off x="4992" y="1056"/>
              <a:ext cx="528" cy="192"/>
            </a:xfrm>
            <a:prstGeom prst="rect">
              <a:avLst/>
            </a:prstGeom>
            <a:grp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1pPr>
              <a:lvl2pPr marL="742950" indent="-28575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2pPr>
              <a:lvl3pPr marL="11430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3pPr>
              <a:lvl4pPr marL="16002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4pPr>
              <a:lvl5pPr marL="20574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9pPr>
            </a:lstStyle>
            <a:p>
              <a:pPr>
                <a:defRPr/>
              </a:pPr>
              <a:endParaRPr lang="it-IT" altLang="it-IT" smtClean="0"/>
            </a:p>
          </p:txBody>
        </p:sp>
        <p:sp>
          <p:nvSpPr>
            <p:cNvPr id="47121" name="Oval 19"/>
            <p:cNvSpPr>
              <a:spLocks noChangeArrowheads="1"/>
            </p:cNvSpPr>
            <p:nvPr/>
          </p:nvSpPr>
          <p:spPr bwMode="auto">
            <a:xfrm>
              <a:off x="4704" y="960"/>
              <a:ext cx="384" cy="384"/>
            </a:xfrm>
            <a:prstGeom prst="ellipse">
              <a:avLst/>
            </a:prstGeom>
            <a:grp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1pPr>
              <a:lvl2pPr marL="742950" indent="-28575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2pPr>
              <a:lvl3pPr marL="11430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3pPr>
              <a:lvl4pPr marL="16002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4pPr>
              <a:lvl5pPr marL="20574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9pPr>
            </a:lstStyle>
            <a:p>
              <a:pPr>
                <a:defRPr/>
              </a:pPr>
              <a:endParaRPr lang="it-IT" altLang="it-IT" smtClean="0"/>
            </a:p>
          </p:txBody>
        </p:sp>
        <p:sp>
          <p:nvSpPr>
            <p:cNvPr id="47122" name="Oval 20"/>
            <p:cNvSpPr>
              <a:spLocks noChangeArrowheads="1"/>
            </p:cNvSpPr>
            <p:nvPr/>
          </p:nvSpPr>
          <p:spPr bwMode="auto">
            <a:xfrm>
              <a:off x="5424" y="960"/>
              <a:ext cx="384" cy="384"/>
            </a:xfrm>
            <a:prstGeom prst="ellipse">
              <a:avLst/>
            </a:prstGeom>
            <a:grp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1pPr>
              <a:lvl2pPr marL="742950" indent="-28575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2pPr>
              <a:lvl3pPr marL="11430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3pPr>
              <a:lvl4pPr marL="16002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4pPr>
              <a:lvl5pPr marL="20574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9pPr>
            </a:lstStyle>
            <a:p>
              <a:pPr>
                <a:defRPr/>
              </a:pPr>
              <a:endParaRPr lang="it-IT" altLang="it-IT" smtClean="0"/>
            </a:p>
          </p:txBody>
        </p:sp>
        <p:sp>
          <p:nvSpPr>
            <p:cNvPr id="47123" name="Rectangle 21"/>
            <p:cNvSpPr>
              <a:spLocks noChangeArrowheads="1"/>
            </p:cNvSpPr>
            <p:nvPr/>
          </p:nvSpPr>
          <p:spPr bwMode="auto">
            <a:xfrm>
              <a:off x="5040" y="1056"/>
              <a:ext cx="96" cy="192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1pPr>
              <a:lvl2pPr marL="742950" indent="-28575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2pPr>
              <a:lvl3pPr marL="11430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3pPr>
              <a:lvl4pPr marL="16002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4pPr>
              <a:lvl5pPr marL="20574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defRPr/>
              </a:pPr>
              <a:endParaRPr lang="it-IT" altLang="it-IT" sz="2400" smtClean="0">
                <a:latin typeface="Times New Roman" pitchFamily="18" charset="0"/>
              </a:endParaRPr>
            </a:p>
          </p:txBody>
        </p:sp>
        <p:sp>
          <p:nvSpPr>
            <p:cNvPr id="47124" name="Rectangle 22"/>
            <p:cNvSpPr>
              <a:spLocks noChangeArrowheads="1"/>
            </p:cNvSpPr>
            <p:nvPr/>
          </p:nvSpPr>
          <p:spPr bwMode="auto">
            <a:xfrm>
              <a:off x="5376" y="1056"/>
              <a:ext cx="96" cy="192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1pPr>
              <a:lvl2pPr marL="742950" indent="-28575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2pPr>
              <a:lvl3pPr marL="11430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3pPr>
              <a:lvl4pPr marL="16002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4pPr>
              <a:lvl5pPr marL="20574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defRPr/>
              </a:pPr>
              <a:endParaRPr lang="it-IT" altLang="it-IT" sz="2400" smtClean="0">
                <a:latin typeface="Times New Roman" pitchFamily="18" charset="0"/>
              </a:endParaRPr>
            </a:p>
          </p:txBody>
        </p:sp>
        <p:sp>
          <p:nvSpPr>
            <p:cNvPr id="47125" name="Rectangle 23"/>
            <p:cNvSpPr>
              <a:spLocks noChangeArrowheads="1"/>
            </p:cNvSpPr>
            <p:nvPr/>
          </p:nvSpPr>
          <p:spPr bwMode="auto">
            <a:xfrm>
              <a:off x="4848" y="960"/>
              <a:ext cx="96" cy="384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1pPr>
              <a:lvl2pPr marL="742950" indent="-28575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2pPr>
              <a:lvl3pPr marL="11430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3pPr>
              <a:lvl4pPr marL="16002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4pPr>
              <a:lvl5pPr marL="20574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9pPr>
            </a:lstStyle>
            <a:p>
              <a:pPr>
                <a:defRPr/>
              </a:pPr>
              <a:endParaRPr lang="it-IT" altLang="it-IT" smtClean="0"/>
            </a:p>
          </p:txBody>
        </p:sp>
        <p:sp>
          <p:nvSpPr>
            <p:cNvPr id="47126" name="Rectangle 24"/>
            <p:cNvSpPr>
              <a:spLocks noChangeArrowheads="1"/>
            </p:cNvSpPr>
            <p:nvPr/>
          </p:nvSpPr>
          <p:spPr bwMode="auto">
            <a:xfrm>
              <a:off x="5568" y="960"/>
              <a:ext cx="96" cy="384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1pPr>
              <a:lvl2pPr marL="742950" indent="-28575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2pPr>
              <a:lvl3pPr marL="11430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3pPr>
              <a:lvl4pPr marL="16002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4pPr>
              <a:lvl5pPr marL="20574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9pPr>
            </a:lstStyle>
            <a:p>
              <a:pPr>
                <a:defRPr/>
              </a:pPr>
              <a:endParaRPr lang="it-IT" altLang="it-IT" smtClean="0"/>
            </a:p>
          </p:txBody>
        </p:sp>
      </p:grpSp>
      <p:sp>
        <p:nvSpPr>
          <p:cNvPr id="426009" name="Rectangle 25"/>
          <p:cNvSpPr>
            <a:spLocks noChangeArrowheads="1"/>
          </p:cNvSpPr>
          <p:nvPr/>
        </p:nvSpPr>
        <p:spPr bwMode="auto">
          <a:xfrm>
            <a:off x="4379913" y="404813"/>
            <a:ext cx="4764087" cy="2289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ATTERRAGGI, DECOLLI E RULLAGGI  SU  PISTA E RACCORDI</a:t>
            </a:r>
          </a:p>
        </p:txBody>
      </p:sp>
      <p:sp>
        <p:nvSpPr>
          <p:cNvPr id="426010" name="Rectangle 26"/>
          <p:cNvSpPr>
            <a:spLocks noChangeArrowheads="1"/>
          </p:cNvSpPr>
          <p:nvPr/>
        </p:nvSpPr>
        <p:spPr bwMode="auto">
          <a:xfrm>
            <a:off x="4572000" y="4019550"/>
            <a:ext cx="4572000" cy="2838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ATTERRAGGI E DECOLLI SOLO SU PISTA, LE ALTRE MANOVRE AL DI FUORI</a:t>
            </a:r>
          </a:p>
        </p:txBody>
      </p:sp>
      <p:pic>
        <p:nvPicPr>
          <p:cNvPr id="426011" name="Picture 2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3482975" cy="3375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6012" name="Picture 28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856163" y="260350"/>
            <a:ext cx="4287837" cy="3367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26013" name="Rectangle 29"/>
          <p:cNvSpPr>
            <a:spLocks noChangeArrowheads="1"/>
          </p:cNvSpPr>
          <p:nvPr/>
        </p:nvSpPr>
        <p:spPr bwMode="auto">
          <a:xfrm>
            <a:off x="220663" y="4292600"/>
            <a:ext cx="3136900" cy="173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CIRCUITO DI TRAFFICO A DESTRA</a:t>
            </a:r>
          </a:p>
        </p:txBody>
      </p:sp>
      <p:sp>
        <p:nvSpPr>
          <p:cNvPr id="426014" name="Rectangle 30"/>
          <p:cNvSpPr>
            <a:spLocks noChangeArrowheads="1"/>
          </p:cNvSpPr>
          <p:nvPr/>
        </p:nvSpPr>
        <p:spPr bwMode="auto">
          <a:xfrm>
            <a:off x="5067300" y="4652963"/>
            <a:ext cx="407670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OPERAZIONI CON ALIANTI</a:t>
            </a:r>
          </a:p>
        </p:txBody>
      </p:sp>
      <p:sp>
        <p:nvSpPr>
          <p:cNvPr id="426017" name="Text Box 33"/>
          <p:cNvSpPr txBox="1">
            <a:spLocks noChangeArrowheads="1"/>
          </p:cNvSpPr>
          <p:nvPr/>
        </p:nvSpPr>
        <p:spPr bwMode="auto">
          <a:xfrm>
            <a:off x="1187450" y="1557338"/>
            <a:ext cx="6697663" cy="228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48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 SEGNALI CHE VI SI POSIZIONANO ALL’INTERNO SONO: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26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" dur="500"/>
                                        <p:tgtEl>
                                          <p:spTgt spid="4260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6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425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425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425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" dur="500"/>
                                        <p:tgtEl>
                                          <p:spTgt spid="425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0" dur="500"/>
                                        <p:tgtEl>
                                          <p:spTgt spid="4259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5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3" dur="500"/>
                                        <p:tgtEl>
                                          <p:spTgt spid="4259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5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6" dur="500"/>
                                        <p:tgtEl>
                                          <p:spTgt spid="4259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5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9" dur="500"/>
                                        <p:tgtEl>
                                          <p:spTgt spid="4259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5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425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426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1" dur="500"/>
                                        <p:tgtEl>
                                          <p:spTgt spid="426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4" dur="500"/>
                                        <p:tgtEl>
                                          <p:spTgt spid="426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8" dur="500"/>
                                        <p:tgtEl>
                                          <p:spTgt spid="4260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6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1" dur="500"/>
                                        <p:tgtEl>
                                          <p:spTgt spid="4260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6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4" dur="500"/>
                                        <p:tgtEl>
                                          <p:spTgt spid="4259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5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7" dur="500"/>
                                        <p:tgtEl>
                                          <p:spTgt spid="4260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6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0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2" dur="500"/>
                                        <p:tgtEl>
                                          <p:spTgt spid="426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5" dur="500"/>
                                        <p:tgtEl>
                                          <p:spTgt spid="426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9" dur="500"/>
                                        <p:tgtEl>
                                          <p:spTgt spid="426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2" dur="500"/>
                                        <p:tgtEl>
                                          <p:spTgt spid="426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5993" grpId="0"/>
      <p:bldP spid="425993" grpId="1"/>
      <p:bldP spid="425994" grpId="0"/>
      <p:bldP spid="425994" grpId="1"/>
      <p:bldP spid="426009" grpId="0"/>
      <p:bldP spid="426009" grpId="1"/>
      <p:bldP spid="426010" grpId="0"/>
      <p:bldP spid="426010" grpId="1"/>
      <p:bldP spid="426013" grpId="0"/>
      <p:bldP spid="426014" grpId="0"/>
      <p:bldP spid="426017" grpId="0"/>
      <p:bldP spid="426017" grpId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0EDA6798-7385-4DDC-9368-91EFB8DD0B82}" type="slidenum">
              <a:rPr lang="it-IT" altLang="it-IT" sz="1000">
                <a:solidFill>
                  <a:srgbClr val="FFFFFF"/>
                </a:solidFill>
              </a:rPr>
              <a:pPr/>
              <a:t>101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77827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175107" name="Text Box 3"/>
          <p:cNvSpPr txBox="1">
            <a:spLocks noChangeArrowheads="1"/>
          </p:cNvSpPr>
          <p:nvPr/>
        </p:nvSpPr>
        <p:spPr bwMode="auto">
          <a:xfrm>
            <a:off x="755650" y="1916113"/>
            <a:ext cx="7416800" cy="2530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8000" b="1">
                <a:solidFill>
                  <a:srgbClr val="FFFF00"/>
                </a:solidFill>
              </a:rPr>
              <a:t>SEGNALETICA DI PISTA</a:t>
            </a:r>
          </a:p>
        </p:txBody>
      </p:sp>
      <p:sp>
        <p:nvSpPr>
          <p:cNvPr id="175108" name="Text Box 4"/>
          <p:cNvSpPr txBox="1">
            <a:spLocks noChangeArrowheads="1"/>
          </p:cNvSpPr>
          <p:nvPr/>
        </p:nvSpPr>
        <p:spPr bwMode="auto">
          <a:xfrm>
            <a:off x="900113" y="2276475"/>
            <a:ext cx="7489825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9600" b="1">
                <a:solidFill>
                  <a:srgbClr val="FFFF00"/>
                </a:solidFill>
              </a:rPr>
              <a:t>DIURNA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75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" dur="500"/>
                                        <p:tgtEl>
                                          <p:spTgt spid="175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5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175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5107" grpId="0"/>
      <p:bldP spid="175107" grpId="1"/>
      <p:bldP spid="175108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3E32905D-1823-45F1-AE28-419AFD983DA3}" type="slidenum">
              <a:rPr lang="it-IT" altLang="it-IT" sz="1000">
                <a:solidFill>
                  <a:srgbClr val="FFFFFF"/>
                </a:solidFill>
              </a:rPr>
              <a:pPr/>
              <a:t>102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78851" name="Text Box 4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166917" name="Rectangle 5"/>
          <p:cNvSpPr>
            <a:spLocks noChangeArrowheads="1"/>
          </p:cNvSpPr>
          <p:nvPr/>
        </p:nvSpPr>
        <p:spPr bwMode="auto">
          <a:xfrm rot="5400000">
            <a:off x="3563937" y="-1358899"/>
            <a:ext cx="2016125" cy="9144000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166918" name="Line 6"/>
          <p:cNvSpPr>
            <a:spLocks noChangeShapeType="1"/>
          </p:cNvSpPr>
          <p:nvPr/>
        </p:nvSpPr>
        <p:spPr bwMode="auto">
          <a:xfrm rot="5400000" flipH="1">
            <a:off x="4537075" y="-350837"/>
            <a:ext cx="0" cy="9144000"/>
          </a:xfrm>
          <a:prstGeom prst="line">
            <a:avLst/>
          </a:prstGeom>
          <a:noFill/>
          <a:ln w="603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6919" name="Line 7"/>
          <p:cNvSpPr>
            <a:spLocks noChangeShapeType="1"/>
          </p:cNvSpPr>
          <p:nvPr/>
        </p:nvSpPr>
        <p:spPr bwMode="auto">
          <a:xfrm rot="5400000" flipH="1">
            <a:off x="4554538" y="-2349500"/>
            <a:ext cx="0" cy="9109075"/>
          </a:xfrm>
          <a:prstGeom prst="line">
            <a:avLst/>
          </a:prstGeom>
          <a:noFill/>
          <a:ln w="603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grpSp>
        <p:nvGrpSpPr>
          <p:cNvPr id="166934" name="Group 22"/>
          <p:cNvGrpSpPr>
            <a:grpSpLocks/>
          </p:cNvGrpSpPr>
          <p:nvPr/>
        </p:nvGrpSpPr>
        <p:grpSpPr bwMode="auto">
          <a:xfrm>
            <a:off x="1147763" y="3141663"/>
            <a:ext cx="7996237" cy="92075"/>
            <a:chOff x="723" y="1979"/>
            <a:chExt cx="5037" cy="58"/>
          </a:xfrm>
        </p:grpSpPr>
        <p:grpSp>
          <p:nvGrpSpPr>
            <p:cNvPr id="78994" name="Group 8"/>
            <p:cNvGrpSpPr>
              <a:grpSpLocks/>
            </p:cNvGrpSpPr>
            <p:nvPr/>
          </p:nvGrpSpPr>
          <p:grpSpPr bwMode="auto">
            <a:xfrm>
              <a:off x="1179" y="1979"/>
              <a:ext cx="4581" cy="58"/>
              <a:chOff x="1021" y="1480"/>
              <a:chExt cx="4581" cy="58"/>
            </a:xfrm>
          </p:grpSpPr>
          <p:sp>
            <p:nvSpPr>
              <p:cNvPr id="78997" name="Rectangle 9"/>
              <p:cNvSpPr>
                <a:spLocks noChangeArrowheads="1"/>
              </p:cNvSpPr>
              <p:nvPr/>
            </p:nvSpPr>
            <p:spPr bwMode="auto">
              <a:xfrm rot="16200000" flipH="1">
                <a:off x="5425" y="1360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98" name="Rectangle 10"/>
              <p:cNvSpPr>
                <a:spLocks noChangeArrowheads="1"/>
              </p:cNvSpPr>
              <p:nvPr/>
            </p:nvSpPr>
            <p:spPr bwMode="auto">
              <a:xfrm rot="16200000" flipH="1">
                <a:off x="4950" y="1360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99" name="Rectangle 11"/>
              <p:cNvSpPr>
                <a:spLocks noChangeArrowheads="1"/>
              </p:cNvSpPr>
              <p:nvPr/>
            </p:nvSpPr>
            <p:spPr bwMode="auto">
              <a:xfrm rot="16200000" flipH="1">
                <a:off x="4474" y="1360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grpSp>
            <p:nvGrpSpPr>
              <p:cNvPr id="79000" name="Group 12"/>
              <p:cNvGrpSpPr>
                <a:grpSpLocks/>
              </p:cNvGrpSpPr>
              <p:nvPr/>
            </p:nvGrpSpPr>
            <p:grpSpPr bwMode="auto">
              <a:xfrm>
                <a:off x="1021" y="1480"/>
                <a:ext cx="3151" cy="58"/>
                <a:chOff x="1021" y="1480"/>
                <a:chExt cx="3151" cy="58"/>
              </a:xfrm>
            </p:grpSpPr>
            <p:sp>
              <p:nvSpPr>
                <p:cNvPr id="79001" name="Rectangle 13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1141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79002" name="Rectangle 14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1616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79003" name="Rectangle 15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2092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79004" name="Rectangle 16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2570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79005" name="Rectangle 17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3045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79006" name="Rectangle 18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3521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79007" name="Rectangle 19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3995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</p:grpSp>
        <p:sp>
          <p:nvSpPr>
            <p:cNvPr id="78995" name="Rectangle 20"/>
            <p:cNvSpPr>
              <a:spLocks noChangeArrowheads="1"/>
            </p:cNvSpPr>
            <p:nvPr/>
          </p:nvSpPr>
          <p:spPr bwMode="auto">
            <a:xfrm rot="16200000" flipH="1">
              <a:off x="843" y="1859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8996" name="Rectangle 21"/>
            <p:cNvSpPr>
              <a:spLocks noChangeArrowheads="1"/>
            </p:cNvSpPr>
            <p:nvPr/>
          </p:nvSpPr>
          <p:spPr bwMode="auto">
            <a:xfrm rot="5400000" flipH="1">
              <a:off x="1297" y="1859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grpSp>
        <p:nvGrpSpPr>
          <p:cNvPr id="166944" name="Group 32"/>
          <p:cNvGrpSpPr>
            <a:grpSpLocks/>
          </p:cNvGrpSpPr>
          <p:nvPr/>
        </p:nvGrpSpPr>
        <p:grpSpPr bwMode="auto">
          <a:xfrm>
            <a:off x="46038" y="2305050"/>
            <a:ext cx="565150" cy="1771650"/>
            <a:chOff x="3560" y="2405"/>
            <a:chExt cx="356" cy="1116"/>
          </a:xfrm>
        </p:grpSpPr>
        <p:grpSp>
          <p:nvGrpSpPr>
            <p:cNvPr id="78976" name="Group 33"/>
            <p:cNvGrpSpPr>
              <a:grpSpLocks/>
            </p:cNvGrpSpPr>
            <p:nvPr/>
          </p:nvGrpSpPr>
          <p:grpSpPr bwMode="auto">
            <a:xfrm rot="16200000" flipH="1">
              <a:off x="3298" y="2667"/>
              <a:ext cx="880" cy="356"/>
              <a:chOff x="2744" y="3929"/>
              <a:chExt cx="680" cy="181"/>
            </a:xfrm>
          </p:grpSpPr>
          <p:sp>
            <p:nvSpPr>
              <p:cNvPr id="78986" name="Rectangle 34"/>
              <p:cNvSpPr>
                <a:spLocks noChangeArrowheads="1"/>
              </p:cNvSpPr>
              <p:nvPr/>
            </p:nvSpPr>
            <p:spPr bwMode="auto">
              <a:xfrm>
                <a:off x="2744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87" name="Rectangle 35"/>
              <p:cNvSpPr>
                <a:spLocks noChangeArrowheads="1"/>
              </p:cNvSpPr>
              <p:nvPr/>
            </p:nvSpPr>
            <p:spPr bwMode="auto">
              <a:xfrm>
                <a:off x="283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88" name="Rectangle 36"/>
              <p:cNvSpPr>
                <a:spLocks noChangeArrowheads="1"/>
              </p:cNvSpPr>
              <p:nvPr/>
            </p:nvSpPr>
            <p:spPr bwMode="auto">
              <a:xfrm>
                <a:off x="292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89" name="Rectangle 37"/>
              <p:cNvSpPr>
                <a:spLocks noChangeArrowheads="1"/>
              </p:cNvSpPr>
              <p:nvPr/>
            </p:nvSpPr>
            <p:spPr bwMode="auto">
              <a:xfrm>
                <a:off x="3016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90" name="Rectangle 38"/>
              <p:cNvSpPr>
                <a:spLocks noChangeArrowheads="1"/>
              </p:cNvSpPr>
              <p:nvPr/>
            </p:nvSpPr>
            <p:spPr bwMode="auto">
              <a:xfrm>
                <a:off x="3107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91" name="Rectangle 39"/>
              <p:cNvSpPr>
                <a:spLocks noChangeArrowheads="1"/>
              </p:cNvSpPr>
              <p:nvPr/>
            </p:nvSpPr>
            <p:spPr bwMode="auto">
              <a:xfrm>
                <a:off x="319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92" name="Rectangle 40"/>
              <p:cNvSpPr>
                <a:spLocks noChangeArrowheads="1"/>
              </p:cNvSpPr>
              <p:nvPr/>
            </p:nvSpPr>
            <p:spPr bwMode="auto">
              <a:xfrm>
                <a:off x="328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93" name="Rectangle 41"/>
              <p:cNvSpPr>
                <a:spLocks noChangeArrowheads="1"/>
              </p:cNvSpPr>
              <p:nvPr/>
            </p:nvSpPr>
            <p:spPr bwMode="auto">
              <a:xfrm>
                <a:off x="3379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78977" name="Group 42"/>
            <p:cNvGrpSpPr>
              <a:grpSpLocks/>
            </p:cNvGrpSpPr>
            <p:nvPr/>
          </p:nvGrpSpPr>
          <p:grpSpPr bwMode="auto">
            <a:xfrm rot="5400000" flipH="1">
              <a:off x="3298" y="2903"/>
              <a:ext cx="880" cy="356"/>
              <a:chOff x="2744" y="3929"/>
              <a:chExt cx="680" cy="181"/>
            </a:xfrm>
          </p:grpSpPr>
          <p:sp>
            <p:nvSpPr>
              <p:cNvPr id="78978" name="Rectangle 43"/>
              <p:cNvSpPr>
                <a:spLocks noChangeArrowheads="1"/>
              </p:cNvSpPr>
              <p:nvPr/>
            </p:nvSpPr>
            <p:spPr bwMode="auto">
              <a:xfrm>
                <a:off x="2744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79" name="Rectangle 44"/>
              <p:cNvSpPr>
                <a:spLocks noChangeArrowheads="1"/>
              </p:cNvSpPr>
              <p:nvPr/>
            </p:nvSpPr>
            <p:spPr bwMode="auto">
              <a:xfrm>
                <a:off x="283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80" name="Rectangle 45"/>
              <p:cNvSpPr>
                <a:spLocks noChangeArrowheads="1"/>
              </p:cNvSpPr>
              <p:nvPr/>
            </p:nvSpPr>
            <p:spPr bwMode="auto">
              <a:xfrm>
                <a:off x="292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81" name="Rectangle 46"/>
              <p:cNvSpPr>
                <a:spLocks noChangeArrowheads="1"/>
              </p:cNvSpPr>
              <p:nvPr/>
            </p:nvSpPr>
            <p:spPr bwMode="auto">
              <a:xfrm>
                <a:off x="3016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82" name="Rectangle 47"/>
              <p:cNvSpPr>
                <a:spLocks noChangeArrowheads="1"/>
              </p:cNvSpPr>
              <p:nvPr/>
            </p:nvSpPr>
            <p:spPr bwMode="auto">
              <a:xfrm>
                <a:off x="3107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83" name="Rectangle 48"/>
              <p:cNvSpPr>
                <a:spLocks noChangeArrowheads="1"/>
              </p:cNvSpPr>
              <p:nvPr/>
            </p:nvSpPr>
            <p:spPr bwMode="auto">
              <a:xfrm>
                <a:off x="319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84" name="Rectangle 49"/>
              <p:cNvSpPr>
                <a:spLocks noChangeArrowheads="1"/>
              </p:cNvSpPr>
              <p:nvPr/>
            </p:nvSpPr>
            <p:spPr bwMode="auto">
              <a:xfrm>
                <a:off x="328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85" name="Rectangle 50"/>
              <p:cNvSpPr>
                <a:spLocks noChangeArrowheads="1"/>
              </p:cNvSpPr>
              <p:nvPr/>
            </p:nvSpPr>
            <p:spPr bwMode="auto">
              <a:xfrm>
                <a:off x="3379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sp>
        <p:nvSpPr>
          <p:cNvPr id="166963" name="Text Box 51"/>
          <p:cNvSpPr txBox="1">
            <a:spLocks noChangeArrowheads="1"/>
          </p:cNvSpPr>
          <p:nvPr/>
        </p:nvSpPr>
        <p:spPr bwMode="auto">
          <a:xfrm rot="5400000">
            <a:off x="186531" y="2917032"/>
            <a:ext cx="136842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>
                <a:latin typeface="Verdana" panose="020B0604030504040204" pitchFamily="34" charset="0"/>
              </a:rPr>
              <a:t>36 L</a:t>
            </a:r>
          </a:p>
        </p:txBody>
      </p:sp>
      <p:grpSp>
        <p:nvGrpSpPr>
          <p:cNvPr id="166995" name="Group 83"/>
          <p:cNvGrpSpPr>
            <a:grpSpLocks/>
          </p:cNvGrpSpPr>
          <p:nvPr/>
        </p:nvGrpSpPr>
        <p:grpSpPr bwMode="auto">
          <a:xfrm>
            <a:off x="1620838" y="2492375"/>
            <a:ext cx="7404100" cy="1439863"/>
            <a:chOff x="1021" y="1570"/>
            <a:chExt cx="4664" cy="907"/>
          </a:xfrm>
        </p:grpSpPr>
        <p:grpSp>
          <p:nvGrpSpPr>
            <p:cNvPr id="78944" name="Group 70"/>
            <p:cNvGrpSpPr>
              <a:grpSpLocks/>
            </p:cNvGrpSpPr>
            <p:nvPr/>
          </p:nvGrpSpPr>
          <p:grpSpPr bwMode="auto">
            <a:xfrm>
              <a:off x="3742" y="1595"/>
              <a:ext cx="356" cy="157"/>
              <a:chOff x="3060" y="3863"/>
              <a:chExt cx="356" cy="157"/>
            </a:xfrm>
          </p:grpSpPr>
          <p:sp>
            <p:nvSpPr>
              <p:cNvPr id="78974" name="Rectangle 24"/>
              <p:cNvSpPr>
                <a:spLocks noChangeArrowheads="1"/>
              </p:cNvSpPr>
              <p:nvPr/>
            </p:nvSpPr>
            <p:spPr bwMode="auto">
              <a:xfrm rot="-5400000" flipH="1" flipV="1">
                <a:off x="3216" y="3820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75" name="Rectangle 25"/>
              <p:cNvSpPr>
                <a:spLocks noChangeArrowheads="1"/>
              </p:cNvSpPr>
              <p:nvPr/>
            </p:nvSpPr>
            <p:spPr bwMode="auto">
              <a:xfrm rot="-5400000" flipH="1" flipV="1">
                <a:off x="3216" y="3707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78945" name="Rectangle 27"/>
            <p:cNvSpPr>
              <a:spLocks noChangeArrowheads="1"/>
            </p:cNvSpPr>
            <p:nvPr/>
          </p:nvSpPr>
          <p:spPr bwMode="auto">
            <a:xfrm rot="-5400000" flipH="1" flipV="1">
              <a:off x="4760" y="2140"/>
              <a:ext cx="44" cy="356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grpSp>
          <p:nvGrpSpPr>
            <p:cNvPr id="78946" name="Group 57"/>
            <p:cNvGrpSpPr>
              <a:grpSpLocks/>
            </p:cNvGrpSpPr>
            <p:nvPr/>
          </p:nvGrpSpPr>
          <p:grpSpPr bwMode="auto">
            <a:xfrm>
              <a:off x="1883" y="2251"/>
              <a:ext cx="362" cy="226"/>
              <a:chOff x="3833" y="3430"/>
              <a:chExt cx="362" cy="226"/>
            </a:xfrm>
          </p:grpSpPr>
          <p:sp>
            <p:nvSpPr>
              <p:cNvPr id="78971" name="Rectangle 26"/>
              <p:cNvSpPr>
                <a:spLocks noChangeArrowheads="1"/>
              </p:cNvSpPr>
              <p:nvPr/>
            </p:nvSpPr>
            <p:spPr bwMode="auto">
              <a:xfrm rot="-5400000" flipH="1" flipV="1">
                <a:off x="3995" y="3274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72" name="Rectangle 28"/>
              <p:cNvSpPr>
                <a:spLocks noChangeArrowheads="1"/>
              </p:cNvSpPr>
              <p:nvPr/>
            </p:nvSpPr>
            <p:spPr bwMode="auto">
              <a:xfrm rot="-5400000" flipH="1" flipV="1">
                <a:off x="3989" y="3365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73" name="Rectangle 52"/>
              <p:cNvSpPr>
                <a:spLocks noChangeArrowheads="1"/>
              </p:cNvSpPr>
              <p:nvPr/>
            </p:nvSpPr>
            <p:spPr bwMode="auto">
              <a:xfrm rot="-5400000" flipH="1" flipV="1">
                <a:off x="3995" y="3456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78947" name="Group 58"/>
            <p:cNvGrpSpPr>
              <a:grpSpLocks/>
            </p:cNvGrpSpPr>
            <p:nvPr/>
          </p:nvGrpSpPr>
          <p:grpSpPr bwMode="auto">
            <a:xfrm>
              <a:off x="1927" y="1570"/>
              <a:ext cx="362" cy="226"/>
              <a:chOff x="3833" y="3430"/>
              <a:chExt cx="362" cy="226"/>
            </a:xfrm>
          </p:grpSpPr>
          <p:sp>
            <p:nvSpPr>
              <p:cNvPr id="78968" name="Rectangle 59"/>
              <p:cNvSpPr>
                <a:spLocks noChangeArrowheads="1"/>
              </p:cNvSpPr>
              <p:nvPr/>
            </p:nvSpPr>
            <p:spPr bwMode="auto">
              <a:xfrm rot="-5400000" flipH="1" flipV="1">
                <a:off x="3995" y="3274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69" name="Rectangle 60"/>
              <p:cNvSpPr>
                <a:spLocks noChangeArrowheads="1"/>
              </p:cNvSpPr>
              <p:nvPr/>
            </p:nvSpPr>
            <p:spPr bwMode="auto">
              <a:xfrm rot="-5400000" flipH="1" flipV="1">
                <a:off x="3989" y="3365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70" name="Rectangle 61"/>
              <p:cNvSpPr>
                <a:spLocks noChangeArrowheads="1"/>
              </p:cNvSpPr>
              <p:nvPr/>
            </p:nvSpPr>
            <p:spPr bwMode="auto">
              <a:xfrm rot="-5400000" flipH="1" flipV="1">
                <a:off x="3995" y="3456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78948" name="Group 62"/>
            <p:cNvGrpSpPr>
              <a:grpSpLocks/>
            </p:cNvGrpSpPr>
            <p:nvPr/>
          </p:nvGrpSpPr>
          <p:grpSpPr bwMode="auto">
            <a:xfrm>
              <a:off x="1021" y="2251"/>
              <a:ext cx="362" cy="226"/>
              <a:chOff x="3833" y="3430"/>
              <a:chExt cx="362" cy="226"/>
            </a:xfrm>
          </p:grpSpPr>
          <p:sp>
            <p:nvSpPr>
              <p:cNvPr id="78965" name="Rectangle 63"/>
              <p:cNvSpPr>
                <a:spLocks noChangeArrowheads="1"/>
              </p:cNvSpPr>
              <p:nvPr/>
            </p:nvSpPr>
            <p:spPr bwMode="auto">
              <a:xfrm rot="-5400000" flipH="1" flipV="1">
                <a:off x="3995" y="3274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66" name="Rectangle 64"/>
              <p:cNvSpPr>
                <a:spLocks noChangeArrowheads="1"/>
              </p:cNvSpPr>
              <p:nvPr/>
            </p:nvSpPr>
            <p:spPr bwMode="auto">
              <a:xfrm rot="-5400000" flipH="1" flipV="1">
                <a:off x="3989" y="3365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67" name="Rectangle 65"/>
              <p:cNvSpPr>
                <a:spLocks noChangeArrowheads="1"/>
              </p:cNvSpPr>
              <p:nvPr/>
            </p:nvSpPr>
            <p:spPr bwMode="auto">
              <a:xfrm rot="-5400000" flipH="1" flipV="1">
                <a:off x="3995" y="3456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78949" name="Group 66"/>
            <p:cNvGrpSpPr>
              <a:grpSpLocks/>
            </p:cNvGrpSpPr>
            <p:nvPr/>
          </p:nvGrpSpPr>
          <p:grpSpPr bwMode="auto">
            <a:xfrm>
              <a:off x="1021" y="1570"/>
              <a:ext cx="362" cy="226"/>
              <a:chOff x="3833" y="3430"/>
              <a:chExt cx="362" cy="226"/>
            </a:xfrm>
          </p:grpSpPr>
          <p:sp>
            <p:nvSpPr>
              <p:cNvPr id="78962" name="Rectangle 67"/>
              <p:cNvSpPr>
                <a:spLocks noChangeArrowheads="1"/>
              </p:cNvSpPr>
              <p:nvPr/>
            </p:nvSpPr>
            <p:spPr bwMode="auto">
              <a:xfrm rot="-5400000" flipH="1" flipV="1">
                <a:off x="3995" y="3274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63" name="Rectangle 68"/>
              <p:cNvSpPr>
                <a:spLocks noChangeArrowheads="1"/>
              </p:cNvSpPr>
              <p:nvPr/>
            </p:nvSpPr>
            <p:spPr bwMode="auto">
              <a:xfrm rot="-5400000" flipH="1" flipV="1">
                <a:off x="3989" y="3365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64" name="Rectangle 69"/>
              <p:cNvSpPr>
                <a:spLocks noChangeArrowheads="1"/>
              </p:cNvSpPr>
              <p:nvPr/>
            </p:nvSpPr>
            <p:spPr bwMode="auto">
              <a:xfrm rot="-5400000" flipH="1" flipV="1">
                <a:off x="3995" y="3456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78950" name="Group 71"/>
            <p:cNvGrpSpPr>
              <a:grpSpLocks/>
            </p:cNvGrpSpPr>
            <p:nvPr/>
          </p:nvGrpSpPr>
          <p:grpSpPr bwMode="auto">
            <a:xfrm>
              <a:off x="3742" y="2251"/>
              <a:ext cx="356" cy="157"/>
              <a:chOff x="3060" y="3863"/>
              <a:chExt cx="356" cy="157"/>
            </a:xfrm>
          </p:grpSpPr>
          <p:sp>
            <p:nvSpPr>
              <p:cNvPr id="78960" name="Rectangle 72"/>
              <p:cNvSpPr>
                <a:spLocks noChangeArrowheads="1"/>
              </p:cNvSpPr>
              <p:nvPr/>
            </p:nvSpPr>
            <p:spPr bwMode="auto">
              <a:xfrm rot="-5400000" flipH="1" flipV="1">
                <a:off x="3216" y="3820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61" name="Rectangle 73"/>
              <p:cNvSpPr>
                <a:spLocks noChangeArrowheads="1"/>
              </p:cNvSpPr>
              <p:nvPr/>
            </p:nvSpPr>
            <p:spPr bwMode="auto">
              <a:xfrm rot="-5400000" flipH="1" flipV="1">
                <a:off x="3216" y="3707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78951" name="Group 74"/>
            <p:cNvGrpSpPr>
              <a:grpSpLocks/>
            </p:cNvGrpSpPr>
            <p:nvPr/>
          </p:nvGrpSpPr>
          <p:grpSpPr bwMode="auto">
            <a:xfrm>
              <a:off x="2842" y="2251"/>
              <a:ext cx="356" cy="157"/>
              <a:chOff x="3060" y="3863"/>
              <a:chExt cx="356" cy="157"/>
            </a:xfrm>
          </p:grpSpPr>
          <p:sp>
            <p:nvSpPr>
              <p:cNvPr id="78958" name="Rectangle 75"/>
              <p:cNvSpPr>
                <a:spLocks noChangeArrowheads="1"/>
              </p:cNvSpPr>
              <p:nvPr/>
            </p:nvSpPr>
            <p:spPr bwMode="auto">
              <a:xfrm rot="-5400000" flipH="1" flipV="1">
                <a:off x="3216" y="3820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59" name="Rectangle 76"/>
              <p:cNvSpPr>
                <a:spLocks noChangeArrowheads="1"/>
              </p:cNvSpPr>
              <p:nvPr/>
            </p:nvSpPr>
            <p:spPr bwMode="auto">
              <a:xfrm rot="-5400000" flipH="1" flipV="1">
                <a:off x="3216" y="3707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78952" name="Group 77"/>
            <p:cNvGrpSpPr>
              <a:grpSpLocks/>
            </p:cNvGrpSpPr>
            <p:nvPr/>
          </p:nvGrpSpPr>
          <p:grpSpPr bwMode="auto">
            <a:xfrm>
              <a:off x="2842" y="1616"/>
              <a:ext cx="356" cy="157"/>
              <a:chOff x="3060" y="3863"/>
              <a:chExt cx="356" cy="157"/>
            </a:xfrm>
          </p:grpSpPr>
          <p:sp>
            <p:nvSpPr>
              <p:cNvPr id="78956" name="Rectangle 78"/>
              <p:cNvSpPr>
                <a:spLocks noChangeArrowheads="1"/>
              </p:cNvSpPr>
              <p:nvPr/>
            </p:nvSpPr>
            <p:spPr bwMode="auto">
              <a:xfrm rot="-5400000" flipH="1" flipV="1">
                <a:off x="3216" y="3820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57" name="Rectangle 79"/>
              <p:cNvSpPr>
                <a:spLocks noChangeArrowheads="1"/>
              </p:cNvSpPr>
              <p:nvPr/>
            </p:nvSpPr>
            <p:spPr bwMode="auto">
              <a:xfrm rot="-5400000" flipH="1" flipV="1">
                <a:off x="3216" y="3707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78953" name="Rectangle 80"/>
            <p:cNvSpPr>
              <a:spLocks noChangeArrowheads="1"/>
            </p:cNvSpPr>
            <p:nvPr/>
          </p:nvSpPr>
          <p:spPr bwMode="auto">
            <a:xfrm rot="-5400000" flipH="1" flipV="1">
              <a:off x="4760" y="1505"/>
              <a:ext cx="44" cy="356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8954" name="Rectangle 81"/>
            <p:cNvSpPr>
              <a:spLocks noChangeArrowheads="1"/>
            </p:cNvSpPr>
            <p:nvPr/>
          </p:nvSpPr>
          <p:spPr bwMode="auto">
            <a:xfrm rot="-5400000" flipH="1" flipV="1">
              <a:off x="5485" y="2140"/>
              <a:ext cx="44" cy="356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8955" name="Rectangle 82"/>
            <p:cNvSpPr>
              <a:spLocks noChangeArrowheads="1"/>
            </p:cNvSpPr>
            <p:nvPr/>
          </p:nvSpPr>
          <p:spPr bwMode="auto">
            <a:xfrm rot="-5400000" flipH="1" flipV="1">
              <a:off x="5485" y="1505"/>
              <a:ext cx="44" cy="356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166996" name="Text Box 84"/>
          <p:cNvSpPr txBox="1">
            <a:spLocks noChangeArrowheads="1"/>
          </p:cNvSpPr>
          <p:nvPr/>
        </p:nvSpPr>
        <p:spPr bwMode="auto">
          <a:xfrm>
            <a:off x="3997325" y="5300663"/>
            <a:ext cx="107950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/>
              <a:t>RWY</a:t>
            </a:r>
          </a:p>
        </p:txBody>
      </p:sp>
      <p:sp>
        <p:nvSpPr>
          <p:cNvPr id="166997" name="Line 85"/>
          <p:cNvSpPr>
            <a:spLocks noChangeShapeType="1"/>
          </p:cNvSpPr>
          <p:nvPr/>
        </p:nvSpPr>
        <p:spPr bwMode="auto">
          <a:xfrm flipV="1">
            <a:off x="4500563" y="3573463"/>
            <a:ext cx="0" cy="1655762"/>
          </a:xfrm>
          <a:prstGeom prst="line">
            <a:avLst/>
          </a:prstGeom>
          <a:noFill/>
          <a:ln w="63500">
            <a:solidFill>
              <a:srgbClr val="FFFF00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6998" name="Text Box 86"/>
          <p:cNvSpPr txBox="1">
            <a:spLocks noChangeArrowheads="1"/>
          </p:cNvSpPr>
          <p:nvPr/>
        </p:nvSpPr>
        <p:spPr bwMode="auto">
          <a:xfrm>
            <a:off x="468313" y="5516563"/>
            <a:ext cx="223202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/>
              <a:t>BORDO PISTA</a:t>
            </a:r>
          </a:p>
        </p:txBody>
      </p:sp>
      <p:sp>
        <p:nvSpPr>
          <p:cNvPr id="166999" name="Line 87"/>
          <p:cNvSpPr>
            <a:spLocks noChangeShapeType="1"/>
          </p:cNvSpPr>
          <p:nvPr/>
        </p:nvSpPr>
        <p:spPr bwMode="auto">
          <a:xfrm flipV="1">
            <a:off x="1258888" y="4221163"/>
            <a:ext cx="0" cy="1223962"/>
          </a:xfrm>
          <a:prstGeom prst="line">
            <a:avLst/>
          </a:prstGeom>
          <a:noFill/>
          <a:ln w="63500">
            <a:solidFill>
              <a:srgbClr val="FFFF00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7000" name="Line 88"/>
          <p:cNvSpPr>
            <a:spLocks noChangeShapeType="1"/>
          </p:cNvSpPr>
          <p:nvPr/>
        </p:nvSpPr>
        <p:spPr bwMode="auto">
          <a:xfrm flipV="1">
            <a:off x="1835150" y="2205038"/>
            <a:ext cx="0" cy="3240087"/>
          </a:xfrm>
          <a:prstGeom prst="line">
            <a:avLst/>
          </a:prstGeom>
          <a:noFill/>
          <a:ln w="63500">
            <a:solidFill>
              <a:srgbClr val="FFFF00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7001" name="Text Box 89"/>
          <p:cNvSpPr txBox="1">
            <a:spLocks noChangeArrowheads="1"/>
          </p:cNvSpPr>
          <p:nvPr/>
        </p:nvSpPr>
        <p:spPr bwMode="auto">
          <a:xfrm>
            <a:off x="1547813" y="4941888"/>
            <a:ext cx="2808287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/>
              <a:t>ASSE PISTA CENTER LINE</a:t>
            </a:r>
          </a:p>
        </p:txBody>
      </p:sp>
      <p:sp>
        <p:nvSpPr>
          <p:cNvPr id="167002" name="Line 90"/>
          <p:cNvSpPr>
            <a:spLocks noChangeShapeType="1"/>
          </p:cNvSpPr>
          <p:nvPr/>
        </p:nvSpPr>
        <p:spPr bwMode="auto">
          <a:xfrm flipV="1">
            <a:off x="2916238" y="3214688"/>
            <a:ext cx="0" cy="1655762"/>
          </a:xfrm>
          <a:prstGeom prst="line">
            <a:avLst/>
          </a:prstGeom>
          <a:noFill/>
          <a:ln w="63500">
            <a:solidFill>
              <a:srgbClr val="FFFF00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7003" name="Text Box 91"/>
          <p:cNvSpPr txBox="1">
            <a:spLocks noChangeArrowheads="1"/>
          </p:cNvSpPr>
          <p:nvPr/>
        </p:nvSpPr>
        <p:spPr bwMode="auto">
          <a:xfrm>
            <a:off x="36513" y="4724400"/>
            <a:ext cx="2879725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/>
              <a:t>THR             SOGLIA PISTA</a:t>
            </a:r>
          </a:p>
        </p:txBody>
      </p:sp>
      <p:sp>
        <p:nvSpPr>
          <p:cNvPr id="167004" name="Line 92"/>
          <p:cNvSpPr>
            <a:spLocks noChangeShapeType="1"/>
          </p:cNvSpPr>
          <p:nvPr/>
        </p:nvSpPr>
        <p:spPr bwMode="auto">
          <a:xfrm flipV="1">
            <a:off x="323850" y="2997200"/>
            <a:ext cx="0" cy="1655763"/>
          </a:xfrm>
          <a:prstGeom prst="line">
            <a:avLst/>
          </a:prstGeom>
          <a:noFill/>
          <a:ln w="63500">
            <a:solidFill>
              <a:srgbClr val="FFFF00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7005" name="Text Box 93"/>
          <p:cNvSpPr txBox="1">
            <a:spLocks noChangeArrowheads="1"/>
          </p:cNvSpPr>
          <p:nvPr/>
        </p:nvSpPr>
        <p:spPr bwMode="auto">
          <a:xfrm>
            <a:off x="34925" y="5013325"/>
            <a:ext cx="3024188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/>
              <a:t>IDENTIFICATIVO DI RWY</a:t>
            </a:r>
          </a:p>
        </p:txBody>
      </p:sp>
      <p:sp>
        <p:nvSpPr>
          <p:cNvPr id="167006" name="Line 94"/>
          <p:cNvSpPr>
            <a:spLocks noChangeShapeType="1"/>
          </p:cNvSpPr>
          <p:nvPr/>
        </p:nvSpPr>
        <p:spPr bwMode="auto">
          <a:xfrm flipV="1">
            <a:off x="900113" y="3646488"/>
            <a:ext cx="0" cy="1366837"/>
          </a:xfrm>
          <a:prstGeom prst="line">
            <a:avLst/>
          </a:prstGeom>
          <a:noFill/>
          <a:ln w="63500">
            <a:solidFill>
              <a:srgbClr val="FFFF00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7016" name="Text Box 104"/>
          <p:cNvSpPr txBox="1">
            <a:spLocks noChangeArrowheads="1"/>
          </p:cNvSpPr>
          <p:nvPr/>
        </p:nvSpPr>
        <p:spPr bwMode="auto">
          <a:xfrm>
            <a:off x="2555875" y="4941888"/>
            <a:ext cx="446405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/>
              <a:t>TDZ                                    ZONA DI CONTATTO</a:t>
            </a:r>
          </a:p>
        </p:txBody>
      </p:sp>
      <p:grpSp>
        <p:nvGrpSpPr>
          <p:cNvPr id="167017" name="Group 105"/>
          <p:cNvGrpSpPr>
            <a:grpSpLocks/>
          </p:cNvGrpSpPr>
          <p:nvPr/>
        </p:nvGrpSpPr>
        <p:grpSpPr bwMode="auto">
          <a:xfrm>
            <a:off x="1835150" y="3860800"/>
            <a:ext cx="6913563" cy="865188"/>
            <a:chOff x="703" y="2704"/>
            <a:chExt cx="4355" cy="545"/>
          </a:xfrm>
        </p:grpSpPr>
        <p:sp>
          <p:nvSpPr>
            <p:cNvPr id="78937" name="Line 106"/>
            <p:cNvSpPr>
              <a:spLocks noChangeShapeType="1"/>
            </p:cNvSpPr>
            <p:nvPr/>
          </p:nvSpPr>
          <p:spPr bwMode="auto">
            <a:xfrm flipV="1">
              <a:off x="703" y="2704"/>
              <a:ext cx="0" cy="544"/>
            </a:xfrm>
            <a:prstGeom prst="line">
              <a:avLst/>
            </a:prstGeom>
            <a:noFill/>
            <a:ln w="63500">
              <a:solidFill>
                <a:srgbClr val="FFFF00"/>
              </a:solidFill>
              <a:round/>
              <a:headEnd type="none" w="sm" len="sm"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8938" name="Line 107"/>
            <p:cNvSpPr>
              <a:spLocks noChangeShapeType="1"/>
            </p:cNvSpPr>
            <p:nvPr/>
          </p:nvSpPr>
          <p:spPr bwMode="auto">
            <a:xfrm flipV="1">
              <a:off x="1611" y="2704"/>
              <a:ext cx="0" cy="544"/>
            </a:xfrm>
            <a:prstGeom prst="line">
              <a:avLst/>
            </a:prstGeom>
            <a:noFill/>
            <a:ln w="63500">
              <a:solidFill>
                <a:srgbClr val="FFFF00"/>
              </a:solidFill>
              <a:round/>
              <a:headEnd type="none" w="sm" len="sm"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8939" name="Line 108"/>
            <p:cNvSpPr>
              <a:spLocks noChangeShapeType="1"/>
            </p:cNvSpPr>
            <p:nvPr/>
          </p:nvSpPr>
          <p:spPr bwMode="auto">
            <a:xfrm flipV="1">
              <a:off x="2563" y="2704"/>
              <a:ext cx="0" cy="544"/>
            </a:xfrm>
            <a:prstGeom prst="line">
              <a:avLst/>
            </a:prstGeom>
            <a:noFill/>
            <a:ln w="63500">
              <a:solidFill>
                <a:srgbClr val="FFFF00"/>
              </a:solidFill>
              <a:round/>
              <a:headEnd type="none" w="sm" len="sm"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8940" name="Line 109"/>
            <p:cNvSpPr>
              <a:spLocks noChangeShapeType="1"/>
            </p:cNvSpPr>
            <p:nvPr/>
          </p:nvSpPr>
          <p:spPr bwMode="auto">
            <a:xfrm flipV="1">
              <a:off x="3470" y="2704"/>
              <a:ext cx="0" cy="544"/>
            </a:xfrm>
            <a:prstGeom prst="line">
              <a:avLst/>
            </a:prstGeom>
            <a:noFill/>
            <a:ln w="63500">
              <a:solidFill>
                <a:srgbClr val="FFFF00"/>
              </a:solidFill>
              <a:round/>
              <a:headEnd type="none" w="sm" len="sm"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8941" name="Line 110"/>
            <p:cNvSpPr>
              <a:spLocks noChangeShapeType="1"/>
            </p:cNvSpPr>
            <p:nvPr/>
          </p:nvSpPr>
          <p:spPr bwMode="auto">
            <a:xfrm flipV="1">
              <a:off x="4377" y="2704"/>
              <a:ext cx="0" cy="544"/>
            </a:xfrm>
            <a:prstGeom prst="line">
              <a:avLst/>
            </a:prstGeom>
            <a:noFill/>
            <a:ln w="63500">
              <a:solidFill>
                <a:srgbClr val="FFFF00"/>
              </a:solidFill>
              <a:round/>
              <a:headEnd type="none" w="sm" len="sm"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8942" name="Line 111"/>
            <p:cNvSpPr>
              <a:spLocks noChangeShapeType="1"/>
            </p:cNvSpPr>
            <p:nvPr/>
          </p:nvSpPr>
          <p:spPr bwMode="auto">
            <a:xfrm flipV="1">
              <a:off x="5058" y="2704"/>
              <a:ext cx="0" cy="544"/>
            </a:xfrm>
            <a:prstGeom prst="line">
              <a:avLst/>
            </a:prstGeom>
            <a:noFill/>
            <a:ln w="63500">
              <a:solidFill>
                <a:srgbClr val="FFFF00"/>
              </a:solidFill>
              <a:round/>
              <a:headEnd type="none" w="sm" len="sm"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8943" name="Line 112"/>
            <p:cNvSpPr>
              <a:spLocks noChangeShapeType="1"/>
            </p:cNvSpPr>
            <p:nvPr/>
          </p:nvSpPr>
          <p:spPr bwMode="auto">
            <a:xfrm>
              <a:off x="703" y="3249"/>
              <a:ext cx="4354" cy="0"/>
            </a:xfrm>
            <a:prstGeom prst="line">
              <a:avLst/>
            </a:prstGeom>
            <a:noFill/>
            <a:ln w="63500">
              <a:solidFill>
                <a:srgbClr val="FFFF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sp>
        <p:nvSpPr>
          <p:cNvPr id="167026" name="Text Box 114"/>
          <p:cNvSpPr txBox="1">
            <a:spLocks noChangeArrowheads="1"/>
          </p:cNvSpPr>
          <p:nvPr/>
        </p:nvSpPr>
        <p:spPr bwMode="auto">
          <a:xfrm>
            <a:off x="6948488" y="512763"/>
            <a:ext cx="2016125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/>
              <a:t>SPAZIATURA DI ALMENO 50/70 m</a:t>
            </a:r>
          </a:p>
        </p:txBody>
      </p:sp>
      <p:sp>
        <p:nvSpPr>
          <p:cNvPr id="167027" name="Line 115"/>
          <p:cNvSpPr>
            <a:spLocks noChangeShapeType="1"/>
          </p:cNvSpPr>
          <p:nvPr/>
        </p:nvSpPr>
        <p:spPr bwMode="auto">
          <a:xfrm flipV="1">
            <a:off x="6877050" y="1412875"/>
            <a:ext cx="0" cy="1944688"/>
          </a:xfrm>
          <a:prstGeom prst="line">
            <a:avLst/>
          </a:prstGeom>
          <a:noFill/>
          <a:ln w="38100">
            <a:solidFill>
              <a:schemeClr val="tx2"/>
            </a:solidFill>
            <a:prstDash val="dashDot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7028" name="Line 116"/>
          <p:cNvSpPr>
            <a:spLocks noChangeShapeType="1"/>
          </p:cNvSpPr>
          <p:nvPr/>
        </p:nvSpPr>
        <p:spPr bwMode="auto">
          <a:xfrm flipV="1">
            <a:off x="7164388" y="1412875"/>
            <a:ext cx="0" cy="1944688"/>
          </a:xfrm>
          <a:prstGeom prst="line">
            <a:avLst/>
          </a:prstGeom>
          <a:noFill/>
          <a:ln w="38100">
            <a:solidFill>
              <a:schemeClr val="tx2"/>
            </a:solidFill>
            <a:prstDash val="dashDot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7029" name="Line 117"/>
          <p:cNvSpPr>
            <a:spLocks noChangeShapeType="1"/>
          </p:cNvSpPr>
          <p:nvPr/>
        </p:nvSpPr>
        <p:spPr bwMode="auto">
          <a:xfrm>
            <a:off x="6443663" y="1628775"/>
            <a:ext cx="433387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7030" name="Line 118"/>
          <p:cNvSpPr>
            <a:spLocks noChangeShapeType="1"/>
          </p:cNvSpPr>
          <p:nvPr/>
        </p:nvSpPr>
        <p:spPr bwMode="auto">
          <a:xfrm flipH="1">
            <a:off x="7162800" y="1628775"/>
            <a:ext cx="1512888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7031" name="Text Box 119"/>
          <p:cNvSpPr txBox="1">
            <a:spLocks noChangeArrowheads="1"/>
          </p:cNvSpPr>
          <p:nvPr/>
        </p:nvSpPr>
        <p:spPr bwMode="auto">
          <a:xfrm>
            <a:off x="0" y="620713"/>
            <a:ext cx="2016125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/>
              <a:t>LUNGHEZZA DI ALMENO   30 m</a:t>
            </a:r>
          </a:p>
        </p:txBody>
      </p:sp>
      <p:sp>
        <p:nvSpPr>
          <p:cNvPr id="167032" name="Line 120"/>
          <p:cNvSpPr>
            <a:spLocks noChangeShapeType="1"/>
          </p:cNvSpPr>
          <p:nvPr/>
        </p:nvSpPr>
        <p:spPr bwMode="auto">
          <a:xfrm flipV="1">
            <a:off x="1835150" y="1592263"/>
            <a:ext cx="0" cy="1944687"/>
          </a:xfrm>
          <a:prstGeom prst="line">
            <a:avLst/>
          </a:prstGeom>
          <a:noFill/>
          <a:ln w="38100">
            <a:solidFill>
              <a:schemeClr val="tx2"/>
            </a:solidFill>
            <a:prstDash val="dashDot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7033" name="Line 121"/>
          <p:cNvSpPr>
            <a:spLocks noChangeShapeType="1"/>
          </p:cNvSpPr>
          <p:nvPr/>
        </p:nvSpPr>
        <p:spPr bwMode="auto">
          <a:xfrm flipV="1">
            <a:off x="2339975" y="1592263"/>
            <a:ext cx="0" cy="1944687"/>
          </a:xfrm>
          <a:prstGeom prst="line">
            <a:avLst/>
          </a:prstGeom>
          <a:noFill/>
          <a:ln w="38100">
            <a:solidFill>
              <a:schemeClr val="tx2"/>
            </a:solidFill>
            <a:prstDash val="dashDot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7034" name="Line 122"/>
          <p:cNvSpPr>
            <a:spLocks noChangeShapeType="1"/>
          </p:cNvSpPr>
          <p:nvPr/>
        </p:nvSpPr>
        <p:spPr bwMode="auto">
          <a:xfrm rot="10800000">
            <a:off x="2339975" y="1844675"/>
            <a:ext cx="433388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7036" name="Line 124"/>
          <p:cNvSpPr>
            <a:spLocks noChangeShapeType="1"/>
          </p:cNvSpPr>
          <p:nvPr/>
        </p:nvSpPr>
        <p:spPr bwMode="auto">
          <a:xfrm rot="10800000" flipH="1">
            <a:off x="323850" y="1844675"/>
            <a:ext cx="1512888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7037" name="Text Box 125"/>
          <p:cNvSpPr txBox="1">
            <a:spLocks noChangeArrowheads="1"/>
          </p:cNvSpPr>
          <p:nvPr/>
        </p:nvSpPr>
        <p:spPr bwMode="auto">
          <a:xfrm>
            <a:off x="2627313" y="0"/>
            <a:ext cx="3600450" cy="155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/>
              <a:t>SPESSORE IN FUNZIONE DEL CODICE D’AERODROMO DI ALMENO varia tra 0,30-0,45-0,90 m</a:t>
            </a:r>
          </a:p>
        </p:txBody>
      </p:sp>
      <p:sp>
        <p:nvSpPr>
          <p:cNvPr id="167038" name="Line 126"/>
          <p:cNvSpPr>
            <a:spLocks noChangeShapeType="1"/>
          </p:cNvSpPr>
          <p:nvPr/>
        </p:nvSpPr>
        <p:spPr bwMode="auto">
          <a:xfrm rot="-5400000">
            <a:off x="4931569" y="3429794"/>
            <a:ext cx="433388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7039" name="Line 127"/>
          <p:cNvSpPr>
            <a:spLocks noChangeShapeType="1"/>
          </p:cNvSpPr>
          <p:nvPr/>
        </p:nvSpPr>
        <p:spPr bwMode="auto">
          <a:xfrm rot="16200000" flipH="1">
            <a:off x="4319588" y="2312988"/>
            <a:ext cx="1657350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7040" name="Text Box 128"/>
          <p:cNvSpPr txBox="1">
            <a:spLocks noChangeArrowheads="1"/>
          </p:cNvSpPr>
          <p:nvPr/>
        </p:nvSpPr>
        <p:spPr bwMode="auto">
          <a:xfrm>
            <a:off x="0" y="0"/>
            <a:ext cx="5616575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it-IT" altLang="it-IT" sz="2400" b="1"/>
              <a:t>larghezza è di:                                               0,90 m per piste di 30 m di larghezza o più; 0,45 m per piste inferiori a 30 m di larghezza. </a:t>
            </a:r>
          </a:p>
        </p:txBody>
      </p:sp>
      <p:sp>
        <p:nvSpPr>
          <p:cNvPr id="167041" name="Line 129"/>
          <p:cNvSpPr>
            <a:spLocks noChangeShapeType="1"/>
          </p:cNvSpPr>
          <p:nvPr/>
        </p:nvSpPr>
        <p:spPr bwMode="auto">
          <a:xfrm rot="-5400000">
            <a:off x="5218906" y="2421732"/>
            <a:ext cx="433387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7042" name="Line 130"/>
          <p:cNvSpPr>
            <a:spLocks noChangeShapeType="1"/>
          </p:cNvSpPr>
          <p:nvPr/>
        </p:nvSpPr>
        <p:spPr bwMode="auto">
          <a:xfrm rot="16200000" flipH="1">
            <a:off x="4606925" y="1377950"/>
            <a:ext cx="1657350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7043" name="Text Box 131"/>
          <p:cNvSpPr txBox="1">
            <a:spLocks noChangeArrowheads="1"/>
          </p:cNvSpPr>
          <p:nvPr/>
        </p:nvSpPr>
        <p:spPr bwMode="auto">
          <a:xfrm>
            <a:off x="0" y="0"/>
            <a:ext cx="9144000" cy="155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r>
              <a:rPr lang="it-IT" altLang="it-IT" sz="2400" b="1"/>
              <a:t>La segnaletica  di questa zona è prevista per piste di precisione con numero di codice 2, 3 o 4. </a:t>
            </a:r>
          </a:p>
          <a:p>
            <a:r>
              <a:rPr lang="it-IT" altLang="it-IT" sz="2400" b="1"/>
              <a:t>Il  numero di segnali è variabile, in funzione della LDA o della distanza tra le due soglie. </a:t>
            </a:r>
          </a:p>
        </p:txBody>
      </p:sp>
      <p:sp>
        <p:nvSpPr>
          <p:cNvPr id="167044" name="Line 132"/>
          <p:cNvSpPr>
            <a:spLocks noChangeShapeType="1"/>
          </p:cNvSpPr>
          <p:nvPr/>
        </p:nvSpPr>
        <p:spPr bwMode="auto">
          <a:xfrm flipV="1">
            <a:off x="3635375" y="1700213"/>
            <a:ext cx="0" cy="1296987"/>
          </a:xfrm>
          <a:prstGeom prst="line">
            <a:avLst/>
          </a:prstGeom>
          <a:noFill/>
          <a:ln w="38100">
            <a:solidFill>
              <a:schemeClr val="tx2"/>
            </a:solidFill>
            <a:prstDash val="dashDot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7045" name="Line 133"/>
          <p:cNvSpPr>
            <a:spLocks noChangeShapeType="1"/>
          </p:cNvSpPr>
          <p:nvPr/>
        </p:nvSpPr>
        <p:spPr bwMode="auto">
          <a:xfrm flipV="1">
            <a:off x="4500563" y="1700213"/>
            <a:ext cx="0" cy="1296987"/>
          </a:xfrm>
          <a:prstGeom prst="line">
            <a:avLst/>
          </a:prstGeom>
          <a:noFill/>
          <a:ln w="38100">
            <a:solidFill>
              <a:schemeClr val="tx2"/>
            </a:solidFill>
            <a:prstDash val="dashDot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7046" name="Line 134"/>
          <p:cNvSpPr>
            <a:spLocks noChangeShapeType="1"/>
          </p:cNvSpPr>
          <p:nvPr/>
        </p:nvSpPr>
        <p:spPr bwMode="auto">
          <a:xfrm rot="10800000">
            <a:off x="4498975" y="1844675"/>
            <a:ext cx="433388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7047" name="Line 135"/>
          <p:cNvSpPr>
            <a:spLocks noChangeShapeType="1"/>
          </p:cNvSpPr>
          <p:nvPr/>
        </p:nvSpPr>
        <p:spPr bwMode="auto">
          <a:xfrm rot="10800000" flipH="1">
            <a:off x="2124075" y="1844675"/>
            <a:ext cx="1512888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7048" name="Text Box 136"/>
          <p:cNvSpPr txBox="1">
            <a:spLocks noChangeArrowheads="1"/>
          </p:cNvSpPr>
          <p:nvPr/>
        </p:nvSpPr>
        <p:spPr bwMode="auto">
          <a:xfrm>
            <a:off x="431800" y="1628775"/>
            <a:ext cx="19796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r>
              <a:rPr lang="it-IT" altLang="it-IT" sz="2400" b="1"/>
              <a:t>Almeno 150 m</a:t>
            </a:r>
          </a:p>
        </p:txBody>
      </p:sp>
      <p:grpSp>
        <p:nvGrpSpPr>
          <p:cNvPr id="167049" name="Group 137"/>
          <p:cNvGrpSpPr>
            <a:grpSpLocks/>
          </p:cNvGrpSpPr>
          <p:nvPr/>
        </p:nvGrpSpPr>
        <p:grpSpPr bwMode="auto">
          <a:xfrm>
            <a:off x="1260475" y="2492375"/>
            <a:ext cx="7764463" cy="4068763"/>
            <a:chOff x="794" y="1570"/>
            <a:chExt cx="4891" cy="2563"/>
          </a:xfrm>
        </p:grpSpPr>
        <p:sp>
          <p:nvSpPr>
            <p:cNvPr id="78901" name="Text Box 138"/>
            <p:cNvSpPr txBox="1">
              <a:spLocks noChangeArrowheads="1"/>
            </p:cNvSpPr>
            <p:nvPr/>
          </p:nvSpPr>
          <p:spPr bwMode="auto">
            <a:xfrm>
              <a:off x="1655" y="2840"/>
              <a:ext cx="1542" cy="5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400" b="1"/>
                <a:t>PUNTO DI MIRA AIMING POINT</a:t>
              </a:r>
            </a:p>
          </p:txBody>
        </p:sp>
        <p:grpSp>
          <p:nvGrpSpPr>
            <p:cNvPr id="78902" name="Group 139"/>
            <p:cNvGrpSpPr>
              <a:grpSpLocks/>
            </p:cNvGrpSpPr>
            <p:nvPr/>
          </p:nvGrpSpPr>
          <p:grpSpPr bwMode="auto">
            <a:xfrm>
              <a:off x="1021" y="1570"/>
              <a:ext cx="4664" cy="907"/>
              <a:chOff x="1021" y="1570"/>
              <a:chExt cx="4664" cy="907"/>
            </a:xfrm>
          </p:grpSpPr>
          <p:grpSp>
            <p:nvGrpSpPr>
              <p:cNvPr id="78908" name="Group 140"/>
              <p:cNvGrpSpPr>
                <a:grpSpLocks/>
              </p:cNvGrpSpPr>
              <p:nvPr/>
            </p:nvGrpSpPr>
            <p:grpSpPr bwMode="auto">
              <a:xfrm>
                <a:off x="1021" y="1570"/>
                <a:ext cx="4664" cy="907"/>
                <a:chOff x="1021" y="1570"/>
                <a:chExt cx="4664" cy="907"/>
              </a:xfrm>
            </p:grpSpPr>
            <p:grpSp>
              <p:nvGrpSpPr>
                <p:cNvPr id="78911" name="Group 141"/>
                <p:cNvGrpSpPr>
                  <a:grpSpLocks/>
                </p:cNvGrpSpPr>
                <p:nvPr/>
              </p:nvGrpSpPr>
              <p:grpSpPr bwMode="auto">
                <a:xfrm>
                  <a:off x="3742" y="1595"/>
                  <a:ext cx="356" cy="157"/>
                  <a:chOff x="3060" y="3863"/>
                  <a:chExt cx="356" cy="157"/>
                </a:xfrm>
              </p:grpSpPr>
              <p:sp>
                <p:nvSpPr>
                  <p:cNvPr id="78935" name="Rectangle 142"/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216" y="3820"/>
                    <a:ext cx="44" cy="356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8936" name="Rectangle 143"/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216" y="3707"/>
                    <a:ext cx="44" cy="356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  <p:sp>
              <p:nvSpPr>
                <p:cNvPr id="78912" name="Rectangle 144"/>
                <p:cNvSpPr>
                  <a:spLocks noChangeArrowheads="1"/>
                </p:cNvSpPr>
                <p:nvPr/>
              </p:nvSpPr>
              <p:spPr bwMode="auto">
                <a:xfrm rot="-5400000" flipH="1" flipV="1">
                  <a:off x="4760" y="2140"/>
                  <a:ext cx="44" cy="356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78913" name="Group 145"/>
                <p:cNvGrpSpPr>
                  <a:grpSpLocks/>
                </p:cNvGrpSpPr>
                <p:nvPr/>
              </p:nvGrpSpPr>
              <p:grpSpPr bwMode="auto">
                <a:xfrm>
                  <a:off x="3742" y="2251"/>
                  <a:ext cx="356" cy="157"/>
                  <a:chOff x="3060" y="3863"/>
                  <a:chExt cx="356" cy="157"/>
                </a:xfrm>
              </p:grpSpPr>
              <p:sp>
                <p:nvSpPr>
                  <p:cNvPr id="78933" name="Rectangle 146"/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216" y="3820"/>
                    <a:ext cx="44" cy="356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8934" name="Rectangle 147"/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216" y="3707"/>
                    <a:ext cx="44" cy="356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  <p:sp>
              <p:nvSpPr>
                <p:cNvPr id="78914" name="Rectangle 148"/>
                <p:cNvSpPr>
                  <a:spLocks noChangeArrowheads="1"/>
                </p:cNvSpPr>
                <p:nvPr/>
              </p:nvSpPr>
              <p:spPr bwMode="auto">
                <a:xfrm rot="-5400000" flipH="1" flipV="1">
                  <a:off x="4760" y="1505"/>
                  <a:ext cx="44" cy="356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78915" name="Group 149"/>
                <p:cNvGrpSpPr>
                  <a:grpSpLocks/>
                </p:cNvGrpSpPr>
                <p:nvPr/>
              </p:nvGrpSpPr>
              <p:grpSpPr bwMode="auto">
                <a:xfrm>
                  <a:off x="1883" y="2251"/>
                  <a:ext cx="362" cy="226"/>
                  <a:chOff x="3833" y="3430"/>
                  <a:chExt cx="362" cy="226"/>
                </a:xfrm>
              </p:grpSpPr>
              <p:sp>
                <p:nvSpPr>
                  <p:cNvPr id="78930" name="Rectangle 150"/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995" y="3274"/>
                    <a:ext cx="44" cy="356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8931" name="Rectangle 151"/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989" y="3365"/>
                    <a:ext cx="44" cy="356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8932" name="Rectangle 152"/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995" y="3456"/>
                    <a:ext cx="44" cy="356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  <p:grpSp>
              <p:nvGrpSpPr>
                <p:cNvPr id="78916" name="Group 153"/>
                <p:cNvGrpSpPr>
                  <a:grpSpLocks/>
                </p:cNvGrpSpPr>
                <p:nvPr/>
              </p:nvGrpSpPr>
              <p:grpSpPr bwMode="auto">
                <a:xfrm>
                  <a:off x="1927" y="1570"/>
                  <a:ext cx="362" cy="226"/>
                  <a:chOff x="3833" y="3430"/>
                  <a:chExt cx="362" cy="226"/>
                </a:xfrm>
              </p:grpSpPr>
              <p:sp>
                <p:nvSpPr>
                  <p:cNvPr id="78927" name="Rectangle 154"/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995" y="3274"/>
                    <a:ext cx="44" cy="356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8928" name="Rectangle 155"/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989" y="3365"/>
                    <a:ext cx="44" cy="356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8929" name="Rectangle 156"/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995" y="3456"/>
                    <a:ext cx="44" cy="356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  <p:grpSp>
              <p:nvGrpSpPr>
                <p:cNvPr id="78917" name="Group 157"/>
                <p:cNvGrpSpPr>
                  <a:grpSpLocks/>
                </p:cNvGrpSpPr>
                <p:nvPr/>
              </p:nvGrpSpPr>
              <p:grpSpPr bwMode="auto">
                <a:xfrm>
                  <a:off x="1021" y="2251"/>
                  <a:ext cx="362" cy="226"/>
                  <a:chOff x="3833" y="3430"/>
                  <a:chExt cx="362" cy="226"/>
                </a:xfrm>
              </p:grpSpPr>
              <p:sp>
                <p:nvSpPr>
                  <p:cNvPr id="78924" name="Rectangle 158"/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995" y="3274"/>
                    <a:ext cx="44" cy="356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8925" name="Rectangle 159"/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989" y="3365"/>
                    <a:ext cx="44" cy="356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8926" name="Rectangle 160"/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995" y="3456"/>
                    <a:ext cx="44" cy="356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  <p:grpSp>
              <p:nvGrpSpPr>
                <p:cNvPr id="78918" name="Group 161"/>
                <p:cNvGrpSpPr>
                  <a:grpSpLocks/>
                </p:cNvGrpSpPr>
                <p:nvPr/>
              </p:nvGrpSpPr>
              <p:grpSpPr bwMode="auto">
                <a:xfrm>
                  <a:off x="1021" y="1570"/>
                  <a:ext cx="362" cy="226"/>
                  <a:chOff x="3833" y="3430"/>
                  <a:chExt cx="362" cy="226"/>
                </a:xfrm>
              </p:grpSpPr>
              <p:sp>
                <p:nvSpPr>
                  <p:cNvPr id="78921" name="Rectangle 162"/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995" y="3274"/>
                    <a:ext cx="44" cy="356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8922" name="Rectangle 163"/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989" y="3365"/>
                    <a:ext cx="44" cy="356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8923" name="Rectangle 164"/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995" y="3456"/>
                    <a:ext cx="44" cy="356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  <p:sp>
              <p:nvSpPr>
                <p:cNvPr id="78919" name="Rectangle 165"/>
                <p:cNvSpPr>
                  <a:spLocks noChangeArrowheads="1"/>
                </p:cNvSpPr>
                <p:nvPr/>
              </p:nvSpPr>
              <p:spPr bwMode="auto">
                <a:xfrm rot="-5400000" flipH="1" flipV="1">
                  <a:off x="5485" y="2140"/>
                  <a:ext cx="44" cy="356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78920" name="Rectangle 166"/>
                <p:cNvSpPr>
                  <a:spLocks noChangeArrowheads="1"/>
                </p:cNvSpPr>
                <p:nvPr/>
              </p:nvSpPr>
              <p:spPr bwMode="auto">
                <a:xfrm rot="-5400000" flipH="1" flipV="1">
                  <a:off x="5485" y="1505"/>
                  <a:ext cx="44" cy="356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sp>
            <p:nvSpPr>
              <p:cNvPr id="78909" name="Rectangle 167"/>
              <p:cNvSpPr>
                <a:spLocks noChangeArrowheads="1"/>
              </p:cNvSpPr>
              <p:nvPr/>
            </p:nvSpPr>
            <p:spPr bwMode="auto">
              <a:xfrm>
                <a:off x="2699" y="1616"/>
                <a:ext cx="681" cy="181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8910" name="Rectangle 168"/>
              <p:cNvSpPr>
                <a:spLocks noChangeArrowheads="1"/>
              </p:cNvSpPr>
              <p:nvPr/>
            </p:nvSpPr>
            <p:spPr bwMode="auto">
              <a:xfrm>
                <a:off x="2699" y="2251"/>
                <a:ext cx="681" cy="181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78903" name="Text Box 169"/>
            <p:cNvSpPr txBox="1">
              <a:spLocks noChangeArrowheads="1"/>
            </p:cNvSpPr>
            <p:nvPr/>
          </p:nvSpPr>
          <p:spPr bwMode="auto">
            <a:xfrm>
              <a:off x="794" y="3385"/>
              <a:ext cx="3311" cy="7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400" b="1"/>
                <a:t>rappresenta il punto di intersezione tra la pista e il sentiero nominale di avvicinamento. </a:t>
              </a:r>
            </a:p>
          </p:txBody>
        </p:sp>
        <p:grpSp>
          <p:nvGrpSpPr>
            <p:cNvPr id="78904" name="Group 170"/>
            <p:cNvGrpSpPr>
              <a:grpSpLocks/>
            </p:cNvGrpSpPr>
            <p:nvPr/>
          </p:nvGrpSpPr>
          <p:grpSpPr bwMode="auto">
            <a:xfrm>
              <a:off x="2426" y="1706"/>
              <a:ext cx="272" cy="1089"/>
              <a:chOff x="2517" y="1706"/>
              <a:chExt cx="272" cy="1089"/>
            </a:xfrm>
          </p:grpSpPr>
          <p:sp>
            <p:nvSpPr>
              <p:cNvPr id="78905" name="Line 171"/>
              <p:cNvSpPr>
                <a:spLocks noChangeShapeType="1"/>
              </p:cNvSpPr>
              <p:nvPr/>
            </p:nvSpPr>
            <p:spPr bwMode="auto">
              <a:xfrm>
                <a:off x="2517" y="1706"/>
                <a:ext cx="272" cy="0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 type="none" w="sm" len="sm"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8906" name="Line 172"/>
              <p:cNvSpPr>
                <a:spLocks noChangeShapeType="1"/>
              </p:cNvSpPr>
              <p:nvPr/>
            </p:nvSpPr>
            <p:spPr bwMode="auto">
              <a:xfrm>
                <a:off x="2517" y="1706"/>
                <a:ext cx="0" cy="1089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8907" name="Line 173"/>
              <p:cNvSpPr>
                <a:spLocks noChangeShapeType="1"/>
              </p:cNvSpPr>
              <p:nvPr/>
            </p:nvSpPr>
            <p:spPr bwMode="auto">
              <a:xfrm>
                <a:off x="2517" y="2341"/>
                <a:ext cx="272" cy="0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 type="none" w="sm" len="sm"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</p:grpSp>
      <p:grpSp>
        <p:nvGrpSpPr>
          <p:cNvPr id="167086" name="Group 174"/>
          <p:cNvGrpSpPr>
            <a:grpSpLocks/>
          </p:cNvGrpSpPr>
          <p:nvPr/>
        </p:nvGrpSpPr>
        <p:grpSpPr bwMode="auto">
          <a:xfrm>
            <a:off x="611188" y="333375"/>
            <a:ext cx="8532812" cy="2736850"/>
            <a:chOff x="385" y="210"/>
            <a:chExt cx="5375" cy="1724"/>
          </a:xfrm>
        </p:grpSpPr>
        <p:sp>
          <p:nvSpPr>
            <p:cNvPr id="78896" name="Line 175"/>
            <p:cNvSpPr>
              <a:spLocks noChangeShapeType="1"/>
            </p:cNvSpPr>
            <p:nvPr/>
          </p:nvSpPr>
          <p:spPr bwMode="auto">
            <a:xfrm flipV="1">
              <a:off x="385" y="709"/>
              <a:ext cx="0" cy="12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prstDash val="dashDot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8897" name="Line 176"/>
            <p:cNvSpPr>
              <a:spLocks noChangeShapeType="1"/>
            </p:cNvSpPr>
            <p:nvPr/>
          </p:nvSpPr>
          <p:spPr bwMode="auto">
            <a:xfrm flipV="1">
              <a:off x="2699" y="709"/>
              <a:ext cx="0" cy="12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prstDash val="dashDot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8898" name="Text Box 177"/>
            <p:cNvSpPr txBox="1">
              <a:spLocks noChangeArrowheads="1"/>
            </p:cNvSpPr>
            <p:nvPr/>
          </p:nvSpPr>
          <p:spPr bwMode="auto">
            <a:xfrm>
              <a:off x="2789" y="210"/>
              <a:ext cx="2971" cy="9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it-IT" altLang="it-IT" sz="2400" b="1"/>
                <a:t>è previsto per piste strumentali di codice 2, 3 e 4, è raccomandato per piste di precisione di codice 1 e piste non di precisione di codice 2,e 3, </a:t>
              </a:r>
            </a:p>
          </p:txBody>
        </p:sp>
        <p:sp>
          <p:nvSpPr>
            <p:cNvPr id="78899" name="Line 178"/>
            <p:cNvSpPr>
              <a:spLocks noChangeShapeType="1"/>
            </p:cNvSpPr>
            <p:nvPr/>
          </p:nvSpPr>
          <p:spPr bwMode="auto">
            <a:xfrm>
              <a:off x="385" y="935"/>
              <a:ext cx="2314" cy="0"/>
            </a:xfrm>
            <a:prstGeom prst="line">
              <a:avLst/>
            </a:prstGeom>
            <a:noFill/>
            <a:ln w="50800">
              <a:solidFill>
                <a:schemeClr val="tx2"/>
              </a:solidFill>
              <a:round/>
              <a:headEnd type="triangle" w="med" len="lg"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8900" name="Text Box 179"/>
            <p:cNvSpPr txBox="1">
              <a:spLocks noChangeArrowheads="1"/>
            </p:cNvSpPr>
            <p:nvPr/>
          </p:nvSpPr>
          <p:spPr bwMode="auto">
            <a:xfrm>
              <a:off x="476" y="255"/>
              <a:ext cx="2132" cy="5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400" b="1"/>
                <a:t>150 m ed i 450 m in funzione della LDA </a:t>
              </a:r>
            </a:p>
          </p:txBody>
        </p:sp>
      </p:grp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69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69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66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" dur="500"/>
                                        <p:tgtEl>
                                          <p:spTgt spid="166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66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" dur="500"/>
                                        <p:tgtEl>
                                          <p:spTgt spid="1669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/>
                                        <p:tgtEl>
                                          <p:spTgt spid="1669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669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" dur="500"/>
                                        <p:tgtEl>
                                          <p:spTgt spid="166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/>
                                        <p:tgtEl>
                                          <p:spTgt spid="166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1669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69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69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6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669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669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66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2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4" dur="500"/>
                                        <p:tgtEl>
                                          <p:spTgt spid="166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8" dur="500"/>
                                        <p:tgtEl>
                                          <p:spTgt spid="166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50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670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70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670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67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6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670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670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67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6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670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670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67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4" dur="500"/>
                                        <p:tgtEl>
                                          <p:spTgt spid="166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/>
                                        <p:tgtEl>
                                          <p:spTgt spid="166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1669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166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/>
                                        <p:tgtEl>
                                          <p:spTgt spid="166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1669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1670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/>
                                        <p:tgtEl>
                                          <p:spTgt spid="1670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1670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1670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1670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1670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1670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/>
                                        <p:tgtEl>
                                          <p:spTgt spid="1670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1670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9" dur="500"/>
                                        <p:tgtEl>
                                          <p:spTgt spid="1670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/>
                                        <p:tgtEl>
                                          <p:spTgt spid="1670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1" dur="500"/>
                                        <p:tgtEl>
                                          <p:spTgt spid="1670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500"/>
                                        <p:tgtEl>
                                          <p:spTgt spid="166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0" dur="500"/>
                                        <p:tgtEl>
                                          <p:spTgt spid="167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12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4" dur="500"/>
                                        <p:tgtEl>
                                          <p:spTgt spid="167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167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67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167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2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67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67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67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670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1670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167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3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167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167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167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4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67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67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167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14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670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1670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167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5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1670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1670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167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1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67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67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167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16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1670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1670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167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17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670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1670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167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17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670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670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167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18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1670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1670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167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18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1670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670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2" dur="500"/>
                                        <p:tgtEl>
                                          <p:spTgt spid="167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 nodeType="clickPar">
                      <p:stCondLst>
                        <p:cond delay="indefinite"/>
                      </p:stCondLst>
                      <p:childTnLst>
                        <p:par>
                          <p:cTn id="1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5" presetID="53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6" dur="500"/>
                                        <p:tgtEl>
                                          <p:spTgt spid="1670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/>
                                        <p:tgtEl>
                                          <p:spTgt spid="1670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8" dur="500"/>
                                        <p:tgtEl>
                                          <p:spTgt spid="1670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1" dur="500"/>
                                        <p:tgtEl>
                                          <p:spTgt spid="167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/>
                                        <p:tgtEl>
                                          <p:spTgt spid="1670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3" dur="500"/>
                                        <p:tgtEl>
                                          <p:spTgt spid="1670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6" dur="500"/>
                                        <p:tgtEl>
                                          <p:spTgt spid="167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/>
                                        <p:tgtEl>
                                          <p:spTgt spid="167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8" dur="500"/>
                                        <p:tgtEl>
                                          <p:spTgt spid="1670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1" dur="500"/>
                                        <p:tgtEl>
                                          <p:spTgt spid="167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/>
                                        <p:tgtEl>
                                          <p:spTgt spid="167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3" dur="500"/>
                                        <p:tgtEl>
                                          <p:spTgt spid="1670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6" dur="500"/>
                                        <p:tgtEl>
                                          <p:spTgt spid="1670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/>
                                        <p:tgtEl>
                                          <p:spTgt spid="1670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8" dur="500"/>
                                        <p:tgtEl>
                                          <p:spTgt spid="1670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1" dur="500"/>
                                        <p:tgtEl>
                                          <p:spTgt spid="167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/>
                                        <p:tgtEl>
                                          <p:spTgt spid="167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3" dur="500"/>
                                        <p:tgtEl>
                                          <p:spTgt spid="1670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6" dur="500"/>
                                        <p:tgtEl>
                                          <p:spTgt spid="167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/>
                                        <p:tgtEl>
                                          <p:spTgt spid="167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8" dur="500"/>
                                        <p:tgtEl>
                                          <p:spTgt spid="167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1" dur="500"/>
                                        <p:tgtEl>
                                          <p:spTgt spid="1670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/>
                                        <p:tgtEl>
                                          <p:spTgt spid="1670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3" dur="500"/>
                                        <p:tgtEl>
                                          <p:spTgt spid="1670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6" dur="500"/>
                                        <p:tgtEl>
                                          <p:spTgt spid="1670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/>
                                        <p:tgtEl>
                                          <p:spTgt spid="1670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8" dur="500"/>
                                        <p:tgtEl>
                                          <p:spTgt spid="1670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0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1" dur="500"/>
                                        <p:tgtEl>
                                          <p:spTgt spid="167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/>
                                        <p:tgtEl>
                                          <p:spTgt spid="167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3" dur="500"/>
                                        <p:tgtEl>
                                          <p:spTgt spid="1670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6" dur="500"/>
                                        <p:tgtEl>
                                          <p:spTgt spid="1670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/>
                                        <p:tgtEl>
                                          <p:spTgt spid="1670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8" dur="500"/>
                                        <p:tgtEl>
                                          <p:spTgt spid="1670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1" dur="500"/>
                                        <p:tgtEl>
                                          <p:spTgt spid="1670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/>
                                        <p:tgtEl>
                                          <p:spTgt spid="1670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3" dur="500"/>
                                        <p:tgtEl>
                                          <p:spTgt spid="1670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6" dur="500"/>
                                        <p:tgtEl>
                                          <p:spTgt spid="1670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/>
                                        <p:tgtEl>
                                          <p:spTgt spid="1670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8" dur="500"/>
                                        <p:tgtEl>
                                          <p:spTgt spid="1670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1" dur="500"/>
                                        <p:tgtEl>
                                          <p:spTgt spid="1670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500"/>
                                        <p:tgtEl>
                                          <p:spTgt spid="1670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63" dur="500"/>
                                        <p:tgtEl>
                                          <p:spTgt spid="1670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6" dur="500"/>
                                        <p:tgtEl>
                                          <p:spTgt spid="1670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/>
                                        <p:tgtEl>
                                          <p:spTgt spid="1670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68" dur="500"/>
                                        <p:tgtEl>
                                          <p:spTgt spid="1670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3" dur="500"/>
                                        <p:tgtEl>
                                          <p:spTgt spid="1669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7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7" dur="500"/>
                                        <p:tgtEl>
                                          <p:spTgt spid="167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7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81" dur="500"/>
                                        <p:tgtEl>
                                          <p:spTgt spid="167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2" fill="hold" nodeType="clickPar">
                      <p:stCondLst>
                        <p:cond delay="indefinite"/>
                      </p:stCondLst>
                      <p:childTnLst>
                        <p:par>
                          <p:cTn id="2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4" presetID="53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5" dur="500"/>
                                        <p:tgtEl>
                                          <p:spTgt spid="167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" dur="500"/>
                                        <p:tgtEl>
                                          <p:spTgt spid="167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7" dur="500"/>
                                        <p:tgtEl>
                                          <p:spTgt spid="1670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0" dur="500"/>
                                        <p:tgtEl>
                                          <p:spTgt spid="1670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500"/>
                                        <p:tgtEl>
                                          <p:spTgt spid="1670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92" dur="500"/>
                                        <p:tgtEl>
                                          <p:spTgt spid="1670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7" dur="500"/>
                                        <p:tgtEl>
                                          <p:spTgt spid="166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9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01" dur="500"/>
                                        <p:tgtEl>
                                          <p:spTgt spid="167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0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5" dur="500"/>
                                        <p:tgtEl>
                                          <p:spTgt spid="167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6" fill="hold" nodeType="clickPar">
                      <p:stCondLst>
                        <p:cond delay="indefinite"/>
                      </p:stCondLst>
                      <p:childTnLst>
                        <p:par>
                          <p:cTn id="30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8" presetID="53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9" dur="500"/>
                                        <p:tgtEl>
                                          <p:spTgt spid="167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500"/>
                                        <p:tgtEl>
                                          <p:spTgt spid="167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11" dur="500"/>
                                        <p:tgtEl>
                                          <p:spTgt spid="1670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14" dur="500"/>
                                        <p:tgtEl>
                                          <p:spTgt spid="1670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500"/>
                                        <p:tgtEl>
                                          <p:spTgt spid="1670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16" dur="500"/>
                                        <p:tgtEl>
                                          <p:spTgt spid="1670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1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1" dur="500"/>
                                        <p:tgtEl>
                                          <p:spTgt spid="166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2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5" dur="500" fill="hold"/>
                                        <p:tgtEl>
                                          <p:spTgt spid="1670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0" fill="hold"/>
                                        <p:tgtEl>
                                          <p:spTgt spid="1670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167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30" dur="500"/>
                                        <p:tgtEl>
                                          <p:spTgt spid="167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3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4" dur="500" fill="hold"/>
                                        <p:tgtEl>
                                          <p:spTgt spid="167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5" dur="500" fill="hold"/>
                                        <p:tgtEl>
                                          <p:spTgt spid="1670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167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3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0" dur="500" fill="hold"/>
                                        <p:tgtEl>
                                          <p:spTgt spid="167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1" dur="500" fill="hold"/>
                                        <p:tgtEl>
                                          <p:spTgt spid="1670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2" dur="500"/>
                                        <p:tgtEl>
                                          <p:spTgt spid="167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4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6" dur="500" fill="hold"/>
                                        <p:tgtEl>
                                          <p:spTgt spid="167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500" fill="hold"/>
                                        <p:tgtEl>
                                          <p:spTgt spid="1670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8" dur="500"/>
                                        <p:tgtEl>
                                          <p:spTgt spid="167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9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5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2" dur="500" fill="hold"/>
                                        <p:tgtEl>
                                          <p:spTgt spid="167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0" fill="hold"/>
                                        <p:tgtEl>
                                          <p:spTgt spid="1670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4" dur="500"/>
                                        <p:tgtEl>
                                          <p:spTgt spid="167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5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8" dur="500" fill="hold"/>
                                        <p:tgtEl>
                                          <p:spTgt spid="167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9" dur="500" fill="hold"/>
                                        <p:tgtEl>
                                          <p:spTgt spid="1670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0" dur="500"/>
                                        <p:tgtEl>
                                          <p:spTgt spid="167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6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4" dur="500" fill="hold"/>
                                        <p:tgtEl>
                                          <p:spTgt spid="167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500" fill="hold"/>
                                        <p:tgtEl>
                                          <p:spTgt spid="167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6" dur="500"/>
                                        <p:tgtEl>
                                          <p:spTgt spid="167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7" fill="hold" nodeType="clickPar">
                      <p:stCondLst>
                        <p:cond delay="indefinite"/>
                      </p:stCondLst>
                      <p:childTnLst>
                        <p:par>
                          <p:cTn id="3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9" presetID="53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0" dur="500"/>
                                        <p:tgtEl>
                                          <p:spTgt spid="167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500"/>
                                        <p:tgtEl>
                                          <p:spTgt spid="167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2" dur="500"/>
                                        <p:tgtEl>
                                          <p:spTgt spid="1670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53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5" dur="500"/>
                                        <p:tgtEl>
                                          <p:spTgt spid="1670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500"/>
                                        <p:tgtEl>
                                          <p:spTgt spid="1670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7" dur="500"/>
                                        <p:tgtEl>
                                          <p:spTgt spid="1670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0" dur="500"/>
                                        <p:tgtEl>
                                          <p:spTgt spid="167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500"/>
                                        <p:tgtEl>
                                          <p:spTgt spid="1670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2" dur="500"/>
                                        <p:tgtEl>
                                          <p:spTgt spid="1670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4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5" dur="500"/>
                                        <p:tgtEl>
                                          <p:spTgt spid="167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" dur="500"/>
                                        <p:tgtEl>
                                          <p:spTgt spid="1670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7" dur="500"/>
                                        <p:tgtEl>
                                          <p:spTgt spid="1670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90" dur="500"/>
                                        <p:tgtEl>
                                          <p:spTgt spid="167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500"/>
                                        <p:tgtEl>
                                          <p:spTgt spid="1670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2" dur="500"/>
                                        <p:tgtEl>
                                          <p:spTgt spid="1670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4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95" dur="500"/>
                                        <p:tgtEl>
                                          <p:spTgt spid="167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" dur="500"/>
                                        <p:tgtEl>
                                          <p:spTgt spid="1670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7" dur="500"/>
                                        <p:tgtEl>
                                          <p:spTgt spid="1670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9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00" dur="500"/>
                                        <p:tgtEl>
                                          <p:spTgt spid="167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1" dur="500"/>
                                        <p:tgtEl>
                                          <p:spTgt spid="1670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2" dur="500"/>
                                        <p:tgtEl>
                                          <p:spTgt spid="1670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05" dur="500"/>
                                        <p:tgtEl>
                                          <p:spTgt spid="167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" dur="500"/>
                                        <p:tgtEl>
                                          <p:spTgt spid="167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7" dur="500"/>
                                        <p:tgtEl>
                                          <p:spTgt spid="1670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10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1" dur="500"/>
                                        <p:tgtEl>
                                          <p:spTgt spid="1669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500"/>
                                        <p:tgtEl>
                                          <p:spTgt spid="1669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13" dur="500"/>
                                        <p:tgtEl>
                                          <p:spTgt spid="1669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16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8" dur="500" fill="hold"/>
                                        <p:tgtEl>
                                          <p:spTgt spid="1670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500" fill="hold"/>
                                        <p:tgtEl>
                                          <p:spTgt spid="1670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0" dur="500"/>
                                        <p:tgtEl>
                                          <p:spTgt spid="167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22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4" dur="500" fill="hold"/>
                                        <p:tgtEl>
                                          <p:spTgt spid="1670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500" fill="hold"/>
                                        <p:tgtEl>
                                          <p:spTgt spid="1670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6" dur="500"/>
                                        <p:tgtEl>
                                          <p:spTgt spid="167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917" grpId="0" animBg="1"/>
      <p:bldP spid="166918" grpId="0" animBg="1"/>
      <p:bldP spid="166919" grpId="0" animBg="1"/>
      <p:bldP spid="166963" grpId="0"/>
      <p:bldP spid="166996" grpId="0"/>
      <p:bldP spid="166996" grpId="1"/>
      <p:bldP spid="166997" grpId="0" animBg="1"/>
      <p:bldP spid="166997" grpId="1" animBg="1"/>
      <p:bldP spid="166998" grpId="0"/>
      <p:bldP spid="166998" grpId="1"/>
      <p:bldP spid="166999" grpId="0" animBg="1"/>
      <p:bldP spid="166999" grpId="1" animBg="1"/>
      <p:bldP spid="167000" grpId="0" animBg="1"/>
      <p:bldP spid="167000" grpId="1" animBg="1"/>
      <p:bldP spid="167001" grpId="0"/>
      <p:bldP spid="167001" grpId="1"/>
      <p:bldP spid="167002" grpId="0" animBg="1"/>
      <p:bldP spid="167002" grpId="1" animBg="1"/>
      <p:bldP spid="167003" grpId="0"/>
      <p:bldP spid="167003" grpId="1"/>
      <p:bldP spid="167004" grpId="0" animBg="1"/>
      <p:bldP spid="167004" grpId="1" animBg="1"/>
      <p:bldP spid="167005" grpId="0"/>
      <p:bldP spid="167005" grpId="1"/>
      <p:bldP spid="167006" grpId="0" animBg="1"/>
      <p:bldP spid="167006" grpId="1" animBg="1"/>
      <p:bldP spid="167016" grpId="0"/>
      <p:bldP spid="167016" grpId="1"/>
      <p:bldP spid="167026" grpId="0"/>
      <p:bldP spid="167026" grpId="1"/>
      <p:bldP spid="167027" grpId="0" animBg="1"/>
      <p:bldP spid="167027" grpId="1" animBg="1"/>
      <p:bldP spid="167028" grpId="0" animBg="1"/>
      <p:bldP spid="167028" grpId="1" animBg="1"/>
      <p:bldP spid="167029" grpId="0" animBg="1"/>
      <p:bldP spid="167029" grpId="1" animBg="1"/>
      <p:bldP spid="167030" grpId="0" animBg="1"/>
      <p:bldP spid="167030" grpId="1" animBg="1"/>
      <p:bldP spid="167031" grpId="0"/>
      <p:bldP spid="167031" grpId="1"/>
      <p:bldP spid="167032" grpId="0" animBg="1"/>
      <p:bldP spid="167032" grpId="1" animBg="1"/>
      <p:bldP spid="167033" grpId="0" animBg="1"/>
      <p:bldP spid="167033" grpId="1" animBg="1"/>
      <p:bldP spid="167034" grpId="0" animBg="1"/>
      <p:bldP spid="167034" grpId="1" animBg="1"/>
      <p:bldP spid="167036" grpId="0" animBg="1"/>
      <p:bldP spid="167036" grpId="1" animBg="1"/>
      <p:bldP spid="167037" grpId="0"/>
      <p:bldP spid="167037" grpId="1"/>
      <p:bldP spid="167038" grpId="0" animBg="1"/>
      <p:bldP spid="167038" grpId="1" animBg="1"/>
      <p:bldP spid="167039" grpId="0" animBg="1"/>
      <p:bldP spid="167039" grpId="1" animBg="1"/>
      <p:bldP spid="167040" grpId="0"/>
      <p:bldP spid="167040" grpId="1"/>
      <p:bldP spid="167041" grpId="0" animBg="1"/>
      <p:bldP spid="167041" grpId="1" animBg="1"/>
      <p:bldP spid="167042" grpId="0" animBg="1"/>
      <p:bldP spid="167042" grpId="1" animBg="1"/>
      <p:bldP spid="167043" grpId="0"/>
      <p:bldP spid="167043" grpId="1"/>
      <p:bldP spid="167044" grpId="0" animBg="1"/>
      <p:bldP spid="167044" grpId="1" animBg="1"/>
      <p:bldP spid="167045" grpId="0" animBg="1"/>
      <p:bldP spid="167045" grpId="1" animBg="1"/>
      <p:bldP spid="167046" grpId="0" animBg="1"/>
      <p:bldP spid="167046" grpId="1" animBg="1"/>
      <p:bldP spid="167047" grpId="0" animBg="1"/>
      <p:bldP spid="167047" grpId="1" animBg="1"/>
      <p:bldP spid="167048" grpId="0"/>
      <p:bldP spid="167048" grpId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58A25945-BA58-440C-8AE8-46F36A9B0A76}" type="slidenum">
              <a:rPr lang="it-IT" altLang="it-IT" sz="1000">
                <a:solidFill>
                  <a:srgbClr val="FFFFFF"/>
                </a:solidFill>
              </a:rPr>
              <a:pPr/>
              <a:t>103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grpSp>
        <p:nvGrpSpPr>
          <p:cNvPr id="167982" name="Group 46"/>
          <p:cNvGrpSpPr>
            <a:grpSpLocks/>
          </p:cNvGrpSpPr>
          <p:nvPr/>
        </p:nvGrpSpPr>
        <p:grpSpPr bwMode="auto">
          <a:xfrm>
            <a:off x="0" y="3646488"/>
            <a:ext cx="9144000" cy="2087562"/>
            <a:chOff x="0" y="754"/>
            <a:chExt cx="5760" cy="1315"/>
          </a:xfrm>
        </p:grpSpPr>
        <p:sp>
          <p:nvSpPr>
            <p:cNvPr id="79884" name="Rectangle 8"/>
            <p:cNvSpPr>
              <a:spLocks noChangeArrowheads="1"/>
            </p:cNvSpPr>
            <p:nvPr/>
          </p:nvSpPr>
          <p:spPr bwMode="auto">
            <a:xfrm rot="5400000">
              <a:off x="2222" y="-1468"/>
              <a:ext cx="1315" cy="5760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grpSp>
          <p:nvGrpSpPr>
            <p:cNvPr id="79885" name="Group 14"/>
            <p:cNvGrpSpPr>
              <a:grpSpLocks/>
            </p:cNvGrpSpPr>
            <p:nvPr/>
          </p:nvGrpSpPr>
          <p:grpSpPr bwMode="auto">
            <a:xfrm>
              <a:off x="2472" y="845"/>
              <a:ext cx="356" cy="1116"/>
              <a:chOff x="3560" y="2405"/>
              <a:chExt cx="356" cy="1116"/>
            </a:xfrm>
          </p:grpSpPr>
          <p:grpSp>
            <p:nvGrpSpPr>
              <p:cNvPr id="79895" name="Group 15"/>
              <p:cNvGrpSpPr>
                <a:grpSpLocks/>
              </p:cNvGrpSpPr>
              <p:nvPr/>
            </p:nvGrpSpPr>
            <p:grpSpPr bwMode="auto">
              <a:xfrm rot="16200000" flipH="1">
                <a:off x="3298" y="2667"/>
                <a:ext cx="880" cy="356"/>
                <a:chOff x="2744" y="3929"/>
                <a:chExt cx="680" cy="181"/>
              </a:xfrm>
            </p:grpSpPr>
            <p:sp>
              <p:nvSpPr>
                <p:cNvPr id="79905" name="Rectangle 16"/>
                <p:cNvSpPr>
                  <a:spLocks noChangeArrowheads="1"/>
                </p:cNvSpPr>
                <p:nvPr/>
              </p:nvSpPr>
              <p:spPr bwMode="auto">
                <a:xfrm>
                  <a:off x="2744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79906" name="Rectangle 17"/>
                <p:cNvSpPr>
                  <a:spLocks noChangeArrowheads="1"/>
                </p:cNvSpPr>
                <p:nvPr/>
              </p:nvSpPr>
              <p:spPr bwMode="auto">
                <a:xfrm>
                  <a:off x="283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79907" name="Rectangle 18"/>
                <p:cNvSpPr>
                  <a:spLocks noChangeArrowheads="1"/>
                </p:cNvSpPr>
                <p:nvPr/>
              </p:nvSpPr>
              <p:spPr bwMode="auto">
                <a:xfrm>
                  <a:off x="292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79908" name="Rectangle 19"/>
                <p:cNvSpPr>
                  <a:spLocks noChangeArrowheads="1"/>
                </p:cNvSpPr>
                <p:nvPr/>
              </p:nvSpPr>
              <p:spPr bwMode="auto">
                <a:xfrm>
                  <a:off x="3016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79909" name="Rectangle 20"/>
                <p:cNvSpPr>
                  <a:spLocks noChangeArrowheads="1"/>
                </p:cNvSpPr>
                <p:nvPr/>
              </p:nvSpPr>
              <p:spPr bwMode="auto">
                <a:xfrm>
                  <a:off x="3107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79910" name="Rectangle 21"/>
                <p:cNvSpPr>
                  <a:spLocks noChangeArrowheads="1"/>
                </p:cNvSpPr>
                <p:nvPr/>
              </p:nvSpPr>
              <p:spPr bwMode="auto">
                <a:xfrm>
                  <a:off x="319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7991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8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79912" name="Rectangle 23"/>
                <p:cNvSpPr>
                  <a:spLocks noChangeArrowheads="1"/>
                </p:cNvSpPr>
                <p:nvPr/>
              </p:nvSpPr>
              <p:spPr bwMode="auto">
                <a:xfrm>
                  <a:off x="3379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79896" name="Group 24"/>
              <p:cNvGrpSpPr>
                <a:grpSpLocks/>
              </p:cNvGrpSpPr>
              <p:nvPr/>
            </p:nvGrpSpPr>
            <p:grpSpPr bwMode="auto">
              <a:xfrm rot="5400000" flipH="1">
                <a:off x="3298" y="2903"/>
                <a:ext cx="880" cy="356"/>
                <a:chOff x="2744" y="3929"/>
                <a:chExt cx="680" cy="181"/>
              </a:xfrm>
            </p:grpSpPr>
            <p:sp>
              <p:nvSpPr>
                <p:cNvPr id="79897" name="Rectangle 25"/>
                <p:cNvSpPr>
                  <a:spLocks noChangeArrowheads="1"/>
                </p:cNvSpPr>
                <p:nvPr/>
              </p:nvSpPr>
              <p:spPr bwMode="auto">
                <a:xfrm>
                  <a:off x="2744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79898" name="Rectangle 26"/>
                <p:cNvSpPr>
                  <a:spLocks noChangeArrowheads="1"/>
                </p:cNvSpPr>
                <p:nvPr/>
              </p:nvSpPr>
              <p:spPr bwMode="auto">
                <a:xfrm>
                  <a:off x="283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79899" name="Rectangle 27"/>
                <p:cNvSpPr>
                  <a:spLocks noChangeArrowheads="1"/>
                </p:cNvSpPr>
                <p:nvPr/>
              </p:nvSpPr>
              <p:spPr bwMode="auto">
                <a:xfrm>
                  <a:off x="292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79900" name="Rectangle 28"/>
                <p:cNvSpPr>
                  <a:spLocks noChangeArrowheads="1"/>
                </p:cNvSpPr>
                <p:nvPr/>
              </p:nvSpPr>
              <p:spPr bwMode="auto">
                <a:xfrm>
                  <a:off x="3016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79901" name="Rectangle 29"/>
                <p:cNvSpPr>
                  <a:spLocks noChangeArrowheads="1"/>
                </p:cNvSpPr>
                <p:nvPr/>
              </p:nvSpPr>
              <p:spPr bwMode="auto">
                <a:xfrm>
                  <a:off x="3107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79902" name="Rectangle 30"/>
                <p:cNvSpPr>
                  <a:spLocks noChangeArrowheads="1"/>
                </p:cNvSpPr>
                <p:nvPr/>
              </p:nvSpPr>
              <p:spPr bwMode="auto">
                <a:xfrm>
                  <a:off x="319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79903" name="Rectangle 31"/>
                <p:cNvSpPr>
                  <a:spLocks noChangeArrowheads="1"/>
                </p:cNvSpPr>
                <p:nvPr/>
              </p:nvSpPr>
              <p:spPr bwMode="auto">
                <a:xfrm>
                  <a:off x="328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79904" name="Rectangle 32"/>
                <p:cNvSpPr>
                  <a:spLocks noChangeArrowheads="1"/>
                </p:cNvSpPr>
                <p:nvPr/>
              </p:nvSpPr>
              <p:spPr bwMode="auto">
                <a:xfrm>
                  <a:off x="3379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</p:grpSp>
        <p:sp>
          <p:nvSpPr>
            <p:cNvPr id="79886" name="Line 33"/>
            <p:cNvSpPr>
              <a:spLocks noChangeShapeType="1"/>
            </p:cNvSpPr>
            <p:nvPr/>
          </p:nvSpPr>
          <p:spPr bwMode="auto">
            <a:xfrm rot="5400000" flipH="1">
              <a:off x="4116" y="425"/>
              <a:ext cx="0" cy="3288"/>
            </a:xfrm>
            <a:prstGeom prst="line">
              <a:avLst/>
            </a:prstGeom>
            <a:noFill/>
            <a:ln w="635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9887" name="Line 35"/>
            <p:cNvSpPr>
              <a:spLocks noChangeShapeType="1"/>
            </p:cNvSpPr>
            <p:nvPr/>
          </p:nvSpPr>
          <p:spPr bwMode="auto">
            <a:xfrm rot="5400000" flipH="1">
              <a:off x="4116" y="-890"/>
              <a:ext cx="0" cy="3288"/>
            </a:xfrm>
            <a:prstGeom prst="line">
              <a:avLst/>
            </a:prstGeom>
            <a:noFill/>
            <a:ln w="635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9888" name="Text Box 36"/>
            <p:cNvSpPr txBox="1">
              <a:spLocks noChangeArrowheads="1"/>
            </p:cNvSpPr>
            <p:nvPr/>
          </p:nvSpPr>
          <p:spPr bwMode="auto">
            <a:xfrm rot="5400000">
              <a:off x="2658" y="1248"/>
              <a:ext cx="86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800" b="1">
                  <a:latin typeface="Verdana" panose="020B0604030504040204" pitchFamily="34" charset="0"/>
                </a:rPr>
                <a:t>36 L</a:t>
              </a:r>
            </a:p>
          </p:txBody>
        </p:sp>
        <p:grpSp>
          <p:nvGrpSpPr>
            <p:cNvPr id="79889" name="Group 45"/>
            <p:cNvGrpSpPr>
              <a:grpSpLocks/>
            </p:cNvGrpSpPr>
            <p:nvPr/>
          </p:nvGrpSpPr>
          <p:grpSpPr bwMode="auto">
            <a:xfrm>
              <a:off x="3334" y="1344"/>
              <a:ext cx="2201" cy="58"/>
              <a:chOff x="1292" y="2478"/>
              <a:chExt cx="2201" cy="58"/>
            </a:xfrm>
          </p:grpSpPr>
          <p:sp>
            <p:nvSpPr>
              <p:cNvPr id="79890" name="Rectangle 38"/>
              <p:cNvSpPr>
                <a:spLocks noChangeArrowheads="1"/>
              </p:cNvSpPr>
              <p:nvPr/>
            </p:nvSpPr>
            <p:spPr bwMode="auto">
              <a:xfrm rot="5400000" flipH="1">
                <a:off x="1412" y="2358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9891" name="Rectangle 39"/>
              <p:cNvSpPr>
                <a:spLocks noChangeArrowheads="1"/>
              </p:cNvSpPr>
              <p:nvPr/>
            </p:nvSpPr>
            <p:spPr bwMode="auto">
              <a:xfrm rot="5400000" flipH="1">
                <a:off x="1887" y="2358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9892" name="Rectangle 40"/>
              <p:cNvSpPr>
                <a:spLocks noChangeArrowheads="1"/>
              </p:cNvSpPr>
              <p:nvPr/>
            </p:nvSpPr>
            <p:spPr bwMode="auto">
              <a:xfrm rot="5400000" flipH="1">
                <a:off x="2363" y="2358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9893" name="Rectangle 41"/>
              <p:cNvSpPr>
                <a:spLocks noChangeArrowheads="1"/>
              </p:cNvSpPr>
              <p:nvPr/>
            </p:nvSpPr>
            <p:spPr bwMode="auto">
              <a:xfrm rot="5400000" flipH="1">
                <a:off x="2841" y="2358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79894" name="Rectangle 42"/>
              <p:cNvSpPr>
                <a:spLocks noChangeArrowheads="1"/>
              </p:cNvSpPr>
              <p:nvPr/>
            </p:nvSpPr>
            <p:spPr bwMode="auto">
              <a:xfrm rot="5400000" flipH="1">
                <a:off x="3316" y="2358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sp>
        <p:nvSpPr>
          <p:cNvPr id="79876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grpSp>
        <p:nvGrpSpPr>
          <p:cNvPr id="167945" name="Group 9"/>
          <p:cNvGrpSpPr>
            <a:grpSpLocks/>
          </p:cNvGrpSpPr>
          <p:nvPr/>
        </p:nvGrpSpPr>
        <p:grpSpPr bwMode="auto">
          <a:xfrm>
            <a:off x="-396875" y="4222750"/>
            <a:ext cx="3714750" cy="1009650"/>
            <a:chOff x="249" y="635"/>
            <a:chExt cx="2340" cy="636"/>
          </a:xfrm>
        </p:grpSpPr>
        <p:sp>
          <p:nvSpPr>
            <p:cNvPr id="79880" name="Freeform 10"/>
            <p:cNvSpPr>
              <a:spLocks/>
            </p:cNvSpPr>
            <p:nvPr/>
          </p:nvSpPr>
          <p:spPr bwMode="auto">
            <a:xfrm rot="2694667" flipH="1">
              <a:off x="1961" y="639"/>
              <a:ext cx="628" cy="632"/>
            </a:xfrm>
            <a:custGeom>
              <a:avLst/>
              <a:gdLst>
                <a:gd name="T0" fmla="*/ 0 w 628"/>
                <a:gd name="T1" fmla="*/ 628 h 632"/>
                <a:gd name="T2" fmla="*/ 0 w 628"/>
                <a:gd name="T3" fmla="*/ 0 h 632"/>
                <a:gd name="T4" fmla="*/ 628 w 628"/>
                <a:gd name="T5" fmla="*/ 0 h 632"/>
                <a:gd name="T6" fmla="*/ 628 w 628"/>
                <a:gd name="T7" fmla="*/ 52 h 632"/>
                <a:gd name="T8" fmla="*/ 56 w 628"/>
                <a:gd name="T9" fmla="*/ 52 h 632"/>
                <a:gd name="T10" fmla="*/ 56 w 628"/>
                <a:gd name="T11" fmla="*/ 632 h 632"/>
                <a:gd name="T12" fmla="*/ 0 w 628"/>
                <a:gd name="T13" fmla="*/ 628 h 6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8" h="632">
                  <a:moveTo>
                    <a:pt x="0" y="628"/>
                  </a:moveTo>
                  <a:lnTo>
                    <a:pt x="0" y="0"/>
                  </a:lnTo>
                  <a:lnTo>
                    <a:pt x="628" y="0"/>
                  </a:lnTo>
                  <a:lnTo>
                    <a:pt x="628" y="52"/>
                  </a:lnTo>
                  <a:lnTo>
                    <a:pt x="56" y="52"/>
                  </a:lnTo>
                  <a:lnTo>
                    <a:pt x="56" y="632"/>
                  </a:lnTo>
                  <a:lnTo>
                    <a:pt x="0" y="62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9881" name="Freeform 11"/>
            <p:cNvSpPr>
              <a:spLocks/>
            </p:cNvSpPr>
            <p:nvPr/>
          </p:nvSpPr>
          <p:spPr bwMode="auto">
            <a:xfrm rot="2694667" flipH="1">
              <a:off x="1413" y="639"/>
              <a:ext cx="628" cy="632"/>
            </a:xfrm>
            <a:custGeom>
              <a:avLst/>
              <a:gdLst>
                <a:gd name="T0" fmla="*/ 0 w 628"/>
                <a:gd name="T1" fmla="*/ 628 h 632"/>
                <a:gd name="T2" fmla="*/ 0 w 628"/>
                <a:gd name="T3" fmla="*/ 0 h 632"/>
                <a:gd name="T4" fmla="*/ 628 w 628"/>
                <a:gd name="T5" fmla="*/ 0 h 632"/>
                <a:gd name="T6" fmla="*/ 628 w 628"/>
                <a:gd name="T7" fmla="*/ 52 h 632"/>
                <a:gd name="T8" fmla="*/ 56 w 628"/>
                <a:gd name="T9" fmla="*/ 52 h 632"/>
                <a:gd name="T10" fmla="*/ 56 w 628"/>
                <a:gd name="T11" fmla="*/ 632 h 632"/>
                <a:gd name="T12" fmla="*/ 0 w 628"/>
                <a:gd name="T13" fmla="*/ 628 h 6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8" h="632">
                  <a:moveTo>
                    <a:pt x="0" y="628"/>
                  </a:moveTo>
                  <a:lnTo>
                    <a:pt x="0" y="0"/>
                  </a:lnTo>
                  <a:lnTo>
                    <a:pt x="628" y="0"/>
                  </a:lnTo>
                  <a:lnTo>
                    <a:pt x="628" y="52"/>
                  </a:lnTo>
                  <a:lnTo>
                    <a:pt x="56" y="52"/>
                  </a:lnTo>
                  <a:lnTo>
                    <a:pt x="56" y="632"/>
                  </a:lnTo>
                  <a:lnTo>
                    <a:pt x="0" y="62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9882" name="Freeform 12"/>
            <p:cNvSpPr>
              <a:spLocks/>
            </p:cNvSpPr>
            <p:nvPr/>
          </p:nvSpPr>
          <p:spPr bwMode="auto">
            <a:xfrm rot="2694667" flipH="1">
              <a:off x="781" y="639"/>
              <a:ext cx="628" cy="632"/>
            </a:xfrm>
            <a:custGeom>
              <a:avLst/>
              <a:gdLst>
                <a:gd name="T0" fmla="*/ 0 w 628"/>
                <a:gd name="T1" fmla="*/ 628 h 632"/>
                <a:gd name="T2" fmla="*/ 0 w 628"/>
                <a:gd name="T3" fmla="*/ 0 h 632"/>
                <a:gd name="T4" fmla="*/ 628 w 628"/>
                <a:gd name="T5" fmla="*/ 0 h 632"/>
                <a:gd name="T6" fmla="*/ 628 w 628"/>
                <a:gd name="T7" fmla="*/ 52 h 632"/>
                <a:gd name="T8" fmla="*/ 56 w 628"/>
                <a:gd name="T9" fmla="*/ 52 h 632"/>
                <a:gd name="T10" fmla="*/ 56 w 628"/>
                <a:gd name="T11" fmla="*/ 632 h 632"/>
                <a:gd name="T12" fmla="*/ 0 w 628"/>
                <a:gd name="T13" fmla="*/ 628 h 6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8" h="632">
                  <a:moveTo>
                    <a:pt x="0" y="628"/>
                  </a:moveTo>
                  <a:lnTo>
                    <a:pt x="0" y="0"/>
                  </a:lnTo>
                  <a:lnTo>
                    <a:pt x="628" y="0"/>
                  </a:lnTo>
                  <a:lnTo>
                    <a:pt x="628" y="52"/>
                  </a:lnTo>
                  <a:lnTo>
                    <a:pt x="56" y="52"/>
                  </a:lnTo>
                  <a:lnTo>
                    <a:pt x="56" y="632"/>
                  </a:lnTo>
                  <a:lnTo>
                    <a:pt x="0" y="62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9883" name="Freeform 13"/>
            <p:cNvSpPr>
              <a:spLocks/>
            </p:cNvSpPr>
            <p:nvPr/>
          </p:nvSpPr>
          <p:spPr bwMode="auto">
            <a:xfrm rot="2694667" flipH="1">
              <a:off x="249" y="635"/>
              <a:ext cx="628" cy="632"/>
            </a:xfrm>
            <a:custGeom>
              <a:avLst/>
              <a:gdLst>
                <a:gd name="T0" fmla="*/ 0 w 628"/>
                <a:gd name="T1" fmla="*/ 628 h 632"/>
                <a:gd name="T2" fmla="*/ 0 w 628"/>
                <a:gd name="T3" fmla="*/ 0 h 632"/>
                <a:gd name="T4" fmla="*/ 628 w 628"/>
                <a:gd name="T5" fmla="*/ 0 h 632"/>
                <a:gd name="T6" fmla="*/ 628 w 628"/>
                <a:gd name="T7" fmla="*/ 52 h 632"/>
                <a:gd name="T8" fmla="*/ 56 w 628"/>
                <a:gd name="T9" fmla="*/ 52 h 632"/>
                <a:gd name="T10" fmla="*/ 56 w 628"/>
                <a:gd name="T11" fmla="*/ 632 h 632"/>
                <a:gd name="T12" fmla="*/ 0 w 628"/>
                <a:gd name="T13" fmla="*/ 628 h 6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8" h="632">
                  <a:moveTo>
                    <a:pt x="0" y="628"/>
                  </a:moveTo>
                  <a:lnTo>
                    <a:pt x="0" y="0"/>
                  </a:lnTo>
                  <a:lnTo>
                    <a:pt x="628" y="0"/>
                  </a:lnTo>
                  <a:lnTo>
                    <a:pt x="628" y="52"/>
                  </a:lnTo>
                  <a:lnTo>
                    <a:pt x="56" y="52"/>
                  </a:lnTo>
                  <a:lnTo>
                    <a:pt x="56" y="632"/>
                  </a:lnTo>
                  <a:lnTo>
                    <a:pt x="0" y="62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accent2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sp>
        <p:nvSpPr>
          <p:cNvPr id="167983" name="Text Box 47"/>
          <p:cNvSpPr txBox="1">
            <a:spLocks noChangeArrowheads="1"/>
          </p:cNvSpPr>
          <p:nvPr/>
        </p:nvSpPr>
        <p:spPr bwMode="auto">
          <a:xfrm>
            <a:off x="0" y="692150"/>
            <a:ext cx="914400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PARTE DI PISTA NON UTILIZZABILE PER DECOLLO E ATTERRAGGIO</a:t>
            </a:r>
          </a:p>
        </p:txBody>
      </p:sp>
      <p:sp>
        <p:nvSpPr>
          <p:cNvPr id="167985" name="Line 49"/>
          <p:cNvSpPr>
            <a:spLocks noChangeShapeType="1"/>
          </p:cNvSpPr>
          <p:nvPr/>
        </p:nvSpPr>
        <p:spPr bwMode="auto">
          <a:xfrm flipH="1">
            <a:off x="2124075" y="1844675"/>
            <a:ext cx="2520950" cy="1584325"/>
          </a:xfrm>
          <a:prstGeom prst="line">
            <a:avLst/>
          </a:prstGeom>
          <a:noFill/>
          <a:ln w="7620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67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67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7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67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7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679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79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79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983" grpId="0"/>
      <p:bldP spid="167985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E3D9D134-5045-4167-BCD7-E71C32708419}" type="slidenum">
              <a:rPr lang="it-IT" altLang="it-IT" sz="1000">
                <a:solidFill>
                  <a:srgbClr val="FFFFFF"/>
                </a:solidFill>
              </a:rPr>
              <a:pPr/>
              <a:t>104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80899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grpSp>
        <p:nvGrpSpPr>
          <p:cNvPr id="173207" name="Group 151"/>
          <p:cNvGrpSpPr>
            <a:grpSpLocks/>
          </p:cNvGrpSpPr>
          <p:nvPr/>
        </p:nvGrpSpPr>
        <p:grpSpPr bwMode="auto">
          <a:xfrm>
            <a:off x="-34925" y="3933825"/>
            <a:ext cx="9178925" cy="2016125"/>
            <a:chOff x="-22" y="1389"/>
            <a:chExt cx="5782" cy="1270"/>
          </a:xfrm>
        </p:grpSpPr>
        <p:sp>
          <p:nvSpPr>
            <p:cNvPr id="80922" name="Rectangle 3"/>
            <p:cNvSpPr>
              <a:spLocks noChangeArrowheads="1"/>
            </p:cNvSpPr>
            <p:nvPr/>
          </p:nvSpPr>
          <p:spPr bwMode="auto">
            <a:xfrm rot="5400000">
              <a:off x="2245" y="-856"/>
              <a:ext cx="1270" cy="5760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80923" name="Line 4"/>
            <p:cNvSpPr>
              <a:spLocks noChangeShapeType="1"/>
            </p:cNvSpPr>
            <p:nvPr/>
          </p:nvSpPr>
          <p:spPr bwMode="auto">
            <a:xfrm rot="5400000" flipH="1">
              <a:off x="2858" y="-221"/>
              <a:ext cx="0" cy="5760"/>
            </a:xfrm>
            <a:prstGeom prst="line">
              <a:avLst/>
            </a:prstGeom>
            <a:noFill/>
            <a:ln w="6032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0924" name="Line 5"/>
            <p:cNvSpPr>
              <a:spLocks noChangeShapeType="1"/>
            </p:cNvSpPr>
            <p:nvPr/>
          </p:nvSpPr>
          <p:spPr bwMode="auto">
            <a:xfrm rot="5400000" flipH="1">
              <a:off x="2869" y="-1480"/>
              <a:ext cx="0" cy="5738"/>
            </a:xfrm>
            <a:prstGeom prst="line">
              <a:avLst/>
            </a:prstGeom>
            <a:noFill/>
            <a:ln w="6032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80925" name="Group 6"/>
            <p:cNvGrpSpPr>
              <a:grpSpLocks/>
            </p:cNvGrpSpPr>
            <p:nvPr/>
          </p:nvGrpSpPr>
          <p:grpSpPr bwMode="auto">
            <a:xfrm>
              <a:off x="723" y="1979"/>
              <a:ext cx="5037" cy="58"/>
              <a:chOff x="723" y="1979"/>
              <a:chExt cx="5037" cy="58"/>
            </a:xfrm>
          </p:grpSpPr>
          <p:grpSp>
            <p:nvGrpSpPr>
              <p:cNvPr id="80946" name="Group 7"/>
              <p:cNvGrpSpPr>
                <a:grpSpLocks/>
              </p:cNvGrpSpPr>
              <p:nvPr/>
            </p:nvGrpSpPr>
            <p:grpSpPr bwMode="auto">
              <a:xfrm>
                <a:off x="1179" y="1979"/>
                <a:ext cx="4581" cy="58"/>
                <a:chOff x="1021" y="1480"/>
                <a:chExt cx="4581" cy="58"/>
              </a:xfrm>
            </p:grpSpPr>
            <p:sp>
              <p:nvSpPr>
                <p:cNvPr id="80949" name="Rectangle 8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5425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0950" name="Rectangle 9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4950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0951" name="Rectangle 10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4474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80952" name="Group 11"/>
                <p:cNvGrpSpPr>
                  <a:grpSpLocks/>
                </p:cNvGrpSpPr>
                <p:nvPr/>
              </p:nvGrpSpPr>
              <p:grpSpPr bwMode="auto">
                <a:xfrm>
                  <a:off x="1021" y="1480"/>
                  <a:ext cx="3151" cy="58"/>
                  <a:chOff x="1021" y="1480"/>
                  <a:chExt cx="3151" cy="58"/>
                </a:xfrm>
              </p:grpSpPr>
              <p:sp>
                <p:nvSpPr>
                  <p:cNvPr id="80953" name="Rectangle 12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1141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80954" name="Rectangle 13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1616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80955" name="Rectangle 14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2092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80956" name="Rectangle 15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2570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80957" name="Rectangle 16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3045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80958" name="Rectangle 17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3521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80959" name="Rectangle 18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3995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</p:grpSp>
          <p:sp>
            <p:nvSpPr>
              <p:cNvPr id="80947" name="Rectangle 19"/>
              <p:cNvSpPr>
                <a:spLocks noChangeArrowheads="1"/>
              </p:cNvSpPr>
              <p:nvPr/>
            </p:nvSpPr>
            <p:spPr bwMode="auto">
              <a:xfrm rot="16200000" flipH="1">
                <a:off x="843" y="1859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0948" name="Rectangle 20"/>
              <p:cNvSpPr>
                <a:spLocks noChangeArrowheads="1"/>
              </p:cNvSpPr>
              <p:nvPr/>
            </p:nvSpPr>
            <p:spPr bwMode="auto">
              <a:xfrm rot="5400000" flipH="1">
                <a:off x="1297" y="1859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80926" name="Group 21"/>
            <p:cNvGrpSpPr>
              <a:grpSpLocks/>
            </p:cNvGrpSpPr>
            <p:nvPr/>
          </p:nvGrpSpPr>
          <p:grpSpPr bwMode="auto">
            <a:xfrm>
              <a:off x="29" y="1452"/>
              <a:ext cx="356" cy="1116"/>
              <a:chOff x="3560" y="2405"/>
              <a:chExt cx="356" cy="1116"/>
            </a:xfrm>
          </p:grpSpPr>
          <p:grpSp>
            <p:nvGrpSpPr>
              <p:cNvPr id="80928" name="Group 22"/>
              <p:cNvGrpSpPr>
                <a:grpSpLocks/>
              </p:cNvGrpSpPr>
              <p:nvPr/>
            </p:nvGrpSpPr>
            <p:grpSpPr bwMode="auto">
              <a:xfrm rot="16200000" flipH="1">
                <a:off x="3298" y="2667"/>
                <a:ext cx="880" cy="356"/>
                <a:chOff x="2744" y="3929"/>
                <a:chExt cx="680" cy="181"/>
              </a:xfrm>
            </p:grpSpPr>
            <p:sp>
              <p:nvSpPr>
                <p:cNvPr id="80938" name="Rectangle 23"/>
                <p:cNvSpPr>
                  <a:spLocks noChangeArrowheads="1"/>
                </p:cNvSpPr>
                <p:nvPr/>
              </p:nvSpPr>
              <p:spPr bwMode="auto">
                <a:xfrm>
                  <a:off x="2744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0939" name="Rectangle 24"/>
                <p:cNvSpPr>
                  <a:spLocks noChangeArrowheads="1"/>
                </p:cNvSpPr>
                <p:nvPr/>
              </p:nvSpPr>
              <p:spPr bwMode="auto">
                <a:xfrm>
                  <a:off x="283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0940" name="Rectangle 25"/>
                <p:cNvSpPr>
                  <a:spLocks noChangeArrowheads="1"/>
                </p:cNvSpPr>
                <p:nvPr/>
              </p:nvSpPr>
              <p:spPr bwMode="auto">
                <a:xfrm>
                  <a:off x="292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0941" name="Rectangle 26"/>
                <p:cNvSpPr>
                  <a:spLocks noChangeArrowheads="1"/>
                </p:cNvSpPr>
                <p:nvPr/>
              </p:nvSpPr>
              <p:spPr bwMode="auto">
                <a:xfrm>
                  <a:off x="3016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0942" name="Rectangle 27"/>
                <p:cNvSpPr>
                  <a:spLocks noChangeArrowheads="1"/>
                </p:cNvSpPr>
                <p:nvPr/>
              </p:nvSpPr>
              <p:spPr bwMode="auto">
                <a:xfrm>
                  <a:off x="3107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0943" name="Rectangle 28"/>
                <p:cNvSpPr>
                  <a:spLocks noChangeArrowheads="1"/>
                </p:cNvSpPr>
                <p:nvPr/>
              </p:nvSpPr>
              <p:spPr bwMode="auto">
                <a:xfrm>
                  <a:off x="319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094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8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0945" name="Rectangle 30"/>
                <p:cNvSpPr>
                  <a:spLocks noChangeArrowheads="1"/>
                </p:cNvSpPr>
                <p:nvPr/>
              </p:nvSpPr>
              <p:spPr bwMode="auto">
                <a:xfrm>
                  <a:off x="3379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80929" name="Group 31"/>
              <p:cNvGrpSpPr>
                <a:grpSpLocks/>
              </p:cNvGrpSpPr>
              <p:nvPr/>
            </p:nvGrpSpPr>
            <p:grpSpPr bwMode="auto">
              <a:xfrm rot="5400000" flipH="1">
                <a:off x="3298" y="2903"/>
                <a:ext cx="880" cy="356"/>
                <a:chOff x="2744" y="3929"/>
                <a:chExt cx="680" cy="181"/>
              </a:xfrm>
            </p:grpSpPr>
            <p:sp>
              <p:nvSpPr>
                <p:cNvPr id="80930" name="Rectangle 32"/>
                <p:cNvSpPr>
                  <a:spLocks noChangeArrowheads="1"/>
                </p:cNvSpPr>
                <p:nvPr/>
              </p:nvSpPr>
              <p:spPr bwMode="auto">
                <a:xfrm>
                  <a:off x="2744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0931" name="Rectangle 33"/>
                <p:cNvSpPr>
                  <a:spLocks noChangeArrowheads="1"/>
                </p:cNvSpPr>
                <p:nvPr/>
              </p:nvSpPr>
              <p:spPr bwMode="auto">
                <a:xfrm>
                  <a:off x="283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0932" name="Rectangle 34"/>
                <p:cNvSpPr>
                  <a:spLocks noChangeArrowheads="1"/>
                </p:cNvSpPr>
                <p:nvPr/>
              </p:nvSpPr>
              <p:spPr bwMode="auto">
                <a:xfrm>
                  <a:off x="292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0933" name="Rectangle 35"/>
                <p:cNvSpPr>
                  <a:spLocks noChangeArrowheads="1"/>
                </p:cNvSpPr>
                <p:nvPr/>
              </p:nvSpPr>
              <p:spPr bwMode="auto">
                <a:xfrm>
                  <a:off x="3016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0934" name="Rectangle 36"/>
                <p:cNvSpPr>
                  <a:spLocks noChangeArrowheads="1"/>
                </p:cNvSpPr>
                <p:nvPr/>
              </p:nvSpPr>
              <p:spPr bwMode="auto">
                <a:xfrm>
                  <a:off x="3107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0935" name="Rectangle 37"/>
                <p:cNvSpPr>
                  <a:spLocks noChangeArrowheads="1"/>
                </p:cNvSpPr>
                <p:nvPr/>
              </p:nvSpPr>
              <p:spPr bwMode="auto">
                <a:xfrm>
                  <a:off x="319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093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8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0937" name="Rectangle 39"/>
                <p:cNvSpPr>
                  <a:spLocks noChangeArrowheads="1"/>
                </p:cNvSpPr>
                <p:nvPr/>
              </p:nvSpPr>
              <p:spPr bwMode="auto">
                <a:xfrm>
                  <a:off x="3379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</p:grpSp>
        <p:sp>
          <p:nvSpPr>
            <p:cNvPr id="80927" name="Text Box 40"/>
            <p:cNvSpPr txBox="1">
              <a:spLocks noChangeArrowheads="1"/>
            </p:cNvSpPr>
            <p:nvPr/>
          </p:nvSpPr>
          <p:spPr bwMode="auto">
            <a:xfrm rot="5400000">
              <a:off x="118" y="1837"/>
              <a:ext cx="86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800" b="1">
                  <a:latin typeface="Verdana" panose="020B0604030504040204" pitchFamily="34" charset="0"/>
                </a:rPr>
                <a:t>36 L</a:t>
              </a:r>
            </a:p>
          </p:txBody>
        </p:sp>
      </p:grpSp>
      <p:grpSp>
        <p:nvGrpSpPr>
          <p:cNvPr id="173220" name="Group 164"/>
          <p:cNvGrpSpPr>
            <a:grpSpLocks/>
          </p:cNvGrpSpPr>
          <p:nvPr/>
        </p:nvGrpSpPr>
        <p:grpSpPr bwMode="auto">
          <a:xfrm>
            <a:off x="250825" y="4724400"/>
            <a:ext cx="8099425" cy="412750"/>
            <a:chOff x="158" y="2976"/>
            <a:chExt cx="5102" cy="260"/>
          </a:xfrm>
        </p:grpSpPr>
        <p:grpSp>
          <p:nvGrpSpPr>
            <p:cNvPr id="80913" name="Group 145"/>
            <p:cNvGrpSpPr>
              <a:grpSpLocks/>
            </p:cNvGrpSpPr>
            <p:nvPr/>
          </p:nvGrpSpPr>
          <p:grpSpPr bwMode="auto">
            <a:xfrm rot="5400000">
              <a:off x="697" y="2437"/>
              <a:ext cx="214" cy="1291"/>
              <a:chOff x="1434" y="1652"/>
              <a:chExt cx="77" cy="1193"/>
            </a:xfrm>
          </p:grpSpPr>
          <p:sp>
            <p:nvSpPr>
              <p:cNvPr id="80920" name="Rectangle 146"/>
              <p:cNvSpPr>
                <a:spLocks noChangeArrowheads="1"/>
              </p:cNvSpPr>
              <p:nvPr/>
            </p:nvSpPr>
            <p:spPr bwMode="auto">
              <a:xfrm rot="19800000" flipH="1">
                <a:off x="1438" y="1652"/>
                <a:ext cx="73" cy="1189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0921" name="Rectangle 147"/>
              <p:cNvSpPr>
                <a:spLocks noChangeArrowheads="1"/>
              </p:cNvSpPr>
              <p:nvPr/>
            </p:nvSpPr>
            <p:spPr bwMode="auto">
              <a:xfrm rot="1800000">
                <a:off x="1434" y="1656"/>
                <a:ext cx="73" cy="1189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80914" name="Group 148"/>
            <p:cNvGrpSpPr>
              <a:grpSpLocks/>
            </p:cNvGrpSpPr>
            <p:nvPr/>
          </p:nvGrpSpPr>
          <p:grpSpPr bwMode="auto">
            <a:xfrm rot="5400000">
              <a:off x="2603" y="2437"/>
              <a:ext cx="214" cy="1291"/>
              <a:chOff x="1434" y="1652"/>
              <a:chExt cx="77" cy="1193"/>
            </a:xfrm>
          </p:grpSpPr>
          <p:sp>
            <p:nvSpPr>
              <p:cNvPr id="80918" name="Rectangle 149"/>
              <p:cNvSpPr>
                <a:spLocks noChangeArrowheads="1"/>
              </p:cNvSpPr>
              <p:nvPr/>
            </p:nvSpPr>
            <p:spPr bwMode="auto">
              <a:xfrm rot="19800000" flipH="1">
                <a:off x="1438" y="1652"/>
                <a:ext cx="73" cy="1189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0919" name="Rectangle 150"/>
              <p:cNvSpPr>
                <a:spLocks noChangeArrowheads="1"/>
              </p:cNvSpPr>
              <p:nvPr/>
            </p:nvSpPr>
            <p:spPr bwMode="auto">
              <a:xfrm rot="1800000">
                <a:off x="1434" y="1656"/>
                <a:ext cx="73" cy="1189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80915" name="Group 152"/>
            <p:cNvGrpSpPr>
              <a:grpSpLocks/>
            </p:cNvGrpSpPr>
            <p:nvPr/>
          </p:nvGrpSpPr>
          <p:grpSpPr bwMode="auto">
            <a:xfrm rot="5400000">
              <a:off x="4508" y="2483"/>
              <a:ext cx="214" cy="1291"/>
              <a:chOff x="1434" y="1652"/>
              <a:chExt cx="77" cy="1193"/>
            </a:xfrm>
          </p:grpSpPr>
          <p:sp>
            <p:nvSpPr>
              <p:cNvPr id="80916" name="Rectangle 153"/>
              <p:cNvSpPr>
                <a:spLocks noChangeArrowheads="1"/>
              </p:cNvSpPr>
              <p:nvPr/>
            </p:nvSpPr>
            <p:spPr bwMode="auto">
              <a:xfrm rot="19800000" flipH="1">
                <a:off x="1438" y="1652"/>
                <a:ext cx="73" cy="1189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0917" name="Rectangle 154"/>
              <p:cNvSpPr>
                <a:spLocks noChangeArrowheads="1"/>
              </p:cNvSpPr>
              <p:nvPr/>
            </p:nvSpPr>
            <p:spPr bwMode="auto">
              <a:xfrm rot="1800000">
                <a:off x="1434" y="1656"/>
                <a:ext cx="73" cy="1189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grpSp>
        <p:nvGrpSpPr>
          <p:cNvPr id="173221" name="Group 165"/>
          <p:cNvGrpSpPr>
            <a:grpSpLocks/>
          </p:cNvGrpSpPr>
          <p:nvPr/>
        </p:nvGrpSpPr>
        <p:grpSpPr bwMode="auto">
          <a:xfrm>
            <a:off x="250825" y="4724400"/>
            <a:ext cx="8099425" cy="412750"/>
            <a:chOff x="158" y="2976"/>
            <a:chExt cx="5102" cy="260"/>
          </a:xfrm>
        </p:grpSpPr>
        <p:grpSp>
          <p:nvGrpSpPr>
            <p:cNvPr id="80904" name="Group 166"/>
            <p:cNvGrpSpPr>
              <a:grpSpLocks/>
            </p:cNvGrpSpPr>
            <p:nvPr/>
          </p:nvGrpSpPr>
          <p:grpSpPr bwMode="auto">
            <a:xfrm rot="5400000">
              <a:off x="697" y="2437"/>
              <a:ext cx="214" cy="1291"/>
              <a:chOff x="1434" y="1652"/>
              <a:chExt cx="77" cy="1193"/>
            </a:xfrm>
          </p:grpSpPr>
          <p:sp>
            <p:nvSpPr>
              <p:cNvPr id="80911" name="Rectangle 167"/>
              <p:cNvSpPr>
                <a:spLocks noChangeArrowheads="1"/>
              </p:cNvSpPr>
              <p:nvPr/>
            </p:nvSpPr>
            <p:spPr bwMode="auto">
              <a:xfrm rot="19800000" flipH="1">
                <a:off x="1438" y="1652"/>
                <a:ext cx="73" cy="1189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0912" name="Rectangle 168"/>
              <p:cNvSpPr>
                <a:spLocks noChangeArrowheads="1"/>
              </p:cNvSpPr>
              <p:nvPr/>
            </p:nvSpPr>
            <p:spPr bwMode="auto">
              <a:xfrm rot="1800000">
                <a:off x="1434" y="1656"/>
                <a:ext cx="73" cy="1189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80905" name="Group 169"/>
            <p:cNvGrpSpPr>
              <a:grpSpLocks/>
            </p:cNvGrpSpPr>
            <p:nvPr/>
          </p:nvGrpSpPr>
          <p:grpSpPr bwMode="auto">
            <a:xfrm rot="5400000">
              <a:off x="2603" y="2437"/>
              <a:ext cx="214" cy="1291"/>
              <a:chOff x="1434" y="1652"/>
              <a:chExt cx="77" cy="1193"/>
            </a:xfrm>
          </p:grpSpPr>
          <p:sp>
            <p:nvSpPr>
              <p:cNvPr id="80909" name="Rectangle 170"/>
              <p:cNvSpPr>
                <a:spLocks noChangeArrowheads="1"/>
              </p:cNvSpPr>
              <p:nvPr/>
            </p:nvSpPr>
            <p:spPr bwMode="auto">
              <a:xfrm rot="19800000" flipH="1">
                <a:off x="1438" y="1652"/>
                <a:ext cx="73" cy="1189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0910" name="Rectangle 171"/>
              <p:cNvSpPr>
                <a:spLocks noChangeArrowheads="1"/>
              </p:cNvSpPr>
              <p:nvPr/>
            </p:nvSpPr>
            <p:spPr bwMode="auto">
              <a:xfrm rot="1800000">
                <a:off x="1434" y="1656"/>
                <a:ext cx="73" cy="1189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80906" name="Group 172"/>
            <p:cNvGrpSpPr>
              <a:grpSpLocks/>
            </p:cNvGrpSpPr>
            <p:nvPr/>
          </p:nvGrpSpPr>
          <p:grpSpPr bwMode="auto">
            <a:xfrm rot="5400000">
              <a:off x="4508" y="2483"/>
              <a:ext cx="214" cy="1291"/>
              <a:chOff x="1434" y="1652"/>
              <a:chExt cx="77" cy="1193"/>
            </a:xfrm>
          </p:grpSpPr>
          <p:sp>
            <p:nvSpPr>
              <p:cNvPr id="80907" name="Rectangle 173"/>
              <p:cNvSpPr>
                <a:spLocks noChangeArrowheads="1"/>
              </p:cNvSpPr>
              <p:nvPr/>
            </p:nvSpPr>
            <p:spPr bwMode="auto">
              <a:xfrm rot="19800000" flipH="1">
                <a:off x="1438" y="1652"/>
                <a:ext cx="73" cy="1189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0908" name="Rectangle 174"/>
              <p:cNvSpPr>
                <a:spLocks noChangeArrowheads="1"/>
              </p:cNvSpPr>
              <p:nvPr/>
            </p:nvSpPr>
            <p:spPr bwMode="auto">
              <a:xfrm rot="1800000">
                <a:off x="1434" y="1656"/>
                <a:ext cx="73" cy="1189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sp>
        <p:nvSpPr>
          <p:cNvPr id="173231" name="Text Box 175"/>
          <p:cNvSpPr txBox="1">
            <a:spLocks noChangeArrowheads="1"/>
          </p:cNvSpPr>
          <p:nvPr/>
        </p:nvSpPr>
        <p:spPr bwMode="auto">
          <a:xfrm>
            <a:off x="395288" y="908050"/>
            <a:ext cx="8208962" cy="2287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48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PISTE PERMANENTEMENTE CHIUSE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73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73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73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173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73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231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A8F4960B-3B26-4095-93E9-9B5AEBB3AF95}" type="slidenum">
              <a:rPr lang="it-IT" altLang="it-IT" sz="1000">
                <a:solidFill>
                  <a:srgbClr val="FFFFFF"/>
                </a:solidFill>
              </a:rPr>
              <a:pPr/>
              <a:t>105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81923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178179" name="Text Box 3"/>
          <p:cNvSpPr txBox="1">
            <a:spLocks noChangeArrowheads="1"/>
          </p:cNvSpPr>
          <p:nvPr/>
        </p:nvSpPr>
        <p:spPr bwMode="auto">
          <a:xfrm>
            <a:off x="900113" y="1916113"/>
            <a:ext cx="7489825" cy="301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9600" b="1">
                <a:solidFill>
                  <a:srgbClr val="FFFF00"/>
                </a:solidFill>
              </a:rPr>
              <a:t>SEGNALETICANOTTURNA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78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179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3C514921-777D-48BD-B71F-C4F9FFEA64BB}" type="slidenum">
              <a:rPr lang="it-IT" altLang="it-IT" sz="1000">
                <a:solidFill>
                  <a:srgbClr val="FFFFFF"/>
                </a:solidFill>
              </a:rPr>
              <a:pPr/>
              <a:t>106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82947" name="Text Box 2"/>
          <p:cNvSpPr txBox="1">
            <a:spLocks noChangeArrowheads="1"/>
          </p:cNvSpPr>
          <p:nvPr/>
        </p:nvSpPr>
        <p:spPr bwMode="auto">
          <a:xfrm>
            <a:off x="6804025" y="6553200"/>
            <a:ext cx="23399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2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193539" name="Rectangle 3"/>
          <p:cNvSpPr>
            <a:spLocks noChangeArrowheads="1"/>
          </p:cNvSpPr>
          <p:nvPr/>
        </p:nvSpPr>
        <p:spPr bwMode="auto">
          <a:xfrm rot="5400000">
            <a:off x="3563937" y="-1358899"/>
            <a:ext cx="2016125" cy="9144000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193540" name="Line 4"/>
          <p:cNvSpPr>
            <a:spLocks noChangeShapeType="1"/>
          </p:cNvSpPr>
          <p:nvPr/>
        </p:nvSpPr>
        <p:spPr bwMode="auto">
          <a:xfrm rot="5400000" flipH="1">
            <a:off x="4572000" y="-2366962"/>
            <a:ext cx="0" cy="9144000"/>
          </a:xfrm>
          <a:prstGeom prst="line">
            <a:avLst/>
          </a:prstGeom>
          <a:noFill/>
          <a:ln w="603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93541" name="Line 5"/>
          <p:cNvSpPr>
            <a:spLocks noChangeShapeType="1"/>
          </p:cNvSpPr>
          <p:nvPr/>
        </p:nvSpPr>
        <p:spPr bwMode="auto">
          <a:xfrm rot="5400000" flipH="1">
            <a:off x="4554538" y="-333375"/>
            <a:ext cx="0" cy="9109075"/>
          </a:xfrm>
          <a:prstGeom prst="line">
            <a:avLst/>
          </a:prstGeom>
          <a:noFill/>
          <a:ln w="603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grpSp>
        <p:nvGrpSpPr>
          <p:cNvPr id="193542" name="Group 6"/>
          <p:cNvGrpSpPr>
            <a:grpSpLocks/>
          </p:cNvGrpSpPr>
          <p:nvPr/>
        </p:nvGrpSpPr>
        <p:grpSpPr bwMode="auto">
          <a:xfrm>
            <a:off x="1331913" y="3141663"/>
            <a:ext cx="6486525" cy="92075"/>
            <a:chOff x="723" y="1979"/>
            <a:chExt cx="4086" cy="58"/>
          </a:xfrm>
        </p:grpSpPr>
        <p:sp>
          <p:nvSpPr>
            <p:cNvPr id="83183" name="Rectangle 7"/>
            <p:cNvSpPr>
              <a:spLocks noChangeArrowheads="1"/>
            </p:cNvSpPr>
            <p:nvPr/>
          </p:nvSpPr>
          <p:spPr bwMode="auto">
            <a:xfrm rot="16200000" flipH="1">
              <a:off x="4632" y="1859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grpSp>
          <p:nvGrpSpPr>
            <p:cNvPr id="83184" name="Group 8"/>
            <p:cNvGrpSpPr>
              <a:grpSpLocks/>
            </p:cNvGrpSpPr>
            <p:nvPr/>
          </p:nvGrpSpPr>
          <p:grpSpPr bwMode="auto">
            <a:xfrm>
              <a:off x="1179" y="1979"/>
              <a:ext cx="3151" cy="58"/>
              <a:chOff x="1021" y="1480"/>
              <a:chExt cx="3151" cy="58"/>
            </a:xfrm>
          </p:grpSpPr>
          <p:sp>
            <p:nvSpPr>
              <p:cNvPr id="83186" name="Rectangle 9"/>
              <p:cNvSpPr>
                <a:spLocks noChangeArrowheads="1"/>
              </p:cNvSpPr>
              <p:nvPr/>
            </p:nvSpPr>
            <p:spPr bwMode="auto">
              <a:xfrm rot="5400000" flipH="1">
                <a:off x="1141" y="1360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87" name="Rectangle 10"/>
              <p:cNvSpPr>
                <a:spLocks noChangeArrowheads="1"/>
              </p:cNvSpPr>
              <p:nvPr/>
            </p:nvSpPr>
            <p:spPr bwMode="auto">
              <a:xfrm rot="5400000" flipH="1">
                <a:off x="1616" y="1360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88" name="Rectangle 11"/>
              <p:cNvSpPr>
                <a:spLocks noChangeArrowheads="1"/>
              </p:cNvSpPr>
              <p:nvPr/>
            </p:nvSpPr>
            <p:spPr bwMode="auto">
              <a:xfrm rot="5400000" flipH="1">
                <a:off x="2092" y="1360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89" name="Rectangle 12"/>
              <p:cNvSpPr>
                <a:spLocks noChangeArrowheads="1"/>
              </p:cNvSpPr>
              <p:nvPr/>
            </p:nvSpPr>
            <p:spPr bwMode="auto">
              <a:xfrm rot="5400000" flipH="1">
                <a:off x="2570" y="1360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90" name="Rectangle 13"/>
              <p:cNvSpPr>
                <a:spLocks noChangeArrowheads="1"/>
              </p:cNvSpPr>
              <p:nvPr/>
            </p:nvSpPr>
            <p:spPr bwMode="auto">
              <a:xfrm rot="5400000" flipH="1">
                <a:off x="3045" y="1360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91" name="Rectangle 14"/>
              <p:cNvSpPr>
                <a:spLocks noChangeArrowheads="1"/>
              </p:cNvSpPr>
              <p:nvPr/>
            </p:nvSpPr>
            <p:spPr bwMode="auto">
              <a:xfrm rot="5400000" flipH="1">
                <a:off x="3521" y="1360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92" name="Rectangle 15"/>
              <p:cNvSpPr>
                <a:spLocks noChangeArrowheads="1"/>
              </p:cNvSpPr>
              <p:nvPr/>
            </p:nvSpPr>
            <p:spPr bwMode="auto">
              <a:xfrm rot="5400000" flipH="1">
                <a:off x="3995" y="1360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83185" name="Rectangle 16"/>
            <p:cNvSpPr>
              <a:spLocks noChangeArrowheads="1"/>
            </p:cNvSpPr>
            <p:nvPr/>
          </p:nvSpPr>
          <p:spPr bwMode="auto">
            <a:xfrm rot="16200000" flipH="1">
              <a:off x="843" y="1859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grpSp>
        <p:nvGrpSpPr>
          <p:cNvPr id="193553" name="Group 17"/>
          <p:cNvGrpSpPr>
            <a:grpSpLocks/>
          </p:cNvGrpSpPr>
          <p:nvPr/>
        </p:nvGrpSpPr>
        <p:grpSpPr bwMode="auto">
          <a:xfrm>
            <a:off x="46038" y="2305050"/>
            <a:ext cx="565150" cy="1771650"/>
            <a:chOff x="3560" y="2405"/>
            <a:chExt cx="356" cy="1116"/>
          </a:xfrm>
        </p:grpSpPr>
        <p:grpSp>
          <p:nvGrpSpPr>
            <p:cNvPr id="83165" name="Group 18"/>
            <p:cNvGrpSpPr>
              <a:grpSpLocks/>
            </p:cNvGrpSpPr>
            <p:nvPr/>
          </p:nvGrpSpPr>
          <p:grpSpPr bwMode="auto">
            <a:xfrm rot="16200000" flipH="1">
              <a:off x="3298" y="2667"/>
              <a:ext cx="880" cy="356"/>
              <a:chOff x="2744" y="3929"/>
              <a:chExt cx="680" cy="181"/>
            </a:xfrm>
          </p:grpSpPr>
          <p:sp>
            <p:nvSpPr>
              <p:cNvPr id="83175" name="Rectangle 19"/>
              <p:cNvSpPr>
                <a:spLocks noChangeArrowheads="1"/>
              </p:cNvSpPr>
              <p:nvPr/>
            </p:nvSpPr>
            <p:spPr bwMode="auto">
              <a:xfrm>
                <a:off x="2744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76" name="Rectangle 20"/>
              <p:cNvSpPr>
                <a:spLocks noChangeArrowheads="1"/>
              </p:cNvSpPr>
              <p:nvPr/>
            </p:nvSpPr>
            <p:spPr bwMode="auto">
              <a:xfrm>
                <a:off x="283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77" name="Rectangle 21"/>
              <p:cNvSpPr>
                <a:spLocks noChangeArrowheads="1"/>
              </p:cNvSpPr>
              <p:nvPr/>
            </p:nvSpPr>
            <p:spPr bwMode="auto">
              <a:xfrm>
                <a:off x="292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78" name="Rectangle 22"/>
              <p:cNvSpPr>
                <a:spLocks noChangeArrowheads="1"/>
              </p:cNvSpPr>
              <p:nvPr/>
            </p:nvSpPr>
            <p:spPr bwMode="auto">
              <a:xfrm>
                <a:off x="3016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79" name="Rectangle 23"/>
              <p:cNvSpPr>
                <a:spLocks noChangeArrowheads="1"/>
              </p:cNvSpPr>
              <p:nvPr/>
            </p:nvSpPr>
            <p:spPr bwMode="auto">
              <a:xfrm>
                <a:off x="3107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80" name="Rectangle 24"/>
              <p:cNvSpPr>
                <a:spLocks noChangeArrowheads="1"/>
              </p:cNvSpPr>
              <p:nvPr/>
            </p:nvSpPr>
            <p:spPr bwMode="auto">
              <a:xfrm>
                <a:off x="319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81" name="Rectangle 25"/>
              <p:cNvSpPr>
                <a:spLocks noChangeArrowheads="1"/>
              </p:cNvSpPr>
              <p:nvPr/>
            </p:nvSpPr>
            <p:spPr bwMode="auto">
              <a:xfrm>
                <a:off x="328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82" name="Rectangle 26"/>
              <p:cNvSpPr>
                <a:spLocks noChangeArrowheads="1"/>
              </p:cNvSpPr>
              <p:nvPr/>
            </p:nvSpPr>
            <p:spPr bwMode="auto">
              <a:xfrm>
                <a:off x="3379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83166" name="Group 27"/>
            <p:cNvGrpSpPr>
              <a:grpSpLocks/>
            </p:cNvGrpSpPr>
            <p:nvPr/>
          </p:nvGrpSpPr>
          <p:grpSpPr bwMode="auto">
            <a:xfrm rot="5400000" flipH="1">
              <a:off x="3298" y="2903"/>
              <a:ext cx="880" cy="356"/>
              <a:chOff x="2744" y="3929"/>
              <a:chExt cx="680" cy="181"/>
            </a:xfrm>
          </p:grpSpPr>
          <p:sp>
            <p:nvSpPr>
              <p:cNvPr id="83167" name="Rectangle 28"/>
              <p:cNvSpPr>
                <a:spLocks noChangeArrowheads="1"/>
              </p:cNvSpPr>
              <p:nvPr/>
            </p:nvSpPr>
            <p:spPr bwMode="auto">
              <a:xfrm>
                <a:off x="2744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68" name="Rectangle 29"/>
              <p:cNvSpPr>
                <a:spLocks noChangeArrowheads="1"/>
              </p:cNvSpPr>
              <p:nvPr/>
            </p:nvSpPr>
            <p:spPr bwMode="auto">
              <a:xfrm>
                <a:off x="283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69" name="Rectangle 30"/>
              <p:cNvSpPr>
                <a:spLocks noChangeArrowheads="1"/>
              </p:cNvSpPr>
              <p:nvPr/>
            </p:nvSpPr>
            <p:spPr bwMode="auto">
              <a:xfrm>
                <a:off x="292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70" name="Rectangle 31"/>
              <p:cNvSpPr>
                <a:spLocks noChangeArrowheads="1"/>
              </p:cNvSpPr>
              <p:nvPr/>
            </p:nvSpPr>
            <p:spPr bwMode="auto">
              <a:xfrm>
                <a:off x="3016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71" name="Rectangle 32"/>
              <p:cNvSpPr>
                <a:spLocks noChangeArrowheads="1"/>
              </p:cNvSpPr>
              <p:nvPr/>
            </p:nvSpPr>
            <p:spPr bwMode="auto">
              <a:xfrm>
                <a:off x="3107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72" name="Rectangle 33"/>
              <p:cNvSpPr>
                <a:spLocks noChangeArrowheads="1"/>
              </p:cNvSpPr>
              <p:nvPr/>
            </p:nvSpPr>
            <p:spPr bwMode="auto">
              <a:xfrm>
                <a:off x="319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73" name="Rectangle 34"/>
              <p:cNvSpPr>
                <a:spLocks noChangeArrowheads="1"/>
              </p:cNvSpPr>
              <p:nvPr/>
            </p:nvSpPr>
            <p:spPr bwMode="auto">
              <a:xfrm>
                <a:off x="328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74" name="Rectangle 35"/>
              <p:cNvSpPr>
                <a:spLocks noChangeArrowheads="1"/>
              </p:cNvSpPr>
              <p:nvPr/>
            </p:nvSpPr>
            <p:spPr bwMode="auto">
              <a:xfrm>
                <a:off x="3379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grpSp>
        <p:nvGrpSpPr>
          <p:cNvPr id="193572" name="Group 36"/>
          <p:cNvGrpSpPr>
            <a:grpSpLocks/>
          </p:cNvGrpSpPr>
          <p:nvPr/>
        </p:nvGrpSpPr>
        <p:grpSpPr bwMode="auto">
          <a:xfrm>
            <a:off x="8578850" y="2276475"/>
            <a:ext cx="565150" cy="1771650"/>
            <a:chOff x="3560" y="2405"/>
            <a:chExt cx="356" cy="1116"/>
          </a:xfrm>
        </p:grpSpPr>
        <p:grpSp>
          <p:nvGrpSpPr>
            <p:cNvPr id="83147" name="Group 37"/>
            <p:cNvGrpSpPr>
              <a:grpSpLocks/>
            </p:cNvGrpSpPr>
            <p:nvPr/>
          </p:nvGrpSpPr>
          <p:grpSpPr bwMode="auto">
            <a:xfrm rot="16200000" flipH="1">
              <a:off x="3298" y="2667"/>
              <a:ext cx="880" cy="356"/>
              <a:chOff x="2744" y="3929"/>
              <a:chExt cx="680" cy="181"/>
            </a:xfrm>
          </p:grpSpPr>
          <p:sp>
            <p:nvSpPr>
              <p:cNvPr id="83157" name="Rectangle 38"/>
              <p:cNvSpPr>
                <a:spLocks noChangeArrowheads="1"/>
              </p:cNvSpPr>
              <p:nvPr/>
            </p:nvSpPr>
            <p:spPr bwMode="auto">
              <a:xfrm>
                <a:off x="2744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58" name="Rectangle 39"/>
              <p:cNvSpPr>
                <a:spLocks noChangeArrowheads="1"/>
              </p:cNvSpPr>
              <p:nvPr/>
            </p:nvSpPr>
            <p:spPr bwMode="auto">
              <a:xfrm>
                <a:off x="283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59" name="Rectangle 40"/>
              <p:cNvSpPr>
                <a:spLocks noChangeArrowheads="1"/>
              </p:cNvSpPr>
              <p:nvPr/>
            </p:nvSpPr>
            <p:spPr bwMode="auto">
              <a:xfrm>
                <a:off x="292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60" name="Rectangle 41"/>
              <p:cNvSpPr>
                <a:spLocks noChangeArrowheads="1"/>
              </p:cNvSpPr>
              <p:nvPr/>
            </p:nvSpPr>
            <p:spPr bwMode="auto">
              <a:xfrm>
                <a:off x="3016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61" name="Rectangle 42"/>
              <p:cNvSpPr>
                <a:spLocks noChangeArrowheads="1"/>
              </p:cNvSpPr>
              <p:nvPr/>
            </p:nvSpPr>
            <p:spPr bwMode="auto">
              <a:xfrm>
                <a:off x="3107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62" name="Rectangle 43"/>
              <p:cNvSpPr>
                <a:spLocks noChangeArrowheads="1"/>
              </p:cNvSpPr>
              <p:nvPr/>
            </p:nvSpPr>
            <p:spPr bwMode="auto">
              <a:xfrm>
                <a:off x="319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63" name="Rectangle 44"/>
              <p:cNvSpPr>
                <a:spLocks noChangeArrowheads="1"/>
              </p:cNvSpPr>
              <p:nvPr/>
            </p:nvSpPr>
            <p:spPr bwMode="auto">
              <a:xfrm>
                <a:off x="328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64" name="Rectangle 45"/>
              <p:cNvSpPr>
                <a:spLocks noChangeArrowheads="1"/>
              </p:cNvSpPr>
              <p:nvPr/>
            </p:nvSpPr>
            <p:spPr bwMode="auto">
              <a:xfrm>
                <a:off x="3379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83148" name="Group 46"/>
            <p:cNvGrpSpPr>
              <a:grpSpLocks/>
            </p:cNvGrpSpPr>
            <p:nvPr/>
          </p:nvGrpSpPr>
          <p:grpSpPr bwMode="auto">
            <a:xfrm rot="5400000" flipH="1">
              <a:off x="3298" y="2903"/>
              <a:ext cx="880" cy="356"/>
              <a:chOff x="2744" y="3929"/>
              <a:chExt cx="680" cy="181"/>
            </a:xfrm>
          </p:grpSpPr>
          <p:sp>
            <p:nvSpPr>
              <p:cNvPr id="83149" name="Rectangle 47"/>
              <p:cNvSpPr>
                <a:spLocks noChangeArrowheads="1"/>
              </p:cNvSpPr>
              <p:nvPr/>
            </p:nvSpPr>
            <p:spPr bwMode="auto">
              <a:xfrm>
                <a:off x="2744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50" name="Rectangle 48"/>
              <p:cNvSpPr>
                <a:spLocks noChangeArrowheads="1"/>
              </p:cNvSpPr>
              <p:nvPr/>
            </p:nvSpPr>
            <p:spPr bwMode="auto">
              <a:xfrm>
                <a:off x="283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51" name="Rectangle 49"/>
              <p:cNvSpPr>
                <a:spLocks noChangeArrowheads="1"/>
              </p:cNvSpPr>
              <p:nvPr/>
            </p:nvSpPr>
            <p:spPr bwMode="auto">
              <a:xfrm>
                <a:off x="292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52" name="Rectangle 50"/>
              <p:cNvSpPr>
                <a:spLocks noChangeArrowheads="1"/>
              </p:cNvSpPr>
              <p:nvPr/>
            </p:nvSpPr>
            <p:spPr bwMode="auto">
              <a:xfrm>
                <a:off x="3016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53" name="Rectangle 51"/>
              <p:cNvSpPr>
                <a:spLocks noChangeArrowheads="1"/>
              </p:cNvSpPr>
              <p:nvPr/>
            </p:nvSpPr>
            <p:spPr bwMode="auto">
              <a:xfrm>
                <a:off x="3107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54" name="Rectangle 52"/>
              <p:cNvSpPr>
                <a:spLocks noChangeArrowheads="1"/>
              </p:cNvSpPr>
              <p:nvPr/>
            </p:nvSpPr>
            <p:spPr bwMode="auto">
              <a:xfrm>
                <a:off x="319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55" name="Rectangle 53"/>
              <p:cNvSpPr>
                <a:spLocks noChangeArrowheads="1"/>
              </p:cNvSpPr>
              <p:nvPr/>
            </p:nvSpPr>
            <p:spPr bwMode="auto">
              <a:xfrm>
                <a:off x="328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156" name="Rectangle 54"/>
              <p:cNvSpPr>
                <a:spLocks noChangeArrowheads="1"/>
              </p:cNvSpPr>
              <p:nvPr/>
            </p:nvSpPr>
            <p:spPr bwMode="auto">
              <a:xfrm>
                <a:off x="3379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sp>
        <p:nvSpPr>
          <p:cNvPr id="193591" name="Text Box 55"/>
          <p:cNvSpPr txBox="1">
            <a:spLocks noChangeArrowheads="1"/>
          </p:cNvSpPr>
          <p:nvPr/>
        </p:nvSpPr>
        <p:spPr bwMode="auto">
          <a:xfrm rot="5400000">
            <a:off x="243681" y="2917032"/>
            <a:ext cx="136842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>
                <a:latin typeface="Verdana" panose="020B0604030504040204" pitchFamily="34" charset="0"/>
              </a:rPr>
              <a:t>34 L</a:t>
            </a:r>
          </a:p>
        </p:txBody>
      </p:sp>
      <p:sp>
        <p:nvSpPr>
          <p:cNvPr id="193592" name="Text Box 56"/>
          <p:cNvSpPr txBox="1">
            <a:spLocks noChangeArrowheads="1"/>
          </p:cNvSpPr>
          <p:nvPr/>
        </p:nvSpPr>
        <p:spPr bwMode="auto">
          <a:xfrm rot="-5400000">
            <a:off x="7516019" y="2917031"/>
            <a:ext cx="13684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>
                <a:latin typeface="Verdana" panose="020B0604030504040204" pitchFamily="34" charset="0"/>
              </a:rPr>
              <a:t>16 L</a:t>
            </a:r>
          </a:p>
        </p:txBody>
      </p:sp>
      <p:sp>
        <p:nvSpPr>
          <p:cNvPr id="193593" name="Text Box 57"/>
          <p:cNvSpPr txBox="1">
            <a:spLocks noChangeArrowheads="1"/>
          </p:cNvSpPr>
          <p:nvPr/>
        </p:nvSpPr>
        <p:spPr bwMode="auto">
          <a:xfrm>
            <a:off x="2555875" y="0"/>
            <a:ext cx="3816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3200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BORDO PISTA</a:t>
            </a:r>
          </a:p>
        </p:txBody>
      </p:sp>
      <p:grpSp>
        <p:nvGrpSpPr>
          <p:cNvPr id="193594" name="Group 58"/>
          <p:cNvGrpSpPr>
            <a:grpSpLocks/>
          </p:cNvGrpSpPr>
          <p:nvPr/>
        </p:nvGrpSpPr>
        <p:grpSpPr bwMode="auto">
          <a:xfrm>
            <a:off x="0" y="2060575"/>
            <a:ext cx="9109075" cy="214313"/>
            <a:chOff x="22" y="391"/>
            <a:chExt cx="5738" cy="135"/>
          </a:xfrm>
        </p:grpSpPr>
        <p:pic>
          <p:nvPicPr>
            <p:cNvPr id="83119" name="Picture 59" descr="2356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8" y="391"/>
              <a:ext cx="273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3120" name="Group 60"/>
            <p:cNvGrpSpPr>
              <a:grpSpLocks/>
            </p:cNvGrpSpPr>
            <p:nvPr/>
          </p:nvGrpSpPr>
          <p:grpSpPr bwMode="auto">
            <a:xfrm>
              <a:off x="22" y="391"/>
              <a:ext cx="3266" cy="135"/>
              <a:chOff x="930" y="391"/>
              <a:chExt cx="3266" cy="135"/>
            </a:xfrm>
          </p:grpSpPr>
          <p:pic>
            <p:nvPicPr>
              <p:cNvPr id="83131" name="Picture 61" descr="2356"/>
              <p:cNvPicPr>
                <a:picLocks noChangeAspect="1" noChangeArrowheads="1"/>
              </p:cNvPicPr>
              <p:nvPr/>
            </p:nvPicPr>
            <p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923" y="391"/>
                <a:ext cx="273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83132" name="Group 62"/>
              <p:cNvGrpSpPr>
                <a:grpSpLocks/>
              </p:cNvGrpSpPr>
              <p:nvPr/>
            </p:nvGrpSpPr>
            <p:grpSpPr bwMode="auto">
              <a:xfrm>
                <a:off x="930" y="391"/>
                <a:ext cx="1360" cy="135"/>
                <a:chOff x="930" y="391"/>
                <a:chExt cx="1360" cy="135"/>
              </a:xfrm>
            </p:grpSpPr>
            <p:pic>
              <p:nvPicPr>
                <p:cNvPr id="83141" name="Picture 63" descr="duelucigialle02"/>
                <p:cNvPicPr>
                  <a:picLocks noChangeAspect="1" noChangeArrowheads="1"/>
                </p:cNvPicPr>
                <p:nvPr/>
              </p:nvPicPr>
              <p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30" y="391"/>
                  <a:ext cx="272" cy="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83142" name="Group 64"/>
                <p:cNvGrpSpPr>
                  <a:grpSpLocks/>
                </p:cNvGrpSpPr>
                <p:nvPr/>
              </p:nvGrpSpPr>
              <p:grpSpPr bwMode="auto">
                <a:xfrm>
                  <a:off x="1202" y="391"/>
                  <a:ext cx="1088" cy="135"/>
                  <a:chOff x="1202" y="391"/>
                  <a:chExt cx="1088" cy="135"/>
                </a:xfrm>
              </p:grpSpPr>
              <p:pic>
                <p:nvPicPr>
                  <p:cNvPr id="83143" name="Picture 65" descr="duelucigialle02"/>
                  <p:cNvPicPr>
                    <a:picLocks noChangeAspect="1" noChangeArrowheads="1"/>
                  </p:cNvPicPr>
                  <p:nvPr/>
                </p:nvPicPr>
                <p:blipFill>
                  <a:blip r:embed="rId3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018" y="391"/>
                    <a:ext cx="272" cy="1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83144" name="Picture 66" descr="duelucigialle02"/>
                  <p:cNvPicPr>
                    <a:picLocks noChangeAspect="1" noChangeArrowheads="1"/>
                  </p:cNvPicPr>
                  <p:nvPr/>
                </p:nvPicPr>
                <p:blipFill>
                  <a:blip r:embed="rId3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746" y="391"/>
                    <a:ext cx="272" cy="1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83145" name="Picture 67" descr="duelucigialle02"/>
                  <p:cNvPicPr>
                    <a:picLocks noChangeAspect="1" noChangeArrowheads="1"/>
                  </p:cNvPicPr>
                  <p:nvPr/>
                </p:nvPicPr>
                <p:blipFill>
                  <a:blip r:embed="rId3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474" y="391"/>
                    <a:ext cx="272" cy="1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83146" name="Picture 68" descr="duelucigialle02"/>
                  <p:cNvPicPr>
                    <a:picLocks noChangeAspect="1" noChangeArrowheads="1"/>
                  </p:cNvPicPr>
                  <p:nvPr/>
                </p:nvPicPr>
                <p:blipFill>
                  <a:blip r:embed="rId3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202" y="391"/>
                    <a:ext cx="272" cy="1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83133" name="Group 69"/>
              <p:cNvGrpSpPr>
                <a:grpSpLocks/>
              </p:cNvGrpSpPr>
              <p:nvPr/>
            </p:nvGrpSpPr>
            <p:grpSpPr bwMode="auto">
              <a:xfrm>
                <a:off x="2290" y="391"/>
                <a:ext cx="818" cy="135"/>
                <a:chOff x="2698" y="754"/>
                <a:chExt cx="818" cy="135"/>
              </a:xfrm>
            </p:grpSpPr>
            <p:pic>
              <p:nvPicPr>
                <p:cNvPr id="83138" name="Picture 70" descr="2356"/>
                <p:cNvPicPr>
                  <a:picLocks noChangeAspect="1" noChangeArrowheads="1"/>
                </p:cNvPicPr>
                <p:nvPr/>
              </p:nvPicPr>
              <p:blipFill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243" y="754"/>
                  <a:ext cx="273" cy="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3139" name="Picture 71" descr="2356"/>
                <p:cNvPicPr>
                  <a:picLocks noChangeAspect="1" noChangeArrowheads="1"/>
                </p:cNvPicPr>
                <p:nvPr/>
              </p:nvPicPr>
              <p:blipFill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71" y="754"/>
                  <a:ext cx="273" cy="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3140" name="Picture 72" descr="2356"/>
                <p:cNvPicPr>
                  <a:picLocks noChangeAspect="1" noChangeArrowheads="1"/>
                </p:cNvPicPr>
                <p:nvPr/>
              </p:nvPicPr>
              <p:blipFill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698" y="754"/>
                  <a:ext cx="273" cy="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83134" name="Group 73"/>
              <p:cNvGrpSpPr>
                <a:grpSpLocks/>
              </p:cNvGrpSpPr>
              <p:nvPr/>
            </p:nvGrpSpPr>
            <p:grpSpPr bwMode="auto">
              <a:xfrm>
                <a:off x="3107" y="391"/>
                <a:ext cx="818" cy="135"/>
                <a:chOff x="2698" y="754"/>
                <a:chExt cx="818" cy="135"/>
              </a:xfrm>
            </p:grpSpPr>
            <p:pic>
              <p:nvPicPr>
                <p:cNvPr id="83135" name="Picture 74" descr="2356"/>
                <p:cNvPicPr>
                  <a:picLocks noChangeAspect="1" noChangeArrowheads="1"/>
                </p:cNvPicPr>
                <p:nvPr/>
              </p:nvPicPr>
              <p:blipFill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243" y="754"/>
                  <a:ext cx="273" cy="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3136" name="Picture 75" descr="2356"/>
                <p:cNvPicPr>
                  <a:picLocks noChangeAspect="1" noChangeArrowheads="1"/>
                </p:cNvPicPr>
                <p:nvPr/>
              </p:nvPicPr>
              <p:blipFill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71" y="754"/>
                  <a:ext cx="273" cy="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3137" name="Picture 76" descr="2356"/>
                <p:cNvPicPr>
                  <a:picLocks noChangeAspect="1" noChangeArrowheads="1"/>
                </p:cNvPicPr>
                <p:nvPr/>
              </p:nvPicPr>
              <p:blipFill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698" y="754"/>
                  <a:ext cx="273" cy="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83121" name="Group 77"/>
            <p:cNvGrpSpPr>
              <a:grpSpLocks/>
            </p:cNvGrpSpPr>
            <p:nvPr/>
          </p:nvGrpSpPr>
          <p:grpSpPr bwMode="auto">
            <a:xfrm rot="10800000">
              <a:off x="4400" y="391"/>
              <a:ext cx="1360" cy="135"/>
              <a:chOff x="930" y="391"/>
              <a:chExt cx="1360" cy="135"/>
            </a:xfrm>
          </p:grpSpPr>
          <p:pic>
            <p:nvPicPr>
              <p:cNvPr id="83125" name="Picture 78" descr="duelucigialle0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30" y="391"/>
                <a:ext cx="272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83126" name="Group 79"/>
              <p:cNvGrpSpPr>
                <a:grpSpLocks/>
              </p:cNvGrpSpPr>
              <p:nvPr/>
            </p:nvGrpSpPr>
            <p:grpSpPr bwMode="auto">
              <a:xfrm>
                <a:off x="1202" y="391"/>
                <a:ext cx="1088" cy="135"/>
                <a:chOff x="1202" y="391"/>
                <a:chExt cx="1088" cy="135"/>
              </a:xfrm>
            </p:grpSpPr>
            <p:pic>
              <p:nvPicPr>
                <p:cNvPr id="83127" name="Picture 80" descr="duelucigialle02"/>
                <p:cNvPicPr>
                  <a:picLocks noChangeAspect="1" noChangeArrowheads="1"/>
                </p:cNvPicPr>
                <p:nvPr/>
              </p:nvPicPr>
              <p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018" y="391"/>
                  <a:ext cx="272" cy="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3128" name="Picture 81" descr="duelucigialle02"/>
                <p:cNvPicPr>
                  <a:picLocks noChangeAspect="1" noChangeArrowheads="1"/>
                </p:cNvPicPr>
                <p:nvPr/>
              </p:nvPicPr>
              <p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746" y="391"/>
                  <a:ext cx="272" cy="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3129" name="Picture 82" descr="duelucigialle02"/>
                <p:cNvPicPr>
                  <a:picLocks noChangeAspect="1" noChangeArrowheads="1"/>
                </p:cNvPicPr>
                <p:nvPr/>
              </p:nvPicPr>
              <p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74" y="391"/>
                  <a:ext cx="272" cy="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3130" name="Picture 83" descr="duelucigialle02"/>
                <p:cNvPicPr>
                  <a:picLocks noChangeAspect="1" noChangeArrowheads="1"/>
                </p:cNvPicPr>
                <p:nvPr/>
              </p:nvPicPr>
              <p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202" y="391"/>
                  <a:ext cx="272" cy="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pic>
          <p:nvPicPr>
            <p:cNvPr id="83122" name="Picture 84" descr="2356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60" y="391"/>
              <a:ext cx="273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123" name="Picture 85" descr="2356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33" y="391"/>
              <a:ext cx="273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124" name="Picture 86" descr="2356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04" y="391"/>
              <a:ext cx="273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3623" name="Group 87"/>
          <p:cNvGrpSpPr>
            <a:grpSpLocks/>
          </p:cNvGrpSpPr>
          <p:nvPr/>
        </p:nvGrpSpPr>
        <p:grpSpPr bwMode="auto">
          <a:xfrm>
            <a:off x="34925" y="4076700"/>
            <a:ext cx="9109075" cy="214313"/>
            <a:chOff x="22" y="391"/>
            <a:chExt cx="5738" cy="135"/>
          </a:xfrm>
        </p:grpSpPr>
        <p:pic>
          <p:nvPicPr>
            <p:cNvPr id="83091" name="Picture 88" descr="2356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8" y="391"/>
              <a:ext cx="273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3092" name="Group 89"/>
            <p:cNvGrpSpPr>
              <a:grpSpLocks/>
            </p:cNvGrpSpPr>
            <p:nvPr/>
          </p:nvGrpSpPr>
          <p:grpSpPr bwMode="auto">
            <a:xfrm>
              <a:off x="22" y="391"/>
              <a:ext cx="3266" cy="135"/>
              <a:chOff x="930" y="391"/>
              <a:chExt cx="3266" cy="135"/>
            </a:xfrm>
          </p:grpSpPr>
          <p:pic>
            <p:nvPicPr>
              <p:cNvPr id="83103" name="Picture 90" descr="2356"/>
              <p:cNvPicPr>
                <a:picLocks noChangeAspect="1" noChangeArrowheads="1"/>
              </p:cNvPicPr>
              <p:nvPr/>
            </p:nvPicPr>
            <p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923" y="391"/>
                <a:ext cx="273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83104" name="Group 91"/>
              <p:cNvGrpSpPr>
                <a:grpSpLocks/>
              </p:cNvGrpSpPr>
              <p:nvPr/>
            </p:nvGrpSpPr>
            <p:grpSpPr bwMode="auto">
              <a:xfrm>
                <a:off x="930" y="391"/>
                <a:ext cx="1360" cy="135"/>
                <a:chOff x="930" y="391"/>
                <a:chExt cx="1360" cy="135"/>
              </a:xfrm>
            </p:grpSpPr>
            <p:pic>
              <p:nvPicPr>
                <p:cNvPr id="83113" name="Picture 92" descr="duelucigialle02"/>
                <p:cNvPicPr>
                  <a:picLocks noChangeAspect="1" noChangeArrowheads="1"/>
                </p:cNvPicPr>
                <p:nvPr/>
              </p:nvPicPr>
              <p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30" y="391"/>
                  <a:ext cx="272" cy="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83114" name="Group 93"/>
                <p:cNvGrpSpPr>
                  <a:grpSpLocks/>
                </p:cNvGrpSpPr>
                <p:nvPr/>
              </p:nvGrpSpPr>
              <p:grpSpPr bwMode="auto">
                <a:xfrm>
                  <a:off x="1202" y="391"/>
                  <a:ext cx="1088" cy="135"/>
                  <a:chOff x="1202" y="391"/>
                  <a:chExt cx="1088" cy="135"/>
                </a:xfrm>
              </p:grpSpPr>
              <p:pic>
                <p:nvPicPr>
                  <p:cNvPr id="83115" name="Picture 94" descr="duelucigialle02"/>
                  <p:cNvPicPr>
                    <a:picLocks noChangeAspect="1" noChangeArrowheads="1"/>
                  </p:cNvPicPr>
                  <p:nvPr/>
                </p:nvPicPr>
                <p:blipFill>
                  <a:blip r:embed="rId3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018" y="391"/>
                    <a:ext cx="272" cy="1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83116" name="Picture 95" descr="duelucigialle02"/>
                  <p:cNvPicPr>
                    <a:picLocks noChangeAspect="1" noChangeArrowheads="1"/>
                  </p:cNvPicPr>
                  <p:nvPr/>
                </p:nvPicPr>
                <p:blipFill>
                  <a:blip r:embed="rId3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746" y="391"/>
                    <a:ext cx="272" cy="1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83117" name="Picture 96" descr="duelucigialle02"/>
                  <p:cNvPicPr>
                    <a:picLocks noChangeAspect="1" noChangeArrowheads="1"/>
                  </p:cNvPicPr>
                  <p:nvPr/>
                </p:nvPicPr>
                <p:blipFill>
                  <a:blip r:embed="rId3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474" y="391"/>
                    <a:ext cx="272" cy="1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83118" name="Picture 97" descr="duelucigialle02"/>
                  <p:cNvPicPr>
                    <a:picLocks noChangeAspect="1" noChangeArrowheads="1"/>
                  </p:cNvPicPr>
                  <p:nvPr/>
                </p:nvPicPr>
                <p:blipFill>
                  <a:blip r:embed="rId3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202" y="391"/>
                    <a:ext cx="272" cy="1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83105" name="Group 98"/>
              <p:cNvGrpSpPr>
                <a:grpSpLocks/>
              </p:cNvGrpSpPr>
              <p:nvPr/>
            </p:nvGrpSpPr>
            <p:grpSpPr bwMode="auto">
              <a:xfrm>
                <a:off x="2290" y="391"/>
                <a:ext cx="818" cy="135"/>
                <a:chOff x="2698" y="754"/>
                <a:chExt cx="818" cy="135"/>
              </a:xfrm>
            </p:grpSpPr>
            <p:pic>
              <p:nvPicPr>
                <p:cNvPr id="83110" name="Picture 99" descr="2356"/>
                <p:cNvPicPr>
                  <a:picLocks noChangeAspect="1" noChangeArrowheads="1"/>
                </p:cNvPicPr>
                <p:nvPr/>
              </p:nvPicPr>
              <p:blipFill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243" y="754"/>
                  <a:ext cx="273" cy="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3111" name="Picture 100" descr="2356"/>
                <p:cNvPicPr>
                  <a:picLocks noChangeAspect="1" noChangeArrowheads="1"/>
                </p:cNvPicPr>
                <p:nvPr/>
              </p:nvPicPr>
              <p:blipFill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71" y="754"/>
                  <a:ext cx="273" cy="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3112" name="Picture 101" descr="2356"/>
                <p:cNvPicPr>
                  <a:picLocks noChangeAspect="1" noChangeArrowheads="1"/>
                </p:cNvPicPr>
                <p:nvPr/>
              </p:nvPicPr>
              <p:blipFill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698" y="754"/>
                  <a:ext cx="273" cy="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83106" name="Group 102"/>
              <p:cNvGrpSpPr>
                <a:grpSpLocks/>
              </p:cNvGrpSpPr>
              <p:nvPr/>
            </p:nvGrpSpPr>
            <p:grpSpPr bwMode="auto">
              <a:xfrm>
                <a:off x="3107" y="391"/>
                <a:ext cx="818" cy="135"/>
                <a:chOff x="2698" y="754"/>
                <a:chExt cx="818" cy="135"/>
              </a:xfrm>
            </p:grpSpPr>
            <p:pic>
              <p:nvPicPr>
                <p:cNvPr id="83107" name="Picture 103" descr="2356"/>
                <p:cNvPicPr>
                  <a:picLocks noChangeAspect="1" noChangeArrowheads="1"/>
                </p:cNvPicPr>
                <p:nvPr/>
              </p:nvPicPr>
              <p:blipFill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243" y="754"/>
                  <a:ext cx="273" cy="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3108" name="Picture 104" descr="2356"/>
                <p:cNvPicPr>
                  <a:picLocks noChangeAspect="1" noChangeArrowheads="1"/>
                </p:cNvPicPr>
                <p:nvPr/>
              </p:nvPicPr>
              <p:blipFill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71" y="754"/>
                  <a:ext cx="273" cy="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3109" name="Picture 105" descr="2356"/>
                <p:cNvPicPr>
                  <a:picLocks noChangeAspect="1" noChangeArrowheads="1"/>
                </p:cNvPicPr>
                <p:nvPr/>
              </p:nvPicPr>
              <p:blipFill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698" y="754"/>
                  <a:ext cx="273" cy="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83093" name="Group 106"/>
            <p:cNvGrpSpPr>
              <a:grpSpLocks/>
            </p:cNvGrpSpPr>
            <p:nvPr/>
          </p:nvGrpSpPr>
          <p:grpSpPr bwMode="auto">
            <a:xfrm rot="10800000">
              <a:off x="4400" y="391"/>
              <a:ext cx="1360" cy="135"/>
              <a:chOff x="930" y="391"/>
              <a:chExt cx="1360" cy="135"/>
            </a:xfrm>
          </p:grpSpPr>
          <p:pic>
            <p:nvPicPr>
              <p:cNvPr id="83097" name="Picture 107" descr="duelucigialle0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30" y="391"/>
                <a:ext cx="272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83098" name="Group 108"/>
              <p:cNvGrpSpPr>
                <a:grpSpLocks/>
              </p:cNvGrpSpPr>
              <p:nvPr/>
            </p:nvGrpSpPr>
            <p:grpSpPr bwMode="auto">
              <a:xfrm>
                <a:off x="1202" y="391"/>
                <a:ext cx="1088" cy="135"/>
                <a:chOff x="1202" y="391"/>
                <a:chExt cx="1088" cy="135"/>
              </a:xfrm>
            </p:grpSpPr>
            <p:pic>
              <p:nvPicPr>
                <p:cNvPr id="83099" name="Picture 109" descr="duelucigialle02"/>
                <p:cNvPicPr>
                  <a:picLocks noChangeAspect="1" noChangeArrowheads="1"/>
                </p:cNvPicPr>
                <p:nvPr/>
              </p:nvPicPr>
              <p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018" y="391"/>
                  <a:ext cx="272" cy="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3100" name="Picture 110" descr="duelucigialle02"/>
                <p:cNvPicPr>
                  <a:picLocks noChangeAspect="1" noChangeArrowheads="1"/>
                </p:cNvPicPr>
                <p:nvPr/>
              </p:nvPicPr>
              <p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746" y="391"/>
                  <a:ext cx="272" cy="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3101" name="Picture 111" descr="duelucigialle02"/>
                <p:cNvPicPr>
                  <a:picLocks noChangeAspect="1" noChangeArrowheads="1"/>
                </p:cNvPicPr>
                <p:nvPr/>
              </p:nvPicPr>
              <p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74" y="391"/>
                  <a:ext cx="272" cy="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3102" name="Picture 112" descr="duelucigialle02"/>
                <p:cNvPicPr>
                  <a:picLocks noChangeAspect="1" noChangeArrowheads="1"/>
                </p:cNvPicPr>
                <p:nvPr/>
              </p:nvPicPr>
              <p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202" y="391"/>
                  <a:ext cx="272" cy="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pic>
          <p:nvPicPr>
            <p:cNvPr id="83094" name="Picture 113" descr="2356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60" y="391"/>
              <a:ext cx="273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095" name="Picture 114" descr="2356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33" y="391"/>
              <a:ext cx="273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096" name="Picture 115" descr="2356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04" y="391"/>
              <a:ext cx="273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3652" name="Line 116"/>
          <p:cNvSpPr>
            <a:spLocks noChangeShapeType="1"/>
          </p:cNvSpPr>
          <p:nvPr/>
        </p:nvSpPr>
        <p:spPr bwMode="auto">
          <a:xfrm>
            <a:off x="2195513" y="4076700"/>
            <a:ext cx="0" cy="1008063"/>
          </a:xfrm>
          <a:prstGeom prst="line">
            <a:avLst/>
          </a:prstGeom>
          <a:noFill/>
          <a:ln w="50800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93653" name="Line 117"/>
          <p:cNvSpPr>
            <a:spLocks noChangeShapeType="1"/>
          </p:cNvSpPr>
          <p:nvPr/>
        </p:nvSpPr>
        <p:spPr bwMode="auto">
          <a:xfrm flipH="1">
            <a:off x="0" y="4149725"/>
            <a:ext cx="15875" cy="863600"/>
          </a:xfrm>
          <a:prstGeom prst="line">
            <a:avLst/>
          </a:prstGeom>
          <a:noFill/>
          <a:ln w="50800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93654" name="Line 118"/>
          <p:cNvSpPr>
            <a:spLocks noChangeShapeType="1"/>
          </p:cNvSpPr>
          <p:nvPr/>
        </p:nvSpPr>
        <p:spPr bwMode="auto">
          <a:xfrm>
            <a:off x="0" y="4941888"/>
            <a:ext cx="219551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93655" name="Text Box 119"/>
          <p:cNvSpPr txBox="1">
            <a:spLocks noChangeArrowheads="1"/>
          </p:cNvSpPr>
          <p:nvPr/>
        </p:nvSpPr>
        <p:spPr bwMode="auto">
          <a:xfrm>
            <a:off x="1979613" y="5300663"/>
            <a:ext cx="5903912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Negli ultimi 600 m sono di colore giallo nel senso di TKOF o LDG per segnalare l’approssimarsi del fine pista</a:t>
            </a:r>
          </a:p>
        </p:txBody>
      </p:sp>
      <p:sp>
        <p:nvSpPr>
          <p:cNvPr id="193656" name="Text Box 120"/>
          <p:cNvSpPr txBox="1">
            <a:spLocks noChangeArrowheads="1"/>
          </p:cNvSpPr>
          <p:nvPr/>
        </p:nvSpPr>
        <p:spPr bwMode="auto">
          <a:xfrm>
            <a:off x="468313" y="4508500"/>
            <a:ext cx="12239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600 m</a:t>
            </a:r>
          </a:p>
        </p:txBody>
      </p:sp>
      <p:grpSp>
        <p:nvGrpSpPr>
          <p:cNvPr id="193690" name="Group 154"/>
          <p:cNvGrpSpPr>
            <a:grpSpLocks/>
          </p:cNvGrpSpPr>
          <p:nvPr/>
        </p:nvGrpSpPr>
        <p:grpSpPr bwMode="auto">
          <a:xfrm>
            <a:off x="1116013" y="3068638"/>
            <a:ext cx="6915150" cy="215900"/>
            <a:chOff x="385" y="3838"/>
            <a:chExt cx="4356" cy="136"/>
          </a:xfrm>
        </p:grpSpPr>
        <p:grpSp>
          <p:nvGrpSpPr>
            <p:cNvPr id="83058" name="Group 155"/>
            <p:cNvGrpSpPr>
              <a:grpSpLocks/>
            </p:cNvGrpSpPr>
            <p:nvPr/>
          </p:nvGrpSpPr>
          <p:grpSpPr bwMode="auto">
            <a:xfrm>
              <a:off x="3923" y="3838"/>
              <a:ext cx="818" cy="135"/>
              <a:chOff x="4467" y="799"/>
              <a:chExt cx="818" cy="135"/>
            </a:xfrm>
          </p:grpSpPr>
          <p:pic>
            <p:nvPicPr>
              <p:cNvPr id="83088" name="Picture 156" descr="deuluci0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467" y="799"/>
                <a:ext cx="273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3089" name="Picture 157" descr="deuluci0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12" y="799"/>
                <a:ext cx="273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3090" name="Picture 158" descr="deuluci0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40" y="799"/>
                <a:ext cx="273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83059" name="Group 159"/>
            <p:cNvGrpSpPr>
              <a:grpSpLocks/>
            </p:cNvGrpSpPr>
            <p:nvPr/>
          </p:nvGrpSpPr>
          <p:grpSpPr bwMode="auto">
            <a:xfrm>
              <a:off x="2016" y="3839"/>
              <a:ext cx="818" cy="135"/>
              <a:chOff x="2698" y="754"/>
              <a:chExt cx="818" cy="135"/>
            </a:xfrm>
          </p:grpSpPr>
          <p:pic>
            <p:nvPicPr>
              <p:cNvPr id="83085" name="Picture 160" descr="2356"/>
              <p:cNvPicPr>
                <a:picLocks noChangeAspect="1" noChangeArrowheads="1"/>
              </p:cNvPicPr>
              <p:nvPr/>
            </p:nvPicPr>
            <p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243" y="754"/>
                <a:ext cx="273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3086" name="Picture 161" descr="2356"/>
              <p:cNvPicPr>
                <a:picLocks noChangeAspect="1" noChangeArrowheads="1"/>
              </p:cNvPicPr>
              <p:nvPr/>
            </p:nvPicPr>
            <p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71" y="754"/>
                <a:ext cx="273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3087" name="Picture 162" descr="2356"/>
              <p:cNvPicPr>
                <a:picLocks noChangeAspect="1" noChangeArrowheads="1"/>
              </p:cNvPicPr>
              <p:nvPr/>
            </p:nvPicPr>
            <p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8" y="754"/>
                <a:ext cx="273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83060" name="Group 163"/>
            <p:cNvGrpSpPr>
              <a:grpSpLocks/>
            </p:cNvGrpSpPr>
            <p:nvPr/>
          </p:nvGrpSpPr>
          <p:grpSpPr bwMode="auto">
            <a:xfrm>
              <a:off x="3116" y="3838"/>
              <a:ext cx="807" cy="129"/>
              <a:chOff x="1973" y="1344"/>
              <a:chExt cx="807" cy="129"/>
            </a:xfrm>
          </p:grpSpPr>
          <p:grpSp>
            <p:nvGrpSpPr>
              <p:cNvPr id="83076" name="Group 164"/>
              <p:cNvGrpSpPr>
                <a:grpSpLocks/>
              </p:cNvGrpSpPr>
              <p:nvPr/>
            </p:nvGrpSpPr>
            <p:grpSpPr bwMode="auto">
              <a:xfrm>
                <a:off x="2517" y="1344"/>
                <a:ext cx="263" cy="129"/>
                <a:chOff x="2517" y="1344"/>
                <a:chExt cx="263" cy="129"/>
              </a:xfrm>
            </p:grpSpPr>
            <p:pic>
              <p:nvPicPr>
                <p:cNvPr id="83083" name="Picture 165" descr="unaluce03"/>
                <p:cNvPicPr>
                  <a:picLocks noChangeAspect="1" noChangeArrowheads="1"/>
                </p:cNvPicPr>
                <p:nvPr/>
              </p:nvPicPr>
              <p:blipFill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517" y="1344"/>
                  <a:ext cx="130" cy="1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3084" name="Picture 166" descr="unaluce02"/>
                <p:cNvPicPr>
                  <a:picLocks noChangeAspect="1" noChangeArrowheads="1"/>
                </p:cNvPicPr>
                <p:nvPr/>
              </p:nvPicPr>
              <p:blipFill>
                <a:blip r:embed="rId6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653" y="1344"/>
                  <a:ext cx="127" cy="1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83077" name="Group 167"/>
              <p:cNvGrpSpPr>
                <a:grpSpLocks/>
              </p:cNvGrpSpPr>
              <p:nvPr/>
            </p:nvGrpSpPr>
            <p:grpSpPr bwMode="auto">
              <a:xfrm>
                <a:off x="2245" y="1344"/>
                <a:ext cx="263" cy="129"/>
                <a:chOff x="2517" y="1344"/>
                <a:chExt cx="263" cy="129"/>
              </a:xfrm>
            </p:grpSpPr>
            <p:pic>
              <p:nvPicPr>
                <p:cNvPr id="83081" name="Picture 168" descr="unaluce03"/>
                <p:cNvPicPr>
                  <a:picLocks noChangeAspect="1" noChangeArrowheads="1"/>
                </p:cNvPicPr>
                <p:nvPr/>
              </p:nvPicPr>
              <p:blipFill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517" y="1344"/>
                  <a:ext cx="130" cy="1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3082" name="Picture 169" descr="unaluce02"/>
                <p:cNvPicPr>
                  <a:picLocks noChangeAspect="1" noChangeArrowheads="1"/>
                </p:cNvPicPr>
                <p:nvPr/>
              </p:nvPicPr>
              <p:blipFill>
                <a:blip r:embed="rId6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653" y="1344"/>
                  <a:ext cx="127" cy="1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83078" name="Group 170"/>
              <p:cNvGrpSpPr>
                <a:grpSpLocks/>
              </p:cNvGrpSpPr>
              <p:nvPr/>
            </p:nvGrpSpPr>
            <p:grpSpPr bwMode="auto">
              <a:xfrm>
                <a:off x="1973" y="1344"/>
                <a:ext cx="263" cy="129"/>
                <a:chOff x="2517" y="1344"/>
                <a:chExt cx="263" cy="129"/>
              </a:xfrm>
            </p:grpSpPr>
            <p:pic>
              <p:nvPicPr>
                <p:cNvPr id="83079" name="Picture 171" descr="unaluce03"/>
                <p:cNvPicPr>
                  <a:picLocks noChangeAspect="1" noChangeArrowheads="1"/>
                </p:cNvPicPr>
                <p:nvPr/>
              </p:nvPicPr>
              <p:blipFill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517" y="1344"/>
                  <a:ext cx="130" cy="1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3080" name="Picture 172" descr="unaluce02"/>
                <p:cNvPicPr>
                  <a:picLocks noChangeAspect="1" noChangeArrowheads="1"/>
                </p:cNvPicPr>
                <p:nvPr/>
              </p:nvPicPr>
              <p:blipFill>
                <a:blip r:embed="rId6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653" y="1344"/>
                  <a:ext cx="127" cy="1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83061" name="Group 173"/>
            <p:cNvGrpSpPr>
              <a:grpSpLocks/>
            </p:cNvGrpSpPr>
            <p:nvPr/>
          </p:nvGrpSpPr>
          <p:grpSpPr bwMode="auto">
            <a:xfrm rot="10800000">
              <a:off x="1211" y="3845"/>
              <a:ext cx="807" cy="129"/>
              <a:chOff x="1973" y="1344"/>
              <a:chExt cx="807" cy="129"/>
            </a:xfrm>
          </p:grpSpPr>
          <p:grpSp>
            <p:nvGrpSpPr>
              <p:cNvPr id="83067" name="Group 174"/>
              <p:cNvGrpSpPr>
                <a:grpSpLocks/>
              </p:cNvGrpSpPr>
              <p:nvPr/>
            </p:nvGrpSpPr>
            <p:grpSpPr bwMode="auto">
              <a:xfrm>
                <a:off x="2517" y="1344"/>
                <a:ext cx="263" cy="129"/>
                <a:chOff x="2517" y="1344"/>
                <a:chExt cx="263" cy="129"/>
              </a:xfrm>
            </p:grpSpPr>
            <p:pic>
              <p:nvPicPr>
                <p:cNvPr id="83074" name="Picture 175" descr="unaluce03"/>
                <p:cNvPicPr>
                  <a:picLocks noChangeAspect="1" noChangeArrowheads="1"/>
                </p:cNvPicPr>
                <p:nvPr/>
              </p:nvPicPr>
              <p:blipFill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517" y="1344"/>
                  <a:ext cx="130" cy="1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3075" name="Picture 176" descr="unaluce02"/>
                <p:cNvPicPr>
                  <a:picLocks noChangeAspect="1" noChangeArrowheads="1"/>
                </p:cNvPicPr>
                <p:nvPr/>
              </p:nvPicPr>
              <p:blipFill>
                <a:blip r:embed="rId6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653" y="1344"/>
                  <a:ext cx="127" cy="1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83068" name="Group 177"/>
              <p:cNvGrpSpPr>
                <a:grpSpLocks/>
              </p:cNvGrpSpPr>
              <p:nvPr/>
            </p:nvGrpSpPr>
            <p:grpSpPr bwMode="auto">
              <a:xfrm>
                <a:off x="2245" y="1344"/>
                <a:ext cx="263" cy="129"/>
                <a:chOff x="2517" y="1344"/>
                <a:chExt cx="263" cy="129"/>
              </a:xfrm>
            </p:grpSpPr>
            <p:pic>
              <p:nvPicPr>
                <p:cNvPr id="83072" name="Picture 178" descr="unaluce03"/>
                <p:cNvPicPr>
                  <a:picLocks noChangeAspect="1" noChangeArrowheads="1"/>
                </p:cNvPicPr>
                <p:nvPr/>
              </p:nvPicPr>
              <p:blipFill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517" y="1344"/>
                  <a:ext cx="130" cy="1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3073" name="Picture 179" descr="unaluce02"/>
                <p:cNvPicPr>
                  <a:picLocks noChangeAspect="1" noChangeArrowheads="1"/>
                </p:cNvPicPr>
                <p:nvPr/>
              </p:nvPicPr>
              <p:blipFill>
                <a:blip r:embed="rId6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653" y="1344"/>
                  <a:ext cx="127" cy="1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83069" name="Group 180"/>
              <p:cNvGrpSpPr>
                <a:grpSpLocks/>
              </p:cNvGrpSpPr>
              <p:nvPr/>
            </p:nvGrpSpPr>
            <p:grpSpPr bwMode="auto">
              <a:xfrm>
                <a:off x="1973" y="1344"/>
                <a:ext cx="263" cy="129"/>
                <a:chOff x="2517" y="1344"/>
                <a:chExt cx="263" cy="129"/>
              </a:xfrm>
            </p:grpSpPr>
            <p:pic>
              <p:nvPicPr>
                <p:cNvPr id="83070" name="Picture 181" descr="unaluce03"/>
                <p:cNvPicPr>
                  <a:picLocks noChangeAspect="1" noChangeArrowheads="1"/>
                </p:cNvPicPr>
                <p:nvPr/>
              </p:nvPicPr>
              <p:blipFill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517" y="1344"/>
                  <a:ext cx="130" cy="1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3071" name="Picture 182" descr="unaluce02"/>
                <p:cNvPicPr>
                  <a:picLocks noChangeAspect="1" noChangeArrowheads="1"/>
                </p:cNvPicPr>
                <p:nvPr/>
              </p:nvPicPr>
              <p:blipFill>
                <a:blip r:embed="rId6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653" y="1344"/>
                  <a:ext cx="127" cy="1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83062" name="Group 183"/>
            <p:cNvGrpSpPr>
              <a:grpSpLocks/>
            </p:cNvGrpSpPr>
            <p:nvPr/>
          </p:nvGrpSpPr>
          <p:grpSpPr bwMode="auto">
            <a:xfrm rot="10800000">
              <a:off x="385" y="3838"/>
              <a:ext cx="818" cy="135"/>
              <a:chOff x="4467" y="799"/>
              <a:chExt cx="818" cy="135"/>
            </a:xfrm>
          </p:grpSpPr>
          <p:pic>
            <p:nvPicPr>
              <p:cNvPr id="83064" name="Picture 184" descr="deuluci0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467" y="799"/>
                <a:ext cx="273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3065" name="Picture 185" descr="deuluci0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12" y="799"/>
                <a:ext cx="273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3066" name="Picture 186" descr="deuluci01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40" y="799"/>
                <a:ext cx="273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83063" name="Picture 187" descr="2356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5" y="3838"/>
              <a:ext cx="273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3724" name="Text Box 188"/>
          <p:cNvSpPr txBox="1">
            <a:spLocks noChangeArrowheads="1"/>
          </p:cNvSpPr>
          <p:nvPr/>
        </p:nvSpPr>
        <p:spPr bwMode="auto">
          <a:xfrm>
            <a:off x="2484438" y="0"/>
            <a:ext cx="3816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3200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CENTER LINE</a:t>
            </a:r>
          </a:p>
        </p:txBody>
      </p:sp>
      <p:sp>
        <p:nvSpPr>
          <p:cNvPr id="193727" name="Line 191"/>
          <p:cNvSpPr>
            <a:spLocks noChangeShapeType="1"/>
          </p:cNvSpPr>
          <p:nvPr/>
        </p:nvSpPr>
        <p:spPr bwMode="auto">
          <a:xfrm flipH="1">
            <a:off x="8027988" y="3141663"/>
            <a:ext cx="0" cy="1871662"/>
          </a:xfrm>
          <a:prstGeom prst="line">
            <a:avLst/>
          </a:prstGeom>
          <a:noFill/>
          <a:ln w="50800">
            <a:solidFill>
              <a:schemeClr val="tx2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93728" name="Line 192"/>
          <p:cNvSpPr>
            <a:spLocks noChangeShapeType="1"/>
          </p:cNvSpPr>
          <p:nvPr/>
        </p:nvSpPr>
        <p:spPr bwMode="auto">
          <a:xfrm>
            <a:off x="5435600" y="3141663"/>
            <a:ext cx="0" cy="1943100"/>
          </a:xfrm>
          <a:prstGeom prst="line">
            <a:avLst/>
          </a:prstGeom>
          <a:noFill/>
          <a:ln w="50800">
            <a:solidFill>
              <a:schemeClr val="tx2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93729" name="Line 193"/>
          <p:cNvSpPr>
            <a:spLocks noChangeShapeType="1"/>
          </p:cNvSpPr>
          <p:nvPr/>
        </p:nvSpPr>
        <p:spPr bwMode="auto">
          <a:xfrm>
            <a:off x="6732588" y="3068638"/>
            <a:ext cx="0" cy="1943100"/>
          </a:xfrm>
          <a:prstGeom prst="line">
            <a:avLst/>
          </a:prstGeom>
          <a:noFill/>
          <a:ln w="50800">
            <a:solidFill>
              <a:schemeClr val="tx2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93730" name="Line 194"/>
          <p:cNvSpPr>
            <a:spLocks noChangeShapeType="1"/>
          </p:cNvSpPr>
          <p:nvPr/>
        </p:nvSpPr>
        <p:spPr bwMode="auto">
          <a:xfrm>
            <a:off x="6732588" y="4941888"/>
            <a:ext cx="1295400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93731" name="Line 195"/>
          <p:cNvSpPr>
            <a:spLocks noChangeShapeType="1"/>
          </p:cNvSpPr>
          <p:nvPr/>
        </p:nvSpPr>
        <p:spPr bwMode="auto">
          <a:xfrm>
            <a:off x="5435600" y="4941888"/>
            <a:ext cx="1223963" cy="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93732" name="Text Box 196"/>
          <p:cNvSpPr txBox="1">
            <a:spLocks noChangeArrowheads="1"/>
          </p:cNvSpPr>
          <p:nvPr/>
        </p:nvSpPr>
        <p:spPr bwMode="auto">
          <a:xfrm>
            <a:off x="6804025" y="4437063"/>
            <a:ext cx="1079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300 m</a:t>
            </a:r>
          </a:p>
        </p:txBody>
      </p:sp>
      <p:sp>
        <p:nvSpPr>
          <p:cNvPr id="193733" name="Text Box 197"/>
          <p:cNvSpPr txBox="1">
            <a:spLocks noChangeArrowheads="1"/>
          </p:cNvSpPr>
          <p:nvPr/>
        </p:nvSpPr>
        <p:spPr bwMode="auto">
          <a:xfrm>
            <a:off x="5435600" y="4437063"/>
            <a:ext cx="1368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600 m</a:t>
            </a:r>
          </a:p>
        </p:txBody>
      </p:sp>
      <p:sp>
        <p:nvSpPr>
          <p:cNvPr id="193734" name="Text Box 198"/>
          <p:cNvSpPr txBox="1">
            <a:spLocks noChangeArrowheads="1"/>
          </p:cNvSpPr>
          <p:nvPr/>
        </p:nvSpPr>
        <p:spPr bwMode="auto">
          <a:xfrm>
            <a:off x="1116013" y="5084763"/>
            <a:ext cx="6911975" cy="155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a 900 m dalla fine pista sono di colore alternato rosso e bianco, negli ultimi 300m solamente rosse nel senso di TKOF o LDG per segnalare l’approssimarsi del fine pista</a:t>
            </a:r>
          </a:p>
        </p:txBody>
      </p:sp>
      <p:sp>
        <p:nvSpPr>
          <p:cNvPr id="193735" name="Text Box 199"/>
          <p:cNvSpPr txBox="1">
            <a:spLocks noChangeArrowheads="1"/>
          </p:cNvSpPr>
          <p:nvPr/>
        </p:nvSpPr>
        <p:spPr bwMode="auto">
          <a:xfrm>
            <a:off x="2484438" y="0"/>
            <a:ext cx="3744912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3200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SOGLIA PISTA</a:t>
            </a:r>
          </a:p>
        </p:txBody>
      </p:sp>
      <p:grpSp>
        <p:nvGrpSpPr>
          <p:cNvPr id="193736" name="Group 200"/>
          <p:cNvGrpSpPr>
            <a:grpSpLocks/>
          </p:cNvGrpSpPr>
          <p:nvPr/>
        </p:nvGrpSpPr>
        <p:grpSpPr bwMode="auto">
          <a:xfrm flipH="1">
            <a:off x="8756650" y="2349500"/>
            <a:ext cx="279400" cy="1719263"/>
            <a:chOff x="1882" y="1576"/>
            <a:chExt cx="176" cy="1083"/>
          </a:xfrm>
        </p:grpSpPr>
        <p:pic>
          <p:nvPicPr>
            <p:cNvPr id="83052" name="Picture 201" descr="LUCE 2"/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82" y="1576"/>
              <a:ext cx="176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053" name="Picture 202" descr="LUCE 2"/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82" y="1757"/>
              <a:ext cx="176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054" name="Picture 203" descr="LUCE 2"/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82" y="1939"/>
              <a:ext cx="176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055" name="Picture 204" descr="LUCE 2"/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82" y="2120"/>
              <a:ext cx="176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056" name="Picture 205" descr="LUCE 2"/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82" y="2483"/>
              <a:ext cx="176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057" name="Picture 206" descr="LUCE 2"/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82" y="2302"/>
              <a:ext cx="176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3743" name="Group 207"/>
          <p:cNvGrpSpPr>
            <a:grpSpLocks/>
          </p:cNvGrpSpPr>
          <p:nvPr/>
        </p:nvGrpSpPr>
        <p:grpSpPr bwMode="auto">
          <a:xfrm>
            <a:off x="179388" y="2276475"/>
            <a:ext cx="279400" cy="1719263"/>
            <a:chOff x="1882" y="1576"/>
            <a:chExt cx="176" cy="1083"/>
          </a:xfrm>
        </p:grpSpPr>
        <p:pic>
          <p:nvPicPr>
            <p:cNvPr id="83046" name="Picture 208" descr="LUCE 2"/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82" y="1576"/>
              <a:ext cx="176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047" name="Picture 209" descr="LUCE 2"/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82" y="1757"/>
              <a:ext cx="176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048" name="Picture 210" descr="LUCE 2"/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82" y="1939"/>
              <a:ext cx="176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049" name="Picture 211" descr="LUCE 2"/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82" y="2120"/>
              <a:ext cx="176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050" name="Picture 212" descr="LUCE 2"/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82" y="2483"/>
              <a:ext cx="176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051" name="Picture 213" descr="LUCE 2"/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82" y="2302"/>
              <a:ext cx="176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3750" name="Text Box 214"/>
          <p:cNvSpPr txBox="1">
            <a:spLocks noChangeArrowheads="1"/>
          </p:cNvSpPr>
          <p:nvPr/>
        </p:nvSpPr>
        <p:spPr bwMode="auto">
          <a:xfrm>
            <a:off x="1187450" y="5373688"/>
            <a:ext cx="6911975" cy="1004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Il fine pista è indicato da luci di colore rosso</a:t>
            </a:r>
          </a:p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L’inizio pista è indicato da luci di colore verde</a:t>
            </a:r>
          </a:p>
        </p:txBody>
      </p:sp>
      <p:grpSp>
        <p:nvGrpSpPr>
          <p:cNvPr id="193784" name="Group 248"/>
          <p:cNvGrpSpPr>
            <a:grpSpLocks/>
          </p:cNvGrpSpPr>
          <p:nvPr/>
        </p:nvGrpSpPr>
        <p:grpSpPr bwMode="auto">
          <a:xfrm>
            <a:off x="1258888" y="2420938"/>
            <a:ext cx="5964237" cy="1439862"/>
            <a:chOff x="749" y="2205"/>
            <a:chExt cx="3757" cy="907"/>
          </a:xfrm>
        </p:grpSpPr>
        <p:grpSp>
          <p:nvGrpSpPr>
            <p:cNvPr id="83014" name="Group 249"/>
            <p:cNvGrpSpPr>
              <a:grpSpLocks/>
            </p:cNvGrpSpPr>
            <p:nvPr/>
          </p:nvGrpSpPr>
          <p:grpSpPr bwMode="auto">
            <a:xfrm>
              <a:off x="2790" y="2230"/>
              <a:ext cx="356" cy="157"/>
              <a:chOff x="3060" y="3863"/>
              <a:chExt cx="356" cy="157"/>
            </a:xfrm>
          </p:grpSpPr>
          <p:sp>
            <p:nvSpPr>
              <p:cNvPr id="83044" name="Rectangle 250"/>
              <p:cNvSpPr>
                <a:spLocks noChangeArrowheads="1"/>
              </p:cNvSpPr>
              <p:nvPr/>
            </p:nvSpPr>
            <p:spPr bwMode="auto">
              <a:xfrm rot="-5400000" flipH="1" flipV="1">
                <a:off x="3216" y="3820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45" name="Rectangle 251"/>
              <p:cNvSpPr>
                <a:spLocks noChangeArrowheads="1"/>
              </p:cNvSpPr>
              <p:nvPr/>
            </p:nvSpPr>
            <p:spPr bwMode="auto">
              <a:xfrm rot="-5400000" flipH="1" flipV="1">
                <a:off x="3216" y="3707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83015" name="Rectangle 252"/>
            <p:cNvSpPr>
              <a:spLocks noChangeArrowheads="1"/>
            </p:cNvSpPr>
            <p:nvPr/>
          </p:nvSpPr>
          <p:spPr bwMode="auto">
            <a:xfrm rot="-5400000" flipH="1" flipV="1">
              <a:off x="3671" y="2775"/>
              <a:ext cx="44" cy="356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grpSp>
          <p:nvGrpSpPr>
            <p:cNvPr id="83016" name="Group 253"/>
            <p:cNvGrpSpPr>
              <a:grpSpLocks/>
            </p:cNvGrpSpPr>
            <p:nvPr/>
          </p:nvGrpSpPr>
          <p:grpSpPr bwMode="auto">
            <a:xfrm>
              <a:off x="1383" y="2886"/>
              <a:ext cx="362" cy="226"/>
              <a:chOff x="3833" y="3430"/>
              <a:chExt cx="362" cy="226"/>
            </a:xfrm>
          </p:grpSpPr>
          <p:sp>
            <p:nvSpPr>
              <p:cNvPr id="83041" name="Rectangle 254"/>
              <p:cNvSpPr>
                <a:spLocks noChangeArrowheads="1"/>
              </p:cNvSpPr>
              <p:nvPr/>
            </p:nvSpPr>
            <p:spPr bwMode="auto">
              <a:xfrm rot="-5400000" flipH="1" flipV="1">
                <a:off x="3995" y="3274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42" name="Rectangle 255"/>
              <p:cNvSpPr>
                <a:spLocks noChangeArrowheads="1"/>
              </p:cNvSpPr>
              <p:nvPr/>
            </p:nvSpPr>
            <p:spPr bwMode="auto">
              <a:xfrm rot="-5400000" flipH="1" flipV="1">
                <a:off x="3989" y="3365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43" name="Rectangle 256"/>
              <p:cNvSpPr>
                <a:spLocks noChangeArrowheads="1"/>
              </p:cNvSpPr>
              <p:nvPr/>
            </p:nvSpPr>
            <p:spPr bwMode="auto">
              <a:xfrm rot="-5400000" flipH="1" flipV="1">
                <a:off x="3995" y="3456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83017" name="Group 257"/>
            <p:cNvGrpSpPr>
              <a:grpSpLocks/>
            </p:cNvGrpSpPr>
            <p:nvPr/>
          </p:nvGrpSpPr>
          <p:grpSpPr bwMode="auto">
            <a:xfrm>
              <a:off x="1427" y="2205"/>
              <a:ext cx="362" cy="226"/>
              <a:chOff x="3833" y="3430"/>
              <a:chExt cx="362" cy="226"/>
            </a:xfrm>
          </p:grpSpPr>
          <p:sp>
            <p:nvSpPr>
              <p:cNvPr id="83038" name="Rectangle 258"/>
              <p:cNvSpPr>
                <a:spLocks noChangeArrowheads="1"/>
              </p:cNvSpPr>
              <p:nvPr/>
            </p:nvSpPr>
            <p:spPr bwMode="auto">
              <a:xfrm rot="-5400000" flipH="1" flipV="1">
                <a:off x="3995" y="3274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39" name="Rectangle 259"/>
              <p:cNvSpPr>
                <a:spLocks noChangeArrowheads="1"/>
              </p:cNvSpPr>
              <p:nvPr/>
            </p:nvSpPr>
            <p:spPr bwMode="auto">
              <a:xfrm rot="-5400000" flipH="1" flipV="1">
                <a:off x="3989" y="3365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40" name="Rectangle 260"/>
              <p:cNvSpPr>
                <a:spLocks noChangeArrowheads="1"/>
              </p:cNvSpPr>
              <p:nvPr/>
            </p:nvSpPr>
            <p:spPr bwMode="auto">
              <a:xfrm rot="-5400000" flipH="1" flipV="1">
                <a:off x="3995" y="3456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83018" name="Group 261"/>
            <p:cNvGrpSpPr>
              <a:grpSpLocks/>
            </p:cNvGrpSpPr>
            <p:nvPr/>
          </p:nvGrpSpPr>
          <p:grpSpPr bwMode="auto">
            <a:xfrm>
              <a:off x="749" y="2886"/>
              <a:ext cx="362" cy="226"/>
              <a:chOff x="3833" y="3430"/>
              <a:chExt cx="362" cy="226"/>
            </a:xfrm>
          </p:grpSpPr>
          <p:sp>
            <p:nvSpPr>
              <p:cNvPr id="83035" name="Rectangle 262"/>
              <p:cNvSpPr>
                <a:spLocks noChangeArrowheads="1"/>
              </p:cNvSpPr>
              <p:nvPr/>
            </p:nvSpPr>
            <p:spPr bwMode="auto">
              <a:xfrm rot="-5400000" flipH="1" flipV="1">
                <a:off x="3995" y="3274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36" name="Rectangle 263"/>
              <p:cNvSpPr>
                <a:spLocks noChangeArrowheads="1"/>
              </p:cNvSpPr>
              <p:nvPr/>
            </p:nvSpPr>
            <p:spPr bwMode="auto">
              <a:xfrm rot="-5400000" flipH="1" flipV="1">
                <a:off x="3989" y="3365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37" name="Rectangle 264"/>
              <p:cNvSpPr>
                <a:spLocks noChangeArrowheads="1"/>
              </p:cNvSpPr>
              <p:nvPr/>
            </p:nvSpPr>
            <p:spPr bwMode="auto">
              <a:xfrm rot="-5400000" flipH="1" flipV="1">
                <a:off x="3995" y="3456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83019" name="Group 265"/>
            <p:cNvGrpSpPr>
              <a:grpSpLocks/>
            </p:cNvGrpSpPr>
            <p:nvPr/>
          </p:nvGrpSpPr>
          <p:grpSpPr bwMode="auto">
            <a:xfrm>
              <a:off x="749" y="2205"/>
              <a:ext cx="362" cy="226"/>
              <a:chOff x="3833" y="3430"/>
              <a:chExt cx="362" cy="226"/>
            </a:xfrm>
          </p:grpSpPr>
          <p:sp>
            <p:nvSpPr>
              <p:cNvPr id="83032" name="Rectangle 266"/>
              <p:cNvSpPr>
                <a:spLocks noChangeArrowheads="1"/>
              </p:cNvSpPr>
              <p:nvPr/>
            </p:nvSpPr>
            <p:spPr bwMode="auto">
              <a:xfrm rot="-5400000" flipH="1" flipV="1">
                <a:off x="3995" y="3274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33" name="Rectangle 267"/>
              <p:cNvSpPr>
                <a:spLocks noChangeArrowheads="1"/>
              </p:cNvSpPr>
              <p:nvPr/>
            </p:nvSpPr>
            <p:spPr bwMode="auto">
              <a:xfrm rot="-5400000" flipH="1" flipV="1">
                <a:off x="3989" y="3365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34" name="Rectangle 268"/>
              <p:cNvSpPr>
                <a:spLocks noChangeArrowheads="1"/>
              </p:cNvSpPr>
              <p:nvPr/>
            </p:nvSpPr>
            <p:spPr bwMode="auto">
              <a:xfrm rot="-5400000" flipH="1" flipV="1">
                <a:off x="3995" y="3456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83020" name="Group 269"/>
            <p:cNvGrpSpPr>
              <a:grpSpLocks/>
            </p:cNvGrpSpPr>
            <p:nvPr/>
          </p:nvGrpSpPr>
          <p:grpSpPr bwMode="auto">
            <a:xfrm>
              <a:off x="2790" y="2886"/>
              <a:ext cx="356" cy="157"/>
              <a:chOff x="3060" y="3863"/>
              <a:chExt cx="356" cy="157"/>
            </a:xfrm>
          </p:grpSpPr>
          <p:sp>
            <p:nvSpPr>
              <p:cNvPr id="83030" name="Rectangle 270"/>
              <p:cNvSpPr>
                <a:spLocks noChangeArrowheads="1"/>
              </p:cNvSpPr>
              <p:nvPr/>
            </p:nvSpPr>
            <p:spPr bwMode="auto">
              <a:xfrm rot="-5400000" flipH="1" flipV="1">
                <a:off x="3216" y="3820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31" name="Rectangle 271"/>
              <p:cNvSpPr>
                <a:spLocks noChangeArrowheads="1"/>
              </p:cNvSpPr>
              <p:nvPr/>
            </p:nvSpPr>
            <p:spPr bwMode="auto">
              <a:xfrm rot="-5400000" flipH="1" flipV="1">
                <a:off x="3216" y="3707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83021" name="Group 272"/>
            <p:cNvGrpSpPr>
              <a:grpSpLocks/>
            </p:cNvGrpSpPr>
            <p:nvPr/>
          </p:nvGrpSpPr>
          <p:grpSpPr bwMode="auto">
            <a:xfrm>
              <a:off x="2064" y="2886"/>
              <a:ext cx="356" cy="157"/>
              <a:chOff x="3060" y="3863"/>
              <a:chExt cx="356" cy="157"/>
            </a:xfrm>
          </p:grpSpPr>
          <p:sp>
            <p:nvSpPr>
              <p:cNvPr id="83028" name="Rectangle 273"/>
              <p:cNvSpPr>
                <a:spLocks noChangeArrowheads="1"/>
              </p:cNvSpPr>
              <p:nvPr/>
            </p:nvSpPr>
            <p:spPr bwMode="auto">
              <a:xfrm rot="-5400000" flipH="1" flipV="1">
                <a:off x="3216" y="3820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29" name="Rectangle 274"/>
              <p:cNvSpPr>
                <a:spLocks noChangeArrowheads="1"/>
              </p:cNvSpPr>
              <p:nvPr/>
            </p:nvSpPr>
            <p:spPr bwMode="auto">
              <a:xfrm rot="-5400000" flipH="1" flipV="1">
                <a:off x="3216" y="3707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83022" name="Group 275"/>
            <p:cNvGrpSpPr>
              <a:grpSpLocks/>
            </p:cNvGrpSpPr>
            <p:nvPr/>
          </p:nvGrpSpPr>
          <p:grpSpPr bwMode="auto">
            <a:xfrm>
              <a:off x="2064" y="2251"/>
              <a:ext cx="356" cy="157"/>
              <a:chOff x="3060" y="3863"/>
              <a:chExt cx="356" cy="157"/>
            </a:xfrm>
          </p:grpSpPr>
          <p:sp>
            <p:nvSpPr>
              <p:cNvPr id="83026" name="Rectangle 276"/>
              <p:cNvSpPr>
                <a:spLocks noChangeArrowheads="1"/>
              </p:cNvSpPr>
              <p:nvPr/>
            </p:nvSpPr>
            <p:spPr bwMode="auto">
              <a:xfrm rot="-5400000" flipH="1" flipV="1">
                <a:off x="3216" y="3820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27" name="Rectangle 277"/>
              <p:cNvSpPr>
                <a:spLocks noChangeArrowheads="1"/>
              </p:cNvSpPr>
              <p:nvPr/>
            </p:nvSpPr>
            <p:spPr bwMode="auto">
              <a:xfrm rot="-5400000" flipH="1" flipV="1">
                <a:off x="3216" y="3707"/>
                <a:ext cx="44" cy="356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83023" name="Rectangle 278"/>
            <p:cNvSpPr>
              <a:spLocks noChangeArrowheads="1"/>
            </p:cNvSpPr>
            <p:nvPr/>
          </p:nvSpPr>
          <p:spPr bwMode="auto">
            <a:xfrm rot="-5400000" flipH="1" flipV="1">
              <a:off x="3671" y="2140"/>
              <a:ext cx="44" cy="356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83024" name="Rectangle 279"/>
            <p:cNvSpPr>
              <a:spLocks noChangeArrowheads="1"/>
            </p:cNvSpPr>
            <p:nvPr/>
          </p:nvSpPr>
          <p:spPr bwMode="auto">
            <a:xfrm rot="-5400000" flipH="1" flipV="1">
              <a:off x="4306" y="2775"/>
              <a:ext cx="44" cy="356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83025" name="Rectangle 280"/>
            <p:cNvSpPr>
              <a:spLocks noChangeArrowheads="1"/>
            </p:cNvSpPr>
            <p:nvPr/>
          </p:nvSpPr>
          <p:spPr bwMode="auto">
            <a:xfrm rot="-5400000" flipH="1" flipV="1">
              <a:off x="4306" y="2140"/>
              <a:ext cx="44" cy="356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193817" name="Text Box 281"/>
          <p:cNvSpPr txBox="1">
            <a:spLocks noChangeArrowheads="1"/>
          </p:cNvSpPr>
          <p:nvPr/>
        </p:nvSpPr>
        <p:spPr bwMode="auto">
          <a:xfrm>
            <a:off x="2411413" y="0"/>
            <a:ext cx="41052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3200" b="1">
                <a:effectLst>
                  <a:outerShdw blurRad="38100" dist="38100" dir="2700000" algn="tl">
                    <a:srgbClr val="000000"/>
                  </a:outerShdw>
                </a:effectLst>
              </a:rPr>
              <a:t>ZONA DI CONTATTO</a:t>
            </a:r>
          </a:p>
        </p:txBody>
      </p:sp>
      <p:grpSp>
        <p:nvGrpSpPr>
          <p:cNvPr id="193849" name="Group 313"/>
          <p:cNvGrpSpPr>
            <a:grpSpLocks/>
          </p:cNvGrpSpPr>
          <p:nvPr/>
        </p:nvGrpSpPr>
        <p:grpSpPr bwMode="auto">
          <a:xfrm>
            <a:off x="1258888" y="2565400"/>
            <a:ext cx="3048000" cy="1296988"/>
            <a:chOff x="1292" y="527"/>
            <a:chExt cx="1920" cy="817"/>
          </a:xfrm>
        </p:grpSpPr>
        <p:grpSp>
          <p:nvGrpSpPr>
            <p:cNvPr id="82984" name="Group 314"/>
            <p:cNvGrpSpPr>
              <a:grpSpLocks/>
            </p:cNvGrpSpPr>
            <p:nvPr/>
          </p:nvGrpSpPr>
          <p:grpSpPr bwMode="auto">
            <a:xfrm>
              <a:off x="1292" y="1145"/>
              <a:ext cx="1920" cy="199"/>
              <a:chOff x="720" y="2592"/>
              <a:chExt cx="1920" cy="144"/>
            </a:xfrm>
          </p:grpSpPr>
          <p:sp>
            <p:nvSpPr>
              <p:cNvPr id="83000" name="Rectangle 315"/>
              <p:cNvSpPr>
                <a:spLocks noChangeArrowheads="1"/>
              </p:cNvSpPr>
              <p:nvPr/>
            </p:nvSpPr>
            <p:spPr bwMode="auto">
              <a:xfrm>
                <a:off x="864" y="2592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01" name="Rectangle 316"/>
              <p:cNvSpPr>
                <a:spLocks noChangeArrowheads="1"/>
              </p:cNvSpPr>
              <p:nvPr/>
            </p:nvSpPr>
            <p:spPr bwMode="auto">
              <a:xfrm>
                <a:off x="1008" y="2592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02" name="Rectangle 317"/>
              <p:cNvSpPr>
                <a:spLocks noChangeArrowheads="1"/>
              </p:cNvSpPr>
              <p:nvPr/>
            </p:nvSpPr>
            <p:spPr bwMode="auto">
              <a:xfrm>
                <a:off x="1152" y="2592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03" name="Rectangle 318"/>
              <p:cNvSpPr>
                <a:spLocks noChangeArrowheads="1"/>
              </p:cNvSpPr>
              <p:nvPr/>
            </p:nvSpPr>
            <p:spPr bwMode="auto">
              <a:xfrm>
                <a:off x="1296" y="2592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04" name="Rectangle 319"/>
              <p:cNvSpPr>
                <a:spLocks noChangeArrowheads="1"/>
              </p:cNvSpPr>
              <p:nvPr/>
            </p:nvSpPr>
            <p:spPr bwMode="auto">
              <a:xfrm>
                <a:off x="1440" y="2592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05" name="Rectangle 320"/>
              <p:cNvSpPr>
                <a:spLocks noChangeArrowheads="1"/>
              </p:cNvSpPr>
              <p:nvPr/>
            </p:nvSpPr>
            <p:spPr bwMode="auto">
              <a:xfrm>
                <a:off x="1584" y="2592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06" name="Rectangle 321"/>
              <p:cNvSpPr>
                <a:spLocks noChangeArrowheads="1"/>
              </p:cNvSpPr>
              <p:nvPr/>
            </p:nvSpPr>
            <p:spPr bwMode="auto">
              <a:xfrm>
                <a:off x="1728" y="2592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07" name="Rectangle 322"/>
              <p:cNvSpPr>
                <a:spLocks noChangeArrowheads="1"/>
              </p:cNvSpPr>
              <p:nvPr/>
            </p:nvSpPr>
            <p:spPr bwMode="auto">
              <a:xfrm>
                <a:off x="1872" y="2592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08" name="Rectangle 323"/>
              <p:cNvSpPr>
                <a:spLocks noChangeArrowheads="1"/>
              </p:cNvSpPr>
              <p:nvPr/>
            </p:nvSpPr>
            <p:spPr bwMode="auto">
              <a:xfrm>
                <a:off x="2016" y="2592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09" name="Rectangle 324"/>
              <p:cNvSpPr>
                <a:spLocks noChangeArrowheads="1"/>
              </p:cNvSpPr>
              <p:nvPr/>
            </p:nvSpPr>
            <p:spPr bwMode="auto">
              <a:xfrm>
                <a:off x="2160" y="2592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10" name="Rectangle 325"/>
              <p:cNvSpPr>
                <a:spLocks noChangeArrowheads="1"/>
              </p:cNvSpPr>
              <p:nvPr/>
            </p:nvSpPr>
            <p:spPr bwMode="auto">
              <a:xfrm>
                <a:off x="2304" y="2592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11" name="Rectangle 326"/>
              <p:cNvSpPr>
                <a:spLocks noChangeArrowheads="1"/>
              </p:cNvSpPr>
              <p:nvPr/>
            </p:nvSpPr>
            <p:spPr bwMode="auto">
              <a:xfrm>
                <a:off x="2448" y="2592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12" name="Rectangle 327"/>
              <p:cNvSpPr>
                <a:spLocks noChangeArrowheads="1"/>
              </p:cNvSpPr>
              <p:nvPr/>
            </p:nvSpPr>
            <p:spPr bwMode="auto">
              <a:xfrm>
                <a:off x="2592" y="2592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3013" name="Rectangle 328"/>
              <p:cNvSpPr>
                <a:spLocks noChangeArrowheads="1"/>
              </p:cNvSpPr>
              <p:nvPr/>
            </p:nvSpPr>
            <p:spPr bwMode="auto">
              <a:xfrm>
                <a:off x="720" y="2592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82985" name="Group 329"/>
            <p:cNvGrpSpPr>
              <a:grpSpLocks/>
            </p:cNvGrpSpPr>
            <p:nvPr/>
          </p:nvGrpSpPr>
          <p:grpSpPr bwMode="auto">
            <a:xfrm>
              <a:off x="1292" y="527"/>
              <a:ext cx="1920" cy="199"/>
              <a:chOff x="720" y="2256"/>
              <a:chExt cx="1920" cy="144"/>
            </a:xfrm>
          </p:grpSpPr>
          <p:sp>
            <p:nvSpPr>
              <p:cNvPr id="82986" name="Rectangle 330"/>
              <p:cNvSpPr>
                <a:spLocks noChangeArrowheads="1"/>
              </p:cNvSpPr>
              <p:nvPr/>
            </p:nvSpPr>
            <p:spPr bwMode="auto">
              <a:xfrm>
                <a:off x="864" y="2256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2987" name="Rectangle 331"/>
              <p:cNvSpPr>
                <a:spLocks noChangeArrowheads="1"/>
              </p:cNvSpPr>
              <p:nvPr/>
            </p:nvSpPr>
            <p:spPr bwMode="auto">
              <a:xfrm>
                <a:off x="1008" y="2256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2988" name="Rectangle 332"/>
              <p:cNvSpPr>
                <a:spLocks noChangeArrowheads="1"/>
              </p:cNvSpPr>
              <p:nvPr/>
            </p:nvSpPr>
            <p:spPr bwMode="auto">
              <a:xfrm>
                <a:off x="1152" y="2256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2989" name="Rectangle 333"/>
              <p:cNvSpPr>
                <a:spLocks noChangeArrowheads="1"/>
              </p:cNvSpPr>
              <p:nvPr/>
            </p:nvSpPr>
            <p:spPr bwMode="auto">
              <a:xfrm>
                <a:off x="1296" y="2256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2990" name="Rectangle 334"/>
              <p:cNvSpPr>
                <a:spLocks noChangeArrowheads="1"/>
              </p:cNvSpPr>
              <p:nvPr/>
            </p:nvSpPr>
            <p:spPr bwMode="auto">
              <a:xfrm>
                <a:off x="1440" y="2256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2991" name="Rectangle 335"/>
              <p:cNvSpPr>
                <a:spLocks noChangeArrowheads="1"/>
              </p:cNvSpPr>
              <p:nvPr/>
            </p:nvSpPr>
            <p:spPr bwMode="auto">
              <a:xfrm>
                <a:off x="1584" y="2256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2992" name="Rectangle 336"/>
              <p:cNvSpPr>
                <a:spLocks noChangeArrowheads="1"/>
              </p:cNvSpPr>
              <p:nvPr/>
            </p:nvSpPr>
            <p:spPr bwMode="auto">
              <a:xfrm>
                <a:off x="1728" y="2256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2993" name="Rectangle 337"/>
              <p:cNvSpPr>
                <a:spLocks noChangeArrowheads="1"/>
              </p:cNvSpPr>
              <p:nvPr/>
            </p:nvSpPr>
            <p:spPr bwMode="auto">
              <a:xfrm>
                <a:off x="1872" y="2256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2994" name="Rectangle 338"/>
              <p:cNvSpPr>
                <a:spLocks noChangeArrowheads="1"/>
              </p:cNvSpPr>
              <p:nvPr/>
            </p:nvSpPr>
            <p:spPr bwMode="auto">
              <a:xfrm>
                <a:off x="2016" y="2256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2995" name="Rectangle 339"/>
              <p:cNvSpPr>
                <a:spLocks noChangeArrowheads="1"/>
              </p:cNvSpPr>
              <p:nvPr/>
            </p:nvSpPr>
            <p:spPr bwMode="auto">
              <a:xfrm>
                <a:off x="2160" y="2256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2996" name="Rectangle 340"/>
              <p:cNvSpPr>
                <a:spLocks noChangeArrowheads="1"/>
              </p:cNvSpPr>
              <p:nvPr/>
            </p:nvSpPr>
            <p:spPr bwMode="auto">
              <a:xfrm>
                <a:off x="2304" y="2256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2997" name="Rectangle 341"/>
              <p:cNvSpPr>
                <a:spLocks noChangeArrowheads="1"/>
              </p:cNvSpPr>
              <p:nvPr/>
            </p:nvSpPr>
            <p:spPr bwMode="auto">
              <a:xfrm>
                <a:off x="2448" y="2256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2998" name="Rectangle 342"/>
              <p:cNvSpPr>
                <a:spLocks noChangeArrowheads="1"/>
              </p:cNvSpPr>
              <p:nvPr/>
            </p:nvSpPr>
            <p:spPr bwMode="auto">
              <a:xfrm>
                <a:off x="2592" y="2256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2999" name="Rectangle 343"/>
              <p:cNvSpPr>
                <a:spLocks noChangeArrowheads="1"/>
              </p:cNvSpPr>
              <p:nvPr/>
            </p:nvSpPr>
            <p:spPr bwMode="auto">
              <a:xfrm>
                <a:off x="720" y="2256"/>
                <a:ext cx="48" cy="14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sp>
        <p:nvSpPr>
          <p:cNvPr id="193880" name="Text Box 344"/>
          <p:cNvSpPr txBox="1">
            <a:spLocks noChangeArrowheads="1"/>
          </p:cNvSpPr>
          <p:nvPr/>
        </p:nvSpPr>
        <p:spPr bwMode="auto">
          <a:xfrm>
            <a:off x="1116013" y="5229225"/>
            <a:ext cx="6911975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Una serie di barrette luminose bianche visibili nel senso di LDG</a:t>
            </a:r>
          </a:p>
        </p:txBody>
      </p:sp>
      <p:sp>
        <p:nvSpPr>
          <p:cNvPr id="193881" name="Text Box 345"/>
          <p:cNvSpPr txBox="1">
            <a:spLocks noChangeArrowheads="1"/>
          </p:cNvSpPr>
          <p:nvPr/>
        </p:nvSpPr>
        <p:spPr bwMode="auto">
          <a:xfrm>
            <a:off x="1692275" y="0"/>
            <a:ext cx="5545138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3200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PUNTO DI MIRA IDENTIFICATIVO DI PISTA</a:t>
            </a:r>
          </a:p>
        </p:txBody>
      </p:sp>
      <p:sp>
        <p:nvSpPr>
          <p:cNvPr id="193882" name="Text Box 346"/>
          <p:cNvSpPr txBox="1">
            <a:spLocks noChangeArrowheads="1"/>
          </p:cNvSpPr>
          <p:nvPr/>
        </p:nvSpPr>
        <p:spPr bwMode="auto">
          <a:xfrm>
            <a:off x="1116013" y="5373688"/>
            <a:ext cx="6911975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Non è prevista nessuna segnalazione notturna per questi segnali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3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93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935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93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935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93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93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93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3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3" dur="500"/>
                                        <p:tgtEl>
                                          <p:spTgt spid="193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5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1935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1935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935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1935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1935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935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6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93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193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93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193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93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6" dur="500"/>
                                        <p:tgtEl>
                                          <p:spTgt spid="193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9" dur="500"/>
                                        <p:tgtEl>
                                          <p:spTgt spid="193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53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1936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/>
                                        <p:tgtEl>
                                          <p:spTgt spid="1936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1936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8" dur="500"/>
                                        <p:tgtEl>
                                          <p:spTgt spid="1936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1936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0" dur="500"/>
                                        <p:tgtEl>
                                          <p:spTgt spid="1936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1936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1936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1936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8" dur="500"/>
                                        <p:tgtEl>
                                          <p:spTgt spid="1936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1936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0" dur="500"/>
                                        <p:tgtEl>
                                          <p:spTgt spid="1936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3" dur="500"/>
                                        <p:tgtEl>
                                          <p:spTgt spid="1936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1936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1936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53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8" dur="500"/>
                                        <p:tgtEl>
                                          <p:spTgt spid="1935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/>
                                        <p:tgtEl>
                                          <p:spTgt spid="1935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0" dur="500"/>
                                        <p:tgtEl>
                                          <p:spTgt spid="1935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3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4" dur="500"/>
                                        <p:tgtEl>
                                          <p:spTgt spid="1935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/>
                                        <p:tgtEl>
                                          <p:spTgt spid="1935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193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9" presetID="3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1" dur="500"/>
                                        <p:tgtEl>
                                          <p:spTgt spid="193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193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1937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1937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1000"/>
                                        <p:tgtEl>
                                          <p:spTgt spid="193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3" dur="500"/>
                                        <p:tgtEl>
                                          <p:spTgt spid="193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1937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1937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193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1" dur="500"/>
                                        <p:tgtEl>
                                          <p:spTgt spid="193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33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5" dur="500"/>
                                        <p:tgtEl>
                                          <p:spTgt spid="193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8" dur="500"/>
                                        <p:tgtEl>
                                          <p:spTgt spid="193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41" dur="500"/>
                                        <p:tgtEl>
                                          <p:spTgt spid="193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44" dur="500"/>
                                        <p:tgtEl>
                                          <p:spTgt spid="193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 nodeType="clickPar">
                      <p:stCondLst>
                        <p:cond delay="indefinite"/>
                      </p:stCondLst>
                      <p:childTnLst>
                        <p:par>
                          <p:cTn id="1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7" presetID="53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8" dur="500"/>
                                        <p:tgtEl>
                                          <p:spTgt spid="1937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/>
                                        <p:tgtEl>
                                          <p:spTgt spid="1937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0" dur="500"/>
                                        <p:tgtEl>
                                          <p:spTgt spid="1937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3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4" dur="500"/>
                                        <p:tgtEl>
                                          <p:spTgt spid="1937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/>
                                        <p:tgtEl>
                                          <p:spTgt spid="1937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6" dur="500"/>
                                        <p:tgtEl>
                                          <p:spTgt spid="1937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9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0" dur="500"/>
                                        <p:tgtEl>
                                          <p:spTgt spid="1937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/>
                                        <p:tgtEl>
                                          <p:spTgt spid="1937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2" dur="500"/>
                                        <p:tgtEl>
                                          <p:spTgt spid="1937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5" dur="500"/>
                                        <p:tgtEl>
                                          <p:spTgt spid="1937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/>
                                        <p:tgtEl>
                                          <p:spTgt spid="1937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7" dur="500"/>
                                        <p:tgtEl>
                                          <p:spTgt spid="1937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0" dur="500"/>
                                        <p:tgtEl>
                                          <p:spTgt spid="1937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/>
                                        <p:tgtEl>
                                          <p:spTgt spid="1937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2" dur="500"/>
                                        <p:tgtEl>
                                          <p:spTgt spid="1937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5" dur="500"/>
                                        <p:tgtEl>
                                          <p:spTgt spid="1937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/>
                                        <p:tgtEl>
                                          <p:spTgt spid="1937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7" dur="500"/>
                                        <p:tgtEl>
                                          <p:spTgt spid="1937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0" dur="500"/>
                                        <p:tgtEl>
                                          <p:spTgt spid="1937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/>
                                        <p:tgtEl>
                                          <p:spTgt spid="1937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2" dur="500"/>
                                        <p:tgtEl>
                                          <p:spTgt spid="1937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5" dur="500"/>
                                        <p:tgtEl>
                                          <p:spTgt spid="1937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500"/>
                                        <p:tgtEl>
                                          <p:spTgt spid="1937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7" dur="500"/>
                                        <p:tgtEl>
                                          <p:spTgt spid="1937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0" dur="500"/>
                                        <p:tgtEl>
                                          <p:spTgt spid="1937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500"/>
                                        <p:tgtEl>
                                          <p:spTgt spid="1937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2" dur="500"/>
                                        <p:tgtEl>
                                          <p:spTgt spid="1937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53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5" dur="500"/>
                                        <p:tgtEl>
                                          <p:spTgt spid="1937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500"/>
                                        <p:tgtEl>
                                          <p:spTgt spid="1937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7" dur="500"/>
                                        <p:tgtEl>
                                          <p:spTgt spid="1937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0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2" dur="500"/>
                                        <p:tgtEl>
                                          <p:spTgt spid="193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 nodeType="clickPar">
                      <p:stCondLst>
                        <p:cond delay="indefinite"/>
                      </p:stCondLst>
                      <p:childTnLst>
                        <p:par>
                          <p:cTn id="2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5" presetID="53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6" dur="500"/>
                                        <p:tgtEl>
                                          <p:spTgt spid="1935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/>
                                        <p:tgtEl>
                                          <p:spTgt spid="1935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8" dur="500"/>
                                        <p:tgtEl>
                                          <p:spTgt spid="1935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53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1" dur="500"/>
                                        <p:tgtEl>
                                          <p:spTgt spid="1935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/>
                                        <p:tgtEl>
                                          <p:spTgt spid="1935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3" dur="500"/>
                                        <p:tgtEl>
                                          <p:spTgt spid="1935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6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8" dur="500"/>
                                        <p:tgtEl>
                                          <p:spTgt spid="193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1" dur="500"/>
                                        <p:tgtEl>
                                          <p:spTgt spid="193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5" dur="500"/>
                                        <p:tgtEl>
                                          <p:spTgt spid="193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6" fill="hold" nodeType="clickPar">
                      <p:stCondLst>
                        <p:cond delay="indefinite"/>
                      </p:stCondLst>
                      <p:childTnLst>
                        <p:par>
                          <p:cTn id="2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8" presetID="53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9" dur="500"/>
                                        <p:tgtEl>
                                          <p:spTgt spid="1937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/>
                                        <p:tgtEl>
                                          <p:spTgt spid="1937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1" dur="500"/>
                                        <p:tgtEl>
                                          <p:spTgt spid="1937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34" dur="500"/>
                                        <p:tgtEl>
                                          <p:spTgt spid="1937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9" dur="500"/>
                                        <p:tgtEl>
                                          <p:spTgt spid="193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41" presetID="9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2" dur="500"/>
                                        <p:tgtEl>
                                          <p:spTgt spid="1937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7" dur="500"/>
                                        <p:tgtEl>
                                          <p:spTgt spid="193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4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1" dur="500"/>
                                        <p:tgtEl>
                                          <p:spTgt spid="193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2" fill="hold" nodeType="clickPar">
                      <p:stCondLst>
                        <p:cond delay="indefinite"/>
                      </p:stCondLst>
                      <p:childTnLst>
                        <p:par>
                          <p:cTn id="2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4" presetID="53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5" dur="500"/>
                                        <p:tgtEl>
                                          <p:spTgt spid="1938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500"/>
                                        <p:tgtEl>
                                          <p:spTgt spid="1938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7" dur="500"/>
                                        <p:tgtEl>
                                          <p:spTgt spid="1938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0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61" dur="500"/>
                                        <p:tgtEl>
                                          <p:spTgt spid="1938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6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6" dur="500"/>
                                        <p:tgtEl>
                                          <p:spTgt spid="193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9" dur="500"/>
                                        <p:tgtEl>
                                          <p:spTgt spid="193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3539" grpId="0" animBg="1"/>
      <p:bldP spid="193540" grpId="0" animBg="1"/>
      <p:bldP spid="193540" grpId="1" animBg="1"/>
      <p:bldP spid="193541" grpId="0" animBg="1"/>
      <p:bldP spid="193541" grpId="1" animBg="1"/>
      <p:bldP spid="193591" grpId="0"/>
      <p:bldP spid="193592" grpId="0"/>
      <p:bldP spid="193593" grpId="0"/>
      <p:bldP spid="193593" grpId="1"/>
      <p:bldP spid="193652" grpId="0" animBg="1"/>
      <p:bldP spid="193652" grpId="1" animBg="1"/>
      <p:bldP spid="193653" grpId="0" animBg="1"/>
      <p:bldP spid="193653" grpId="1" animBg="1"/>
      <p:bldP spid="193654" grpId="0" animBg="1"/>
      <p:bldP spid="193654" grpId="1" animBg="1"/>
      <p:bldP spid="193655" grpId="0"/>
      <p:bldP spid="193655" grpId="1"/>
      <p:bldP spid="193656" grpId="0"/>
      <p:bldP spid="193656" grpId="1"/>
      <p:bldP spid="193724" grpId="0"/>
      <p:bldP spid="193724" grpId="1"/>
      <p:bldP spid="193727" grpId="0" animBg="1"/>
      <p:bldP spid="193727" grpId="1" animBg="1"/>
      <p:bldP spid="193728" grpId="0" animBg="1"/>
      <p:bldP spid="193728" grpId="1" animBg="1"/>
      <p:bldP spid="193729" grpId="0" animBg="1"/>
      <p:bldP spid="193729" grpId="1" animBg="1"/>
      <p:bldP spid="193729" grpId="2" animBg="1"/>
      <p:bldP spid="193730" grpId="0" animBg="1"/>
      <p:bldP spid="193730" grpId="1" animBg="1"/>
      <p:bldP spid="193731" grpId="0" animBg="1"/>
      <p:bldP spid="193731" grpId="1" animBg="1"/>
      <p:bldP spid="193732" grpId="0"/>
      <p:bldP spid="193732" grpId="1"/>
      <p:bldP spid="193733" grpId="0"/>
      <p:bldP spid="193733" grpId="1"/>
      <p:bldP spid="193734" grpId="0"/>
      <p:bldP spid="193734" grpId="1"/>
      <p:bldP spid="193735" grpId="0"/>
      <p:bldP spid="193735" grpId="1"/>
      <p:bldP spid="193750" grpId="0"/>
      <p:bldP spid="193750" grpId="1"/>
      <p:bldP spid="193817" grpId="0"/>
      <p:bldP spid="193817" grpId="1"/>
      <p:bldP spid="193880" grpId="0"/>
      <p:bldP spid="193880" grpId="1"/>
      <p:bldP spid="193881" grpId="0"/>
      <p:bldP spid="193882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7951118E-8744-47DC-AF2F-2739C21B3947}" type="slidenum">
              <a:rPr lang="it-IT" altLang="it-IT" sz="1000">
                <a:solidFill>
                  <a:srgbClr val="FFFFFF"/>
                </a:solidFill>
              </a:rPr>
              <a:pPr/>
              <a:t>107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83971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242691" name="Text Box 3"/>
          <p:cNvSpPr txBox="1">
            <a:spLocks noChangeArrowheads="1"/>
          </p:cNvSpPr>
          <p:nvPr/>
        </p:nvSpPr>
        <p:spPr bwMode="auto">
          <a:xfrm>
            <a:off x="1187450" y="2420938"/>
            <a:ext cx="7056438" cy="2105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6600" b="1"/>
              <a:t>SOGLIA PISTA SPOSTATA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42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2691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3F3A5AFD-1D01-4510-993C-53DBF12F9F94}" type="slidenum">
              <a:rPr lang="it-IT" altLang="it-IT" sz="1000">
                <a:solidFill>
                  <a:srgbClr val="FFFFFF"/>
                </a:solidFill>
              </a:rPr>
              <a:pPr/>
              <a:t>108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84995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243716" name="Rectangle 4"/>
          <p:cNvSpPr>
            <a:spLocks noChangeArrowheads="1"/>
          </p:cNvSpPr>
          <p:nvPr/>
        </p:nvSpPr>
        <p:spPr bwMode="auto">
          <a:xfrm rot="5400000">
            <a:off x="3563937" y="-1358899"/>
            <a:ext cx="2016125" cy="9144000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243717" name="Line 5"/>
          <p:cNvSpPr>
            <a:spLocks noChangeShapeType="1"/>
          </p:cNvSpPr>
          <p:nvPr/>
        </p:nvSpPr>
        <p:spPr bwMode="auto">
          <a:xfrm rot="5400000" flipH="1">
            <a:off x="4572000" y="-2366962"/>
            <a:ext cx="0" cy="9144000"/>
          </a:xfrm>
          <a:prstGeom prst="line">
            <a:avLst/>
          </a:prstGeom>
          <a:noFill/>
          <a:ln w="603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43718" name="Line 6"/>
          <p:cNvSpPr>
            <a:spLocks noChangeShapeType="1"/>
          </p:cNvSpPr>
          <p:nvPr/>
        </p:nvSpPr>
        <p:spPr bwMode="auto">
          <a:xfrm rot="5400000" flipH="1">
            <a:off x="4554538" y="-333375"/>
            <a:ext cx="0" cy="9109075"/>
          </a:xfrm>
          <a:prstGeom prst="line">
            <a:avLst/>
          </a:prstGeom>
          <a:noFill/>
          <a:ln w="603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grpSp>
        <p:nvGrpSpPr>
          <p:cNvPr id="243750" name="Group 38"/>
          <p:cNvGrpSpPr>
            <a:grpSpLocks/>
          </p:cNvGrpSpPr>
          <p:nvPr/>
        </p:nvGrpSpPr>
        <p:grpSpPr bwMode="auto">
          <a:xfrm>
            <a:off x="4859338" y="3141663"/>
            <a:ext cx="4249737" cy="92075"/>
            <a:chOff x="2062" y="1979"/>
            <a:chExt cx="2677" cy="58"/>
          </a:xfrm>
        </p:grpSpPr>
        <p:sp>
          <p:nvSpPr>
            <p:cNvPr id="85051" name="Rectangle 10"/>
            <p:cNvSpPr>
              <a:spLocks noChangeArrowheads="1"/>
            </p:cNvSpPr>
            <p:nvPr/>
          </p:nvSpPr>
          <p:spPr bwMode="auto">
            <a:xfrm rot="5400000" flipH="1">
              <a:off x="2182" y="1859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85052" name="Rectangle 11"/>
            <p:cNvSpPr>
              <a:spLocks noChangeArrowheads="1"/>
            </p:cNvSpPr>
            <p:nvPr/>
          </p:nvSpPr>
          <p:spPr bwMode="auto">
            <a:xfrm rot="5400000" flipH="1">
              <a:off x="2657" y="1859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85053" name="Rectangle 12"/>
            <p:cNvSpPr>
              <a:spLocks noChangeArrowheads="1"/>
            </p:cNvSpPr>
            <p:nvPr/>
          </p:nvSpPr>
          <p:spPr bwMode="auto">
            <a:xfrm rot="5400000" flipH="1">
              <a:off x="3133" y="1859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85054" name="Rectangle 13"/>
            <p:cNvSpPr>
              <a:spLocks noChangeArrowheads="1"/>
            </p:cNvSpPr>
            <p:nvPr/>
          </p:nvSpPr>
          <p:spPr bwMode="auto">
            <a:xfrm rot="5400000" flipH="1">
              <a:off x="3611" y="1859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85055" name="Rectangle 14"/>
            <p:cNvSpPr>
              <a:spLocks noChangeArrowheads="1"/>
            </p:cNvSpPr>
            <p:nvPr/>
          </p:nvSpPr>
          <p:spPr bwMode="auto">
            <a:xfrm rot="5400000" flipH="1">
              <a:off x="4086" y="1859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85056" name="Rectangle 15"/>
            <p:cNvSpPr>
              <a:spLocks noChangeArrowheads="1"/>
            </p:cNvSpPr>
            <p:nvPr/>
          </p:nvSpPr>
          <p:spPr bwMode="auto">
            <a:xfrm rot="5400000" flipH="1">
              <a:off x="4562" y="1859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grpSp>
        <p:nvGrpSpPr>
          <p:cNvPr id="243730" name="Group 18"/>
          <p:cNvGrpSpPr>
            <a:grpSpLocks/>
          </p:cNvGrpSpPr>
          <p:nvPr/>
        </p:nvGrpSpPr>
        <p:grpSpPr bwMode="auto">
          <a:xfrm>
            <a:off x="3708400" y="2305050"/>
            <a:ext cx="565150" cy="1771650"/>
            <a:chOff x="3560" y="2405"/>
            <a:chExt cx="356" cy="1116"/>
          </a:xfrm>
        </p:grpSpPr>
        <p:grpSp>
          <p:nvGrpSpPr>
            <p:cNvPr id="85033" name="Group 19"/>
            <p:cNvGrpSpPr>
              <a:grpSpLocks/>
            </p:cNvGrpSpPr>
            <p:nvPr/>
          </p:nvGrpSpPr>
          <p:grpSpPr bwMode="auto">
            <a:xfrm rot="16200000" flipH="1">
              <a:off x="3298" y="2667"/>
              <a:ext cx="880" cy="356"/>
              <a:chOff x="2744" y="3929"/>
              <a:chExt cx="680" cy="181"/>
            </a:xfrm>
          </p:grpSpPr>
          <p:sp>
            <p:nvSpPr>
              <p:cNvPr id="85043" name="Rectangle 20"/>
              <p:cNvSpPr>
                <a:spLocks noChangeArrowheads="1"/>
              </p:cNvSpPr>
              <p:nvPr/>
            </p:nvSpPr>
            <p:spPr bwMode="auto">
              <a:xfrm>
                <a:off x="2744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5044" name="Rectangle 21"/>
              <p:cNvSpPr>
                <a:spLocks noChangeArrowheads="1"/>
              </p:cNvSpPr>
              <p:nvPr/>
            </p:nvSpPr>
            <p:spPr bwMode="auto">
              <a:xfrm>
                <a:off x="283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5045" name="Rectangle 22"/>
              <p:cNvSpPr>
                <a:spLocks noChangeArrowheads="1"/>
              </p:cNvSpPr>
              <p:nvPr/>
            </p:nvSpPr>
            <p:spPr bwMode="auto">
              <a:xfrm>
                <a:off x="292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5046" name="Rectangle 23"/>
              <p:cNvSpPr>
                <a:spLocks noChangeArrowheads="1"/>
              </p:cNvSpPr>
              <p:nvPr/>
            </p:nvSpPr>
            <p:spPr bwMode="auto">
              <a:xfrm>
                <a:off x="3016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5047" name="Rectangle 24"/>
              <p:cNvSpPr>
                <a:spLocks noChangeArrowheads="1"/>
              </p:cNvSpPr>
              <p:nvPr/>
            </p:nvSpPr>
            <p:spPr bwMode="auto">
              <a:xfrm>
                <a:off x="3107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5048" name="Rectangle 25"/>
              <p:cNvSpPr>
                <a:spLocks noChangeArrowheads="1"/>
              </p:cNvSpPr>
              <p:nvPr/>
            </p:nvSpPr>
            <p:spPr bwMode="auto">
              <a:xfrm>
                <a:off x="319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5049" name="Rectangle 26"/>
              <p:cNvSpPr>
                <a:spLocks noChangeArrowheads="1"/>
              </p:cNvSpPr>
              <p:nvPr/>
            </p:nvSpPr>
            <p:spPr bwMode="auto">
              <a:xfrm>
                <a:off x="328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5050" name="Rectangle 27"/>
              <p:cNvSpPr>
                <a:spLocks noChangeArrowheads="1"/>
              </p:cNvSpPr>
              <p:nvPr/>
            </p:nvSpPr>
            <p:spPr bwMode="auto">
              <a:xfrm>
                <a:off x="3379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85034" name="Group 28"/>
            <p:cNvGrpSpPr>
              <a:grpSpLocks/>
            </p:cNvGrpSpPr>
            <p:nvPr/>
          </p:nvGrpSpPr>
          <p:grpSpPr bwMode="auto">
            <a:xfrm rot="5400000" flipH="1">
              <a:off x="3298" y="2903"/>
              <a:ext cx="880" cy="356"/>
              <a:chOff x="2744" y="3929"/>
              <a:chExt cx="680" cy="181"/>
            </a:xfrm>
          </p:grpSpPr>
          <p:sp>
            <p:nvSpPr>
              <p:cNvPr id="85035" name="Rectangle 29"/>
              <p:cNvSpPr>
                <a:spLocks noChangeArrowheads="1"/>
              </p:cNvSpPr>
              <p:nvPr/>
            </p:nvSpPr>
            <p:spPr bwMode="auto">
              <a:xfrm>
                <a:off x="2744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5036" name="Rectangle 30"/>
              <p:cNvSpPr>
                <a:spLocks noChangeArrowheads="1"/>
              </p:cNvSpPr>
              <p:nvPr/>
            </p:nvSpPr>
            <p:spPr bwMode="auto">
              <a:xfrm>
                <a:off x="283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5037" name="Rectangle 31"/>
              <p:cNvSpPr>
                <a:spLocks noChangeArrowheads="1"/>
              </p:cNvSpPr>
              <p:nvPr/>
            </p:nvSpPr>
            <p:spPr bwMode="auto">
              <a:xfrm>
                <a:off x="292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5038" name="Rectangle 32"/>
              <p:cNvSpPr>
                <a:spLocks noChangeArrowheads="1"/>
              </p:cNvSpPr>
              <p:nvPr/>
            </p:nvSpPr>
            <p:spPr bwMode="auto">
              <a:xfrm>
                <a:off x="3016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5039" name="Rectangle 33"/>
              <p:cNvSpPr>
                <a:spLocks noChangeArrowheads="1"/>
              </p:cNvSpPr>
              <p:nvPr/>
            </p:nvSpPr>
            <p:spPr bwMode="auto">
              <a:xfrm>
                <a:off x="3107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5040" name="Rectangle 34"/>
              <p:cNvSpPr>
                <a:spLocks noChangeArrowheads="1"/>
              </p:cNvSpPr>
              <p:nvPr/>
            </p:nvSpPr>
            <p:spPr bwMode="auto">
              <a:xfrm>
                <a:off x="319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5041" name="Rectangle 35"/>
              <p:cNvSpPr>
                <a:spLocks noChangeArrowheads="1"/>
              </p:cNvSpPr>
              <p:nvPr/>
            </p:nvSpPr>
            <p:spPr bwMode="auto">
              <a:xfrm>
                <a:off x="328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5042" name="Rectangle 36"/>
              <p:cNvSpPr>
                <a:spLocks noChangeArrowheads="1"/>
              </p:cNvSpPr>
              <p:nvPr/>
            </p:nvSpPr>
            <p:spPr bwMode="auto">
              <a:xfrm>
                <a:off x="3379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sp>
        <p:nvSpPr>
          <p:cNvPr id="243749" name="Text Box 37"/>
          <p:cNvSpPr txBox="1">
            <a:spLocks noChangeArrowheads="1"/>
          </p:cNvSpPr>
          <p:nvPr/>
        </p:nvSpPr>
        <p:spPr bwMode="auto">
          <a:xfrm rot="5400000">
            <a:off x="3556794" y="2917031"/>
            <a:ext cx="13684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>
                <a:latin typeface="Verdana" panose="020B0604030504040204" pitchFamily="34" charset="0"/>
              </a:rPr>
              <a:t>34 L</a:t>
            </a:r>
          </a:p>
        </p:txBody>
      </p:sp>
      <p:sp>
        <p:nvSpPr>
          <p:cNvPr id="243752" name="Line 40"/>
          <p:cNvSpPr>
            <a:spLocks noChangeShapeType="1"/>
          </p:cNvSpPr>
          <p:nvPr/>
        </p:nvSpPr>
        <p:spPr bwMode="auto">
          <a:xfrm>
            <a:off x="468313" y="3213100"/>
            <a:ext cx="935037" cy="0"/>
          </a:xfrm>
          <a:prstGeom prst="line">
            <a:avLst/>
          </a:prstGeom>
          <a:noFill/>
          <a:ln w="92075">
            <a:solidFill>
              <a:schemeClr val="tx2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43754" name="Line 42"/>
          <p:cNvSpPr>
            <a:spLocks noChangeShapeType="1"/>
          </p:cNvSpPr>
          <p:nvPr/>
        </p:nvSpPr>
        <p:spPr bwMode="auto">
          <a:xfrm>
            <a:off x="2052638" y="3213100"/>
            <a:ext cx="935037" cy="0"/>
          </a:xfrm>
          <a:prstGeom prst="line">
            <a:avLst/>
          </a:prstGeom>
          <a:noFill/>
          <a:ln w="92075">
            <a:solidFill>
              <a:schemeClr val="tx2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grpSp>
        <p:nvGrpSpPr>
          <p:cNvPr id="243757" name="Group 45"/>
          <p:cNvGrpSpPr>
            <a:grpSpLocks/>
          </p:cNvGrpSpPr>
          <p:nvPr/>
        </p:nvGrpSpPr>
        <p:grpSpPr bwMode="auto">
          <a:xfrm rot="5400000">
            <a:off x="3060700" y="2203450"/>
            <a:ext cx="142875" cy="288925"/>
            <a:chOff x="2200" y="2840"/>
            <a:chExt cx="90" cy="182"/>
          </a:xfrm>
        </p:grpSpPr>
        <p:sp>
          <p:nvSpPr>
            <p:cNvPr id="85031" name="Line 43"/>
            <p:cNvSpPr>
              <a:spLocks noChangeShapeType="1"/>
            </p:cNvSpPr>
            <p:nvPr/>
          </p:nvSpPr>
          <p:spPr bwMode="auto">
            <a:xfrm flipH="1">
              <a:off x="2200" y="2840"/>
              <a:ext cx="45" cy="182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5032" name="Line 44"/>
            <p:cNvSpPr>
              <a:spLocks noChangeShapeType="1"/>
            </p:cNvSpPr>
            <p:nvPr/>
          </p:nvSpPr>
          <p:spPr bwMode="auto">
            <a:xfrm>
              <a:off x="2245" y="2840"/>
              <a:ext cx="45" cy="182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grpSp>
        <p:nvGrpSpPr>
          <p:cNvPr id="243758" name="Group 46"/>
          <p:cNvGrpSpPr>
            <a:grpSpLocks/>
          </p:cNvGrpSpPr>
          <p:nvPr/>
        </p:nvGrpSpPr>
        <p:grpSpPr bwMode="auto">
          <a:xfrm rot="5400000">
            <a:off x="3060700" y="2492375"/>
            <a:ext cx="142875" cy="288925"/>
            <a:chOff x="2200" y="2840"/>
            <a:chExt cx="90" cy="182"/>
          </a:xfrm>
        </p:grpSpPr>
        <p:sp>
          <p:nvSpPr>
            <p:cNvPr id="85029" name="Line 47"/>
            <p:cNvSpPr>
              <a:spLocks noChangeShapeType="1"/>
            </p:cNvSpPr>
            <p:nvPr/>
          </p:nvSpPr>
          <p:spPr bwMode="auto">
            <a:xfrm flipH="1">
              <a:off x="2200" y="2840"/>
              <a:ext cx="45" cy="182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5030" name="Line 48"/>
            <p:cNvSpPr>
              <a:spLocks noChangeShapeType="1"/>
            </p:cNvSpPr>
            <p:nvPr/>
          </p:nvSpPr>
          <p:spPr bwMode="auto">
            <a:xfrm>
              <a:off x="2245" y="2840"/>
              <a:ext cx="45" cy="182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grpSp>
        <p:nvGrpSpPr>
          <p:cNvPr id="243761" name="Group 49"/>
          <p:cNvGrpSpPr>
            <a:grpSpLocks/>
          </p:cNvGrpSpPr>
          <p:nvPr/>
        </p:nvGrpSpPr>
        <p:grpSpPr bwMode="auto">
          <a:xfrm rot="5400000">
            <a:off x="3060700" y="2779713"/>
            <a:ext cx="142875" cy="288925"/>
            <a:chOff x="2200" y="2840"/>
            <a:chExt cx="90" cy="182"/>
          </a:xfrm>
        </p:grpSpPr>
        <p:sp>
          <p:nvSpPr>
            <p:cNvPr id="85027" name="Line 50"/>
            <p:cNvSpPr>
              <a:spLocks noChangeShapeType="1"/>
            </p:cNvSpPr>
            <p:nvPr/>
          </p:nvSpPr>
          <p:spPr bwMode="auto">
            <a:xfrm flipH="1">
              <a:off x="2200" y="2840"/>
              <a:ext cx="45" cy="182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5028" name="Line 51"/>
            <p:cNvSpPr>
              <a:spLocks noChangeShapeType="1"/>
            </p:cNvSpPr>
            <p:nvPr/>
          </p:nvSpPr>
          <p:spPr bwMode="auto">
            <a:xfrm>
              <a:off x="2245" y="2840"/>
              <a:ext cx="45" cy="182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grpSp>
        <p:nvGrpSpPr>
          <p:cNvPr id="243764" name="Group 52"/>
          <p:cNvGrpSpPr>
            <a:grpSpLocks/>
          </p:cNvGrpSpPr>
          <p:nvPr/>
        </p:nvGrpSpPr>
        <p:grpSpPr bwMode="auto">
          <a:xfrm rot="5400000">
            <a:off x="3060700" y="3068638"/>
            <a:ext cx="142875" cy="288925"/>
            <a:chOff x="2200" y="2840"/>
            <a:chExt cx="90" cy="182"/>
          </a:xfrm>
        </p:grpSpPr>
        <p:sp>
          <p:nvSpPr>
            <p:cNvPr id="85025" name="Line 53"/>
            <p:cNvSpPr>
              <a:spLocks noChangeShapeType="1"/>
            </p:cNvSpPr>
            <p:nvPr/>
          </p:nvSpPr>
          <p:spPr bwMode="auto">
            <a:xfrm flipH="1">
              <a:off x="2200" y="2840"/>
              <a:ext cx="45" cy="182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5026" name="Line 54"/>
            <p:cNvSpPr>
              <a:spLocks noChangeShapeType="1"/>
            </p:cNvSpPr>
            <p:nvPr/>
          </p:nvSpPr>
          <p:spPr bwMode="auto">
            <a:xfrm>
              <a:off x="2245" y="2840"/>
              <a:ext cx="45" cy="182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grpSp>
        <p:nvGrpSpPr>
          <p:cNvPr id="243767" name="Group 55"/>
          <p:cNvGrpSpPr>
            <a:grpSpLocks/>
          </p:cNvGrpSpPr>
          <p:nvPr/>
        </p:nvGrpSpPr>
        <p:grpSpPr bwMode="auto">
          <a:xfrm rot="5400000">
            <a:off x="3060700" y="3357563"/>
            <a:ext cx="142875" cy="288925"/>
            <a:chOff x="2200" y="2840"/>
            <a:chExt cx="90" cy="182"/>
          </a:xfrm>
        </p:grpSpPr>
        <p:sp>
          <p:nvSpPr>
            <p:cNvPr id="85023" name="Line 56"/>
            <p:cNvSpPr>
              <a:spLocks noChangeShapeType="1"/>
            </p:cNvSpPr>
            <p:nvPr/>
          </p:nvSpPr>
          <p:spPr bwMode="auto">
            <a:xfrm flipH="1">
              <a:off x="2200" y="2840"/>
              <a:ext cx="45" cy="182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5024" name="Line 57"/>
            <p:cNvSpPr>
              <a:spLocks noChangeShapeType="1"/>
            </p:cNvSpPr>
            <p:nvPr/>
          </p:nvSpPr>
          <p:spPr bwMode="auto">
            <a:xfrm>
              <a:off x="2245" y="2840"/>
              <a:ext cx="45" cy="182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grpSp>
        <p:nvGrpSpPr>
          <p:cNvPr id="243770" name="Group 58"/>
          <p:cNvGrpSpPr>
            <a:grpSpLocks/>
          </p:cNvGrpSpPr>
          <p:nvPr/>
        </p:nvGrpSpPr>
        <p:grpSpPr bwMode="auto">
          <a:xfrm rot="5400000">
            <a:off x="3060700" y="3644900"/>
            <a:ext cx="142875" cy="288925"/>
            <a:chOff x="2200" y="2840"/>
            <a:chExt cx="90" cy="182"/>
          </a:xfrm>
        </p:grpSpPr>
        <p:sp>
          <p:nvSpPr>
            <p:cNvPr id="85021" name="Line 59"/>
            <p:cNvSpPr>
              <a:spLocks noChangeShapeType="1"/>
            </p:cNvSpPr>
            <p:nvPr/>
          </p:nvSpPr>
          <p:spPr bwMode="auto">
            <a:xfrm flipH="1">
              <a:off x="2200" y="2840"/>
              <a:ext cx="45" cy="182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5022" name="Line 60"/>
            <p:cNvSpPr>
              <a:spLocks noChangeShapeType="1"/>
            </p:cNvSpPr>
            <p:nvPr/>
          </p:nvSpPr>
          <p:spPr bwMode="auto">
            <a:xfrm>
              <a:off x="2245" y="2840"/>
              <a:ext cx="45" cy="182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grpSp>
        <p:nvGrpSpPr>
          <p:cNvPr id="243773" name="Group 61"/>
          <p:cNvGrpSpPr>
            <a:grpSpLocks/>
          </p:cNvGrpSpPr>
          <p:nvPr/>
        </p:nvGrpSpPr>
        <p:grpSpPr bwMode="auto">
          <a:xfrm rot="5400000">
            <a:off x="3060700" y="3933825"/>
            <a:ext cx="142875" cy="288925"/>
            <a:chOff x="2200" y="2840"/>
            <a:chExt cx="90" cy="182"/>
          </a:xfrm>
        </p:grpSpPr>
        <p:sp>
          <p:nvSpPr>
            <p:cNvPr id="85019" name="Line 62"/>
            <p:cNvSpPr>
              <a:spLocks noChangeShapeType="1"/>
            </p:cNvSpPr>
            <p:nvPr/>
          </p:nvSpPr>
          <p:spPr bwMode="auto">
            <a:xfrm flipH="1">
              <a:off x="2200" y="2840"/>
              <a:ext cx="45" cy="182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5020" name="Line 63"/>
            <p:cNvSpPr>
              <a:spLocks noChangeShapeType="1"/>
            </p:cNvSpPr>
            <p:nvPr/>
          </p:nvSpPr>
          <p:spPr bwMode="auto">
            <a:xfrm>
              <a:off x="2245" y="2840"/>
              <a:ext cx="45" cy="182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grpSp>
        <p:nvGrpSpPr>
          <p:cNvPr id="243776" name="Group 64"/>
          <p:cNvGrpSpPr>
            <a:grpSpLocks/>
          </p:cNvGrpSpPr>
          <p:nvPr/>
        </p:nvGrpSpPr>
        <p:grpSpPr bwMode="auto">
          <a:xfrm rot="5400000">
            <a:off x="1476375" y="3068638"/>
            <a:ext cx="142875" cy="288925"/>
            <a:chOff x="2200" y="2840"/>
            <a:chExt cx="90" cy="182"/>
          </a:xfrm>
        </p:grpSpPr>
        <p:sp>
          <p:nvSpPr>
            <p:cNvPr id="85017" name="Line 65"/>
            <p:cNvSpPr>
              <a:spLocks noChangeShapeType="1"/>
            </p:cNvSpPr>
            <p:nvPr/>
          </p:nvSpPr>
          <p:spPr bwMode="auto">
            <a:xfrm flipH="1">
              <a:off x="2200" y="2840"/>
              <a:ext cx="45" cy="182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5018" name="Line 66"/>
            <p:cNvSpPr>
              <a:spLocks noChangeShapeType="1"/>
            </p:cNvSpPr>
            <p:nvPr/>
          </p:nvSpPr>
          <p:spPr bwMode="auto">
            <a:xfrm>
              <a:off x="2245" y="2840"/>
              <a:ext cx="45" cy="182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sp>
        <p:nvSpPr>
          <p:cNvPr id="243779" name="Line 67"/>
          <p:cNvSpPr>
            <a:spLocks noChangeShapeType="1"/>
          </p:cNvSpPr>
          <p:nvPr/>
        </p:nvSpPr>
        <p:spPr bwMode="auto">
          <a:xfrm flipV="1">
            <a:off x="3563938" y="2205038"/>
            <a:ext cx="0" cy="2016125"/>
          </a:xfrm>
          <a:prstGeom prst="line">
            <a:avLst/>
          </a:prstGeom>
          <a:noFill/>
          <a:ln w="92075">
            <a:solidFill>
              <a:schemeClr val="tx2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43780" name="Text Box 68"/>
          <p:cNvSpPr txBox="1">
            <a:spLocks noChangeArrowheads="1"/>
          </p:cNvSpPr>
          <p:nvPr/>
        </p:nvSpPr>
        <p:spPr bwMode="auto">
          <a:xfrm>
            <a:off x="971550" y="620713"/>
            <a:ext cx="705643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/>
              <a:t>TEMPORANEAMENTE</a:t>
            </a:r>
          </a:p>
        </p:txBody>
      </p:sp>
      <p:sp>
        <p:nvSpPr>
          <p:cNvPr id="243781" name="Text Box 69"/>
          <p:cNvSpPr txBox="1">
            <a:spLocks noChangeArrowheads="1"/>
          </p:cNvSpPr>
          <p:nvPr/>
        </p:nvSpPr>
        <p:spPr bwMode="auto">
          <a:xfrm>
            <a:off x="1692275" y="0"/>
            <a:ext cx="5905500" cy="173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/>
              <a:t>TEMPORANEAMENTE              O                  PERMANENTEMENTE</a:t>
            </a:r>
          </a:p>
        </p:txBody>
      </p:sp>
      <p:sp>
        <p:nvSpPr>
          <p:cNvPr id="243782" name="Text Box 70"/>
          <p:cNvSpPr txBox="1">
            <a:spLocks noChangeArrowheads="1"/>
          </p:cNvSpPr>
          <p:nvPr/>
        </p:nvSpPr>
        <p:spPr bwMode="auto">
          <a:xfrm rot="5400000">
            <a:off x="3860006" y="2917032"/>
            <a:ext cx="136842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>
                <a:latin typeface="Verdana" panose="020B0604030504040204" pitchFamily="34" charset="0"/>
              </a:rPr>
              <a:t>34 L</a:t>
            </a:r>
          </a:p>
        </p:txBody>
      </p:sp>
      <p:sp>
        <p:nvSpPr>
          <p:cNvPr id="243783" name="Line 71"/>
          <p:cNvSpPr>
            <a:spLocks noChangeShapeType="1"/>
          </p:cNvSpPr>
          <p:nvPr/>
        </p:nvSpPr>
        <p:spPr bwMode="auto">
          <a:xfrm flipV="1">
            <a:off x="3492500" y="2205038"/>
            <a:ext cx="0" cy="2016125"/>
          </a:xfrm>
          <a:prstGeom prst="line">
            <a:avLst/>
          </a:prstGeom>
          <a:noFill/>
          <a:ln w="92075">
            <a:solidFill>
              <a:schemeClr val="tx2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3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3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43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43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43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2437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43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43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243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43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243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243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243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243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43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243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243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2437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2437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2437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7" presetID="3" presetClass="exit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8" dur="500"/>
                                        <p:tgtEl>
                                          <p:spTgt spid="2437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7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1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2" dur="500"/>
                                        <p:tgtEl>
                                          <p:spTgt spid="2437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2437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2437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7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9" dur="500"/>
                                        <p:tgtEl>
                                          <p:spTgt spid="243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81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500"/>
                                        <p:tgtEl>
                                          <p:spTgt spid="243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6" dur="500"/>
                                        <p:tgtEl>
                                          <p:spTgt spid="2437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243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3716" grpId="0" animBg="1"/>
      <p:bldP spid="243717" grpId="0" animBg="1"/>
      <p:bldP spid="243718" grpId="0" animBg="1"/>
      <p:bldP spid="243749" grpId="0"/>
      <p:bldP spid="243749" grpId="1"/>
      <p:bldP spid="243752" grpId="0" animBg="1"/>
      <p:bldP spid="243754" grpId="0" animBg="1"/>
      <p:bldP spid="243779" grpId="0" animBg="1"/>
      <p:bldP spid="243779" grpId="1" animBg="1"/>
      <p:bldP spid="243780" grpId="0" build="allAtOnce"/>
      <p:bldP spid="243781" grpId="0"/>
      <p:bldP spid="243782" grpId="0"/>
      <p:bldP spid="243783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9954EDD2-D5E9-423A-8777-841D762181A8}" type="slidenum">
              <a:rPr lang="it-IT" altLang="it-IT" sz="1000">
                <a:solidFill>
                  <a:srgbClr val="FFFFFF"/>
                </a:solidFill>
              </a:rPr>
              <a:pPr/>
              <a:t>109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86019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grpSp>
        <p:nvGrpSpPr>
          <p:cNvPr id="324672" name="Group 64"/>
          <p:cNvGrpSpPr>
            <a:grpSpLocks/>
          </p:cNvGrpSpPr>
          <p:nvPr/>
        </p:nvGrpSpPr>
        <p:grpSpPr bwMode="auto">
          <a:xfrm>
            <a:off x="0" y="2205038"/>
            <a:ext cx="9144000" cy="2016125"/>
            <a:chOff x="0" y="1389"/>
            <a:chExt cx="5760" cy="1270"/>
          </a:xfrm>
        </p:grpSpPr>
        <p:sp>
          <p:nvSpPr>
            <p:cNvPr id="86042" name="Rectangle 3"/>
            <p:cNvSpPr>
              <a:spLocks noChangeArrowheads="1"/>
            </p:cNvSpPr>
            <p:nvPr/>
          </p:nvSpPr>
          <p:spPr bwMode="auto">
            <a:xfrm rot="5400000">
              <a:off x="2245" y="-856"/>
              <a:ext cx="1270" cy="5760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86043" name="Line 4"/>
            <p:cNvSpPr>
              <a:spLocks noChangeShapeType="1"/>
            </p:cNvSpPr>
            <p:nvPr/>
          </p:nvSpPr>
          <p:spPr bwMode="auto">
            <a:xfrm rot="5400000" flipH="1">
              <a:off x="2880" y="-1491"/>
              <a:ext cx="0" cy="5760"/>
            </a:xfrm>
            <a:prstGeom prst="line">
              <a:avLst/>
            </a:prstGeom>
            <a:noFill/>
            <a:ln w="6032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6044" name="Line 5"/>
            <p:cNvSpPr>
              <a:spLocks noChangeShapeType="1"/>
            </p:cNvSpPr>
            <p:nvPr/>
          </p:nvSpPr>
          <p:spPr bwMode="auto">
            <a:xfrm rot="5400000" flipH="1">
              <a:off x="2869" y="-210"/>
              <a:ext cx="0" cy="5738"/>
            </a:xfrm>
            <a:prstGeom prst="line">
              <a:avLst/>
            </a:prstGeom>
            <a:noFill/>
            <a:ln w="6032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86045" name="Group 6"/>
            <p:cNvGrpSpPr>
              <a:grpSpLocks/>
            </p:cNvGrpSpPr>
            <p:nvPr/>
          </p:nvGrpSpPr>
          <p:grpSpPr bwMode="auto">
            <a:xfrm>
              <a:off x="3061" y="1979"/>
              <a:ext cx="2677" cy="58"/>
              <a:chOff x="2062" y="1979"/>
              <a:chExt cx="2677" cy="58"/>
            </a:xfrm>
          </p:grpSpPr>
          <p:sp>
            <p:nvSpPr>
              <p:cNvPr id="86093" name="Rectangle 7"/>
              <p:cNvSpPr>
                <a:spLocks noChangeArrowheads="1"/>
              </p:cNvSpPr>
              <p:nvPr/>
            </p:nvSpPr>
            <p:spPr bwMode="auto">
              <a:xfrm rot="5400000" flipH="1">
                <a:off x="2182" y="1859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6094" name="Rectangle 8"/>
              <p:cNvSpPr>
                <a:spLocks noChangeArrowheads="1"/>
              </p:cNvSpPr>
              <p:nvPr/>
            </p:nvSpPr>
            <p:spPr bwMode="auto">
              <a:xfrm rot="5400000" flipH="1">
                <a:off x="2657" y="1859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6095" name="Rectangle 9"/>
              <p:cNvSpPr>
                <a:spLocks noChangeArrowheads="1"/>
              </p:cNvSpPr>
              <p:nvPr/>
            </p:nvSpPr>
            <p:spPr bwMode="auto">
              <a:xfrm rot="5400000" flipH="1">
                <a:off x="3133" y="1859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6096" name="Rectangle 10"/>
              <p:cNvSpPr>
                <a:spLocks noChangeArrowheads="1"/>
              </p:cNvSpPr>
              <p:nvPr/>
            </p:nvSpPr>
            <p:spPr bwMode="auto">
              <a:xfrm rot="5400000" flipH="1">
                <a:off x="3611" y="1859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6097" name="Rectangle 11"/>
              <p:cNvSpPr>
                <a:spLocks noChangeArrowheads="1"/>
              </p:cNvSpPr>
              <p:nvPr/>
            </p:nvSpPr>
            <p:spPr bwMode="auto">
              <a:xfrm rot="5400000" flipH="1">
                <a:off x="4086" y="1859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6098" name="Rectangle 12"/>
              <p:cNvSpPr>
                <a:spLocks noChangeArrowheads="1"/>
              </p:cNvSpPr>
              <p:nvPr/>
            </p:nvSpPr>
            <p:spPr bwMode="auto">
              <a:xfrm rot="5400000" flipH="1">
                <a:off x="4562" y="1859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86046" name="Group 13"/>
            <p:cNvGrpSpPr>
              <a:grpSpLocks/>
            </p:cNvGrpSpPr>
            <p:nvPr/>
          </p:nvGrpSpPr>
          <p:grpSpPr bwMode="auto">
            <a:xfrm>
              <a:off x="2336" y="1452"/>
              <a:ext cx="356" cy="1116"/>
              <a:chOff x="3560" y="2405"/>
              <a:chExt cx="356" cy="1116"/>
            </a:xfrm>
          </p:grpSpPr>
          <p:grpSp>
            <p:nvGrpSpPr>
              <p:cNvPr id="86075" name="Group 14"/>
              <p:cNvGrpSpPr>
                <a:grpSpLocks/>
              </p:cNvGrpSpPr>
              <p:nvPr/>
            </p:nvGrpSpPr>
            <p:grpSpPr bwMode="auto">
              <a:xfrm rot="16200000" flipH="1">
                <a:off x="3298" y="2667"/>
                <a:ext cx="880" cy="356"/>
                <a:chOff x="2744" y="3929"/>
                <a:chExt cx="680" cy="181"/>
              </a:xfrm>
            </p:grpSpPr>
            <p:sp>
              <p:nvSpPr>
                <p:cNvPr id="86085" name="Rectangle 15"/>
                <p:cNvSpPr>
                  <a:spLocks noChangeArrowheads="1"/>
                </p:cNvSpPr>
                <p:nvPr/>
              </p:nvSpPr>
              <p:spPr bwMode="auto">
                <a:xfrm>
                  <a:off x="2744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6086" name="Rectangle 16"/>
                <p:cNvSpPr>
                  <a:spLocks noChangeArrowheads="1"/>
                </p:cNvSpPr>
                <p:nvPr/>
              </p:nvSpPr>
              <p:spPr bwMode="auto">
                <a:xfrm>
                  <a:off x="283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6087" name="Rectangle 17"/>
                <p:cNvSpPr>
                  <a:spLocks noChangeArrowheads="1"/>
                </p:cNvSpPr>
                <p:nvPr/>
              </p:nvSpPr>
              <p:spPr bwMode="auto">
                <a:xfrm>
                  <a:off x="292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6088" name="Rectangle 18"/>
                <p:cNvSpPr>
                  <a:spLocks noChangeArrowheads="1"/>
                </p:cNvSpPr>
                <p:nvPr/>
              </p:nvSpPr>
              <p:spPr bwMode="auto">
                <a:xfrm>
                  <a:off x="3016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6089" name="Rectangle 19"/>
                <p:cNvSpPr>
                  <a:spLocks noChangeArrowheads="1"/>
                </p:cNvSpPr>
                <p:nvPr/>
              </p:nvSpPr>
              <p:spPr bwMode="auto">
                <a:xfrm>
                  <a:off x="3107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6090" name="Rectangle 20"/>
                <p:cNvSpPr>
                  <a:spLocks noChangeArrowheads="1"/>
                </p:cNvSpPr>
                <p:nvPr/>
              </p:nvSpPr>
              <p:spPr bwMode="auto">
                <a:xfrm>
                  <a:off x="319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609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8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6092" name="Rectangle 22"/>
                <p:cNvSpPr>
                  <a:spLocks noChangeArrowheads="1"/>
                </p:cNvSpPr>
                <p:nvPr/>
              </p:nvSpPr>
              <p:spPr bwMode="auto">
                <a:xfrm>
                  <a:off x="3379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86076" name="Group 23"/>
              <p:cNvGrpSpPr>
                <a:grpSpLocks/>
              </p:cNvGrpSpPr>
              <p:nvPr/>
            </p:nvGrpSpPr>
            <p:grpSpPr bwMode="auto">
              <a:xfrm rot="5400000" flipH="1">
                <a:off x="3298" y="2903"/>
                <a:ext cx="880" cy="356"/>
                <a:chOff x="2744" y="3929"/>
                <a:chExt cx="680" cy="181"/>
              </a:xfrm>
            </p:grpSpPr>
            <p:sp>
              <p:nvSpPr>
                <p:cNvPr id="86077" name="Rectangle 24"/>
                <p:cNvSpPr>
                  <a:spLocks noChangeArrowheads="1"/>
                </p:cNvSpPr>
                <p:nvPr/>
              </p:nvSpPr>
              <p:spPr bwMode="auto">
                <a:xfrm>
                  <a:off x="2744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6078" name="Rectangle 25"/>
                <p:cNvSpPr>
                  <a:spLocks noChangeArrowheads="1"/>
                </p:cNvSpPr>
                <p:nvPr/>
              </p:nvSpPr>
              <p:spPr bwMode="auto">
                <a:xfrm>
                  <a:off x="283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6079" name="Rectangle 26"/>
                <p:cNvSpPr>
                  <a:spLocks noChangeArrowheads="1"/>
                </p:cNvSpPr>
                <p:nvPr/>
              </p:nvSpPr>
              <p:spPr bwMode="auto">
                <a:xfrm>
                  <a:off x="292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6080" name="Rectangle 27"/>
                <p:cNvSpPr>
                  <a:spLocks noChangeArrowheads="1"/>
                </p:cNvSpPr>
                <p:nvPr/>
              </p:nvSpPr>
              <p:spPr bwMode="auto">
                <a:xfrm>
                  <a:off x="3016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6081" name="Rectangle 28"/>
                <p:cNvSpPr>
                  <a:spLocks noChangeArrowheads="1"/>
                </p:cNvSpPr>
                <p:nvPr/>
              </p:nvSpPr>
              <p:spPr bwMode="auto">
                <a:xfrm>
                  <a:off x="3107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6082" name="Rectangle 29"/>
                <p:cNvSpPr>
                  <a:spLocks noChangeArrowheads="1"/>
                </p:cNvSpPr>
                <p:nvPr/>
              </p:nvSpPr>
              <p:spPr bwMode="auto">
                <a:xfrm>
                  <a:off x="319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608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8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86084" name="Rectangle 31"/>
                <p:cNvSpPr>
                  <a:spLocks noChangeArrowheads="1"/>
                </p:cNvSpPr>
                <p:nvPr/>
              </p:nvSpPr>
              <p:spPr bwMode="auto">
                <a:xfrm>
                  <a:off x="3379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</p:grpSp>
        <p:sp>
          <p:nvSpPr>
            <p:cNvPr id="86047" name="Line 33"/>
            <p:cNvSpPr>
              <a:spLocks noChangeShapeType="1"/>
            </p:cNvSpPr>
            <p:nvPr/>
          </p:nvSpPr>
          <p:spPr bwMode="auto">
            <a:xfrm>
              <a:off x="295" y="2024"/>
              <a:ext cx="589" cy="0"/>
            </a:xfrm>
            <a:prstGeom prst="line">
              <a:avLst/>
            </a:prstGeom>
            <a:noFill/>
            <a:ln w="92075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6048" name="Line 34"/>
            <p:cNvSpPr>
              <a:spLocks noChangeShapeType="1"/>
            </p:cNvSpPr>
            <p:nvPr/>
          </p:nvSpPr>
          <p:spPr bwMode="auto">
            <a:xfrm>
              <a:off x="1293" y="2024"/>
              <a:ext cx="589" cy="0"/>
            </a:xfrm>
            <a:prstGeom prst="line">
              <a:avLst/>
            </a:prstGeom>
            <a:noFill/>
            <a:ln w="92075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86049" name="Group 35"/>
            <p:cNvGrpSpPr>
              <a:grpSpLocks/>
            </p:cNvGrpSpPr>
            <p:nvPr/>
          </p:nvGrpSpPr>
          <p:grpSpPr bwMode="auto">
            <a:xfrm rot="5400000">
              <a:off x="1928" y="1388"/>
              <a:ext cx="90" cy="182"/>
              <a:chOff x="2200" y="2840"/>
              <a:chExt cx="90" cy="182"/>
            </a:xfrm>
          </p:grpSpPr>
          <p:sp>
            <p:nvSpPr>
              <p:cNvPr id="86073" name="Line 36"/>
              <p:cNvSpPr>
                <a:spLocks noChangeShapeType="1"/>
              </p:cNvSpPr>
              <p:nvPr/>
            </p:nvSpPr>
            <p:spPr bwMode="auto">
              <a:xfrm flipH="1">
                <a:off x="2200" y="2840"/>
                <a:ext cx="45" cy="182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6074" name="Line 37"/>
              <p:cNvSpPr>
                <a:spLocks noChangeShapeType="1"/>
              </p:cNvSpPr>
              <p:nvPr/>
            </p:nvSpPr>
            <p:spPr bwMode="auto">
              <a:xfrm>
                <a:off x="2245" y="2840"/>
                <a:ext cx="45" cy="182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86050" name="Group 38"/>
            <p:cNvGrpSpPr>
              <a:grpSpLocks/>
            </p:cNvGrpSpPr>
            <p:nvPr/>
          </p:nvGrpSpPr>
          <p:grpSpPr bwMode="auto">
            <a:xfrm rot="5400000">
              <a:off x="1928" y="1570"/>
              <a:ext cx="90" cy="182"/>
              <a:chOff x="2200" y="2840"/>
              <a:chExt cx="90" cy="182"/>
            </a:xfrm>
          </p:grpSpPr>
          <p:sp>
            <p:nvSpPr>
              <p:cNvPr id="86071" name="Line 39"/>
              <p:cNvSpPr>
                <a:spLocks noChangeShapeType="1"/>
              </p:cNvSpPr>
              <p:nvPr/>
            </p:nvSpPr>
            <p:spPr bwMode="auto">
              <a:xfrm flipH="1">
                <a:off x="2200" y="2840"/>
                <a:ext cx="45" cy="182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6072" name="Line 40"/>
              <p:cNvSpPr>
                <a:spLocks noChangeShapeType="1"/>
              </p:cNvSpPr>
              <p:nvPr/>
            </p:nvSpPr>
            <p:spPr bwMode="auto">
              <a:xfrm>
                <a:off x="2245" y="2840"/>
                <a:ext cx="45" cy="182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86051" name="Group 41"/>
            <p:cNvGrpSpPr>
              <a:grpSpLocks/>
            </p:cNvGrpSpPr>
            <p:nvPr/>
          </p:nvGrpSpPr>
          <p:grpSpPr bwMode="auto">
            <a:xfrm rot="5400000">
              <a:off x="1928" y="1751"/>
              <a:ext cx="90" cy="182"/>
              <a:chOff x="2200" y="2840"/>
              <a:chExt cx="90" cy="182"/>
            </a:xfrm>
          </p:grpSpPr>
          <p:sp>
            <p:nvSpPr>
              <p:cNvPr id="86069" name="Line 42"/>
              <p:cNvSpPr>
                <a:spLocks noChangeShapeType="1"/>
              </p:cNvSpPr>
              <p:nvPr/>
            </p:nvSpPr>
            <p:spPr bwMode="auto">
              <a:xfrm flipH="1">
                <a:off x="2200" y="2840"/>
                <a:ext cx="45" cy="182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6070" name="Line 43"/>
              <p:cNvSpPr>
                <a:spLocks noChangeShapeType="1"/>
              </p:cNvSpPr>
              <p:nvPr/>
            </p:nvSpPr>
            <p:spPr bwMode="auto">
              <a:xfrm>
                <a:off x="2245" y="2840"/>
                <a:ext cx="45" cy="182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86052" name="Group 44"/>
            <p:cNvGrpSpPr>
              <a:grpSpLocks/>
            </p:cNvGrpSpPr>
            <p:nvPr/>
          </p:nvGrpSpPr>
          <p:grpSpPr bwMode="auto">
            <a:xfrm rot="5400000">
              <a:off x="1928" y="1933"/>
              <a:ext cx="90" cy="182"/>
              <a:chOff x="2200" y="2840"/>
              <a:chExt cx="90" cy="182"/>
            </a:xfrm>
          </p:grpSpPr>
          <p:sp>
            <p:nvSpPr>
              <p:cNvPr id="86067" name="Line 45"/>
              <p:cNvSpPr>
                <a:spLocks noChangeShapeType="1"/>
              </p:cNvSpPr>
              <p:nvPr/>
            </p:nvSpPr>
            <p:spPr bwMode="auto">
              <a:xfrm flipH="1">
                <a:off x="2200" y="2840"/>
                <a:ext cx="45" cy="182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6068" name="Line 46"/>
              <p:cNvSpPr>
                <a:spLocks noChangeShapeType="1"/>
              </p:cNvSpPr>
              <p:nvPr/>
            </p:nvSpPr>
            <p:spPr bwMode="auto">
              <a:xfrm>
                <a:off x="2245" y="2840"/>
                <a:ext cx="45" cy="182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86053" name="Group 47"/>
            <p:cNvGrpSpPr>
              <a:grpSpLocks/>
            </p:cNvGrpSpPr>
            <p:nvPr/>
          </p:nvGrpSpPr>
          <p:grpSpPr bwMode="auto">
            <a:xfrm rot="5400000">
              <a:off x="1928" y="2115"/>
              <a:ext cx="90" cy="182"/>
              <a:chOff x="2200" y="2840"/>
              <a:chExt cx="90" cy="182"/>
            </a:xfrm>
          </p:grpSpPr>
          <p:sp>
            <p:nvSpPr>
              <p:cNvPr id="86065" name="Line 48"/>
              <p:cNvSpPr>
                <a:spLocks noChangeShapeType="1"/>
              </p:cNvSpPr>
              <p:nvPr/>
            </p:nvSpPr>
            <p:spPr bwMode="auto">
              <a:xfrm flipH="1">
                <a:off x="2200" y="2840"/>
                <a:ext cx="45" cy="182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6066" name="Line 49"/>
              <p:cNvSpPr>
                <a:spLocks noChangeShapeType="1"/>
              </p:cNvSpPr>
              <p:nvPr/>
            </p:nvSpPr>
            <p:spPr bwMode="auto">
              <a:xfrm>
                <a:off x="2245" y="2840"/>
                <a:ext cx="45" cy="182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86054" name="Group 50"/>
            <p:cNvGrpSpPr>
              <a:grpSpLocks/>
            </p:cNvGrpSpPr>
            <p:nvPr/>
          </p:nvGrpSpPr>
          <p:grpSpPr bwMode="auto">
            <a:xfrm rot="5400000">
              <a:off x="1928" y="2296"/>
              <a:ext cx="90" cy="182"/>
              <a:chOff x="2200" y="2840"/>
              <a:chExt cx="90" cy="182"/>
            </a:xfrm>
          </p:grpSpPr>
          <p:sp>
            <p:nvSpPr>
              <p:cNvPr id="86063" name="Line 51"/>
              <p:cNvSpPr>
                <a:spLocks noChangeShapeType="1"/>
              </p:cNvSpPr>
              <p:nvPr/>
            </p:nvSpPr>
            <p:spPr bwMode="auto">
              <a:xfrm flipH="1">
                <a:off x="2200" y="2840"/>
                <a:ext cx="45" cy="182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6064" name="Line 52"/>
              <p:cNvSpPr>
                <a:spLocks noChangeShapeType="1"/>
              </p:cNvSpPr>
              <p:nvPr/>
            </p:nvSpPr>
            <p:spPr bwMode="auto">
              <a:xfrm>
                <a:off x="2245" y="2840"/>
                <a:ext cx="45" cy="182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86055" name="Group 53"/>
            <p:cNvGrpSpPr>
              <a:grpSpLocks/>
            </p:cNvGrpSpPr>
            <p:nvPr/>
          </p:nvGrpSpPr>
          <p:grpSpPr bwMode="auto">
            <a:xfrm rot="5400000">
              <a:off x="1928" y="2478"/>
              <a:ext cx="90" cy="182"/>
              <a:chOff x="2200" y="2840"/>
              <a:chExt cx="90" cy="182"/>
            </a:xfrm>
          </p:grpSpPr>
          <p:sp>
            <p:nvSpPr>
              <p:cNvPr id="86061" name="Line 54"/>
              <p:cNvSpPr>
                <a:spLocks noChangeShapeType="1"/>
              </p:cNvSpPr>
              <p:nvPr/>
            </p:nvSpPr>
            <p:spPr bwMode="auto">
              <a:xfrm flipH="1">
                <a:off x="2200" y="2840"/>
                <a:ext cx="45" cy="182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6062" name="Line 55"/>
              <p:cNvSpPr>
                <a:spLocks noChangeShapeType="1"/>
              </p:cNvSpPr>
              <p:nvPr/>
            </p:nvSpPr>
            <p:spPr bwMode="auto">
              <a:xfrm>
                <a:off x="2245" y="2840"/>
                <a:ext cx="45" cy="182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86056" name="Group 56"/>
            <p:cNvGrpSpPr>
              <a:grpSpLocks/>
            </p:cNvGrpSpPr>
            <p:nvPr/>
          </p:nvGrpSpPr>
          <p:grpSpPr bwMode="auto">
            <a:xfrm rot="5400000">
              <a:off x="930" y="1933"/>
              <a:ext cx="90" cy="182"/>
              <a:chOff x="2200" y="2840"/>
              <a:chExt cx="90" cy="182"/>
            </a:xfrm>
          </p:grpSpPr>
          <p:sp>
            <p:nvSpPr>
              <p:cNvPr id="86059" name="Line 57"/>
              <p:cNvSpPr>
                <a:spLocks noChangeShapeType="1"/>
              </p:cNvSpPr>
              <p:nvPr/>
            </p:nvSpPr>
            <p:spPr bwMode="auto">
              <a:xfrm flipH="1">
                <a:off x="2200" y="2840"/>
                <a:ext cx="45" cy="182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6060" name="Line 58"/>
              <p:cNvSpPr>
                <a:spLocks noChangeShapeType="1"/>
              </p:cNvSpPr>
              <p:nvPr/>
            </p:nvSpPr>
            <p:spPr bwMode="auto">
              <a:xfrm>
                <a:off x="2245" y="2840"/>
                <a:ext cx="45" cy="182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86057" name="Line 59"/>
            <p:cNvSpPr>
              <a:spLocks noChangeShapeType="1"/>
            </p:cNvSpPr>
            <p:nvPr/>
          </p:nvSpPr>
          <p:spPr bwMode="auto">
            <a:xfrm flipV="1">
              <a:off x="2245" y="1389"/>
              <a:ext cx="0" cy="1270"/>
            </a:xfrm>
            <a:prstGeom prst="line">
              <a:avLst/>
            </a:prstGeom>
            <a:noFill/>
            <a:ln w="92075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6058" name="Text Box 62"/>
            <p:cNvSpPr txBox="1">
              <a:spLocks noChangeArrowheads="1"/>
            </p:cNvSpPr>
            <p:nvPr/>
          </p:nvSpPr>
          <p:spPr bwMode="auto">
            <a:xfrm rot="5400000">
              <a:off x="2432" y="1837"/>
              <a:ext cx="86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800" b="1">
                  <a:latin typeface="Verdana" panose="020B0604030504040204" pitchFamily="34" charset="0"/>
                </a:rPr>
                <a:t>34 L</a:t>
              </a:r>
            </a:p>
          </p:txBody>
        </p:sp>
      </p:grpSp>
      <p:grpSp>
        <p:nvGrpSpPr>
          <p:cNvPr id="324673" name="Group 65"/>
          <p:cNvGrpSpPr>
            <a:grpSpLocks/>
          </p:cNvGrpSpPr>
          <p:nvPr/>
        </p:nvGrpSpPr>
        <p:grpSpPr bwMode="auto">
          <a:xfrm>
            <a:off x="3419475" y="2349500"/>
            <a:ext cx="279400" cy="1719263"/>
            <a:chOff x="1882" y="1576"/>
            <a:chExt cx="176" cy="1083"/>
          </a:xfrm>
        </p:grpSpPr>
        <p:pic>
          <p:nvPicPr>
            <p:cNvPr id="86036" name="Picture 66" descr="LUCE 2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82" y="1576"/>
              <a:ext cx="176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037" name="Picture 67" descr="LUCE 2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82" y="1757"/>
              <a:ext cx="176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038" name="Picture 68" descr="LUCE 2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82" y="1939"/>
              <a:ext cx="176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039" name="Picture 69" descr="LUCE 2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82" y="2120"/>
              <a:ext cx="176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040" name="Picture 70" descr="LUCE 2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82" y="2483"/>
              <a:ext cx="176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041" name="Picture 71" descr="LUCE 2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82" y="2302"/>
              <a:ext cx="176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24683" name="Group 75"/>
          <p:cNvGrpSpPr>
            <a:grpSpLocks/>
          </p:cNvGrpSpPr>
          <p:nvPr/>
        </p:nvGrpSpPr>
        <p:grpSpPr bwMode="auto">
          <a:xfrm>
            <a:off x="3419475" y="1116013"/>
            <a:ext cx="296863" cy="1025525"/>
            <a:chOff x="2154" y="703"/>
            <a:chExt cx="187" cy="646"/>
          </a:xfrm>
        </p:grpSpPr>
        <p:pic>
          <p:nvPicPr>
            <p:cNvPr id="86033" name="Picture 72" descr="META VERDE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154" y="1162"/>
              <a:ext cx="187" cy="1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034" name="Picture 73" descr="META VERDE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154" y="703"/>
              <a:ext cx="187" cy="1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035" name="Picture 74" descr="META VERDE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154" y="930"/>
              <a:ext cx="187" cy="1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24684" name="Group 76"/>
          <p:cNvGrpSpPr>
            <a:grpSpLocks/>
          </p:cNvGrpSpPr>
          <p:nvPr/>
        </p:nvGrpSpPr>
        <p:grpSpPr bwMode="auto">
          <a:xfrm>
            <a:off x="3419475" y="4348163"/>
            <a:ext cx="296863" cy="1025525"/>
            <a:chOff x="2154" y="703"/>
            <a:chExt cx="187" cy="646"/>
          </a:xfrm>
        </p:grpSpPr>
        <p:pic>
          <p:nvPicPr>
            <p:cNvPr id="86030" name="Picture 77" descr="META VERDE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154" y="1162"/>
              <a:ext cx="187" cy="1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031" name="Picture 78" descr="META VERDE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154" y="703"/>
              <a:ext cx="187" cy="1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032" name="Picture 79" descr="META VERDE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154" y="930"/>
              <a:ext cx="187" cy="1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24688" name="Text Box 80"/>
          <p:cNvSpPr txBox="1">
            <a:spLocks noChangeArrowheads="1"/>
          </p:cNvSpPr>
          <p:nvPr/>
        </p:nvSpPr>
        <p:spPr bwMode="auto">
          <a:xfrm>
            <a:off x="5256213" y="4868863"/>
            <a:ext cx="3887787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/>
              <a:t>LE NORMALI LUCI DI SOGLIA PISTA BIDIREZIONALI DI COLORE ROSSO E VERDE</a:t>
            </a:r>
          </a:p>
        </p:txBody>
      </p:sp>
      <p:sp>
        <p:nvSpPr>
          <p:cNvPr id="324689" name="Line 81"/>
          <p:cNvSpPr>
            <a:spLocks noChangeShapeType="1"/>
          </p:cNvSpPr>
          <p:nvPr/>
        </p:nvSpPr>
        <p:spPr bwMode="auto">
          <a:xfrm flipH="1" flipV="1">
            <a:off x="3708400" y="3213100"/>
            <a:ext cx="1584325" cy="1728788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4690" name="Text Box 82"/>
          <p:cNvSpPr txBox="1">
            <a:spLocks noChangeArrowheads="1"/>
          </p:cNvSpPr>
          <p:nvPr/>
        </p:nvSpPr>
        <p:spPr bwMode="auto">
          <a:xfrm>
            <a:off x="4606925" y="0"/>
            <a:ext cx="4537075" cy="155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/>
              <a:t>LUCI DI COLORE VERDI UNIDIREZIONALI, VISIBILI NEL SENSO DELL’ATTERRAGGIO, DETTE ALI DI SOGLIA (WING BAR)</a:t>
            </a:r>
          </a:p>
        </p:txBody>
      </p:sp>
      <p:sp>
        <p:nvSpPr>
          <p:cNvPr id="324691" name="Line 83"/>
          <p:cNvSpPr>
            <a:spLocks noChangeShapeType="1"/>
          </p:cNvSpPr>
          <p:nvPr/>
        </p:nvSpPr>
        <p:spPr bwMode="auto">
          <a:xfrm flipH="1">
            <a:off x="3635375" y="1412875"/>
            <a:ext cx="1152525" cy="3311525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4692" name="Line 84"/>
          <p:cNvSpPr>
            <a:spLocks noChangeShapeType="1"/>
          </p:cNvSpPr>
          <p:nvPr/>
        </p:nvSpPr>
        <p:spPr bwMode="auto">
          <a:xfrm flipH="1">
            <a:off x="3708400" y="1412875"/>
            <a:ext cx="1079500" cy="21590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4693" name="Text Box 85"/>
          <p:cNvSpPr txBox="1">
            <a:spLocks noChangeArrowheads="1"/>
          </p:cNvSpPr>
          <p:nvPr/>
        </p:nvSpPr>
        <p:spPr bwMode="auto">
          <a:xfrm>
            <a:off x="1331913" y="2133600"/>
            <a:ext cx="6408737" cy="2101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400" b="1"/>
              <a:t>IN CASO DI SOGLIA PISTA SPOSTATA LE LUCI SONO LE SEGUENTI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24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" dur="500"/>
                                        <p:tgtEl>
                                          <p:spTgt spid="3246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4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246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246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24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24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6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3246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324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500"/>
                                        <p:tgtEl>
                                          <p:spTgt spid="324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24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324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324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8" dur="500"/>
                                        <p:tgtEl>
                                          <p:spTgt spid="324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4689" grpId="0" animBg="1"/>
      <p:bldP spid="324690" grpId="0"/>
      <p:bldP spid="324691" grpId="0" animBg="1"/>
      <p:bldP spid="324692" grpId="0" animBg="1"/>
      <p:bldP spid="324693" grpId="0"/>
      <p:bldP spid="324693" grpId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8" name="Picture 6" descr="https://encrypted-tbn0.gstatic.com/images?q=tbn:ANd9GcT-gNBRIR-yvqzpW1XTi-YIkbmohsNrXy_ZF6II_aR9LIjNQc7kD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47322" y="1001336"/>
            <a:ext cx="8568952" cy="48759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55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AEF61507-6D94-4B3A-90E0-CD9E9A13D8D7}" type="slidenum">
              <a:rPr lang="it-IT" altLang="it-IT" sz="1000">
                <a:solidFill>
                  <a:srgbClr val="FFFFFF"/>
                </a:solidFill>
              </a:rPr>
              <a:pPr/>
              <a:t>11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4035" name="Text Box 3"/>
          <p:cNvSpPr txBox="1">
            <a:spLocks noChangeArrowheads="1"/>
          </p:cNvSpPr>
          <p:nvPr/>
        </p:nvSpPr>
        <p:spPr bwMode="auto">
          <a:xfrm>
            <a:off x="196333" y="5514617"/>
            <a:ext cx="8594725" cy="938719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666750" indent="-666750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041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2319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422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2200" b="1" dirty="0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AEROSCALI </a:t>
            </a:r>
          </a:p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2200" b="1" dirty="0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Destinati alla movimentazione dei dirigibili.</a:t>
            </a:r>
          </a:p>
        </p:txBody>
      </p:sp>
      <p:sp>
        <p:nvSpPr>
          <p:cNvPr id="44034" name="Text Box 2"/>
          <p:cNvSpPr txBox="1">
            <a:spLocks noChangeArrowheads="1"/>
          </p:cNvSpPr>
          <p:nvPr/>
        </p:nvSpPr>
        <p:spPr bwMode="auto">
          <a:xfrm>
            <a:off x="179388" y="0"/>
            <a:ext cx="8748712" cy="10668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Classificazione in funzione del tipo di aeromobili cui sono destinati.</a:t>
            </a:r>
            <a:endParaRPr lang="it-IT" altLang="it-IT" sz="3200">
              <a:latin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4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440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440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5" grpId="0" build="p" autoUpdateAnimBg="0" advAuto="500"/>
      <p:bldP spid="44034" grpId="0" animBg="1" autoUpdateAnimBg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C7758B4D-DF20-4AB6-B0AB-49330D852A87}" type="slidenum">
              <a:rPr lang="it-IT" altLang="it-IT" sz="1000">
                <a:solidFill>
                  <a:srgbClr val="FFFFFF"/>
                </a:solidFill>
              </a:rPr>
              <a:pPr/>
              <a:t>110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13667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293891" name="Text Box 3"/>
          <p:cNvSpPr txBox="1">
            <a:spLocks noChangeArrowheads="1"/>
          </p:cNvSpPr>
          <p:nvPr/>
        </p:nvSpPr>
        <p:spPr bwMode="auto">
          <a:xfrm>
            <a:off x="0" y="981075"/>
            <a:ext cx="8964613" cy="4968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8000" b="1">
                <a:solidFill>
                  <a:srgbClr val="FFFF00"/>
                </a:solidFill>
              </a:rPr>
              <a:t>SEGNALETICA DI TWY                 DIURNA &amp; NOTTURNA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93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3891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Segnaposto numero diapositiva 4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C6405BCF-4457-4425-ACF5-F679F6CB5087}" type="slidenum">
              <a:rPr lang="it-IT" altLang="it-IT" sz="1000">
                <a:solidFill>
                  <a:srgbClr val="FFFFFF"/>
                </a:solidFill>
              </a:rPr>
              <a:pPr/>
              <a:t>111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14691" name="Text Box 2"/>
          <p:cNvSpPr txBox="1">
            <a:spLocks noChangeArrowheads="1"/>
          </p:cNvSpPr>
          <p:nvPr/>
        </p:nvSpPr>
        <p:spPr bwMode="auto">
          <a:xfrm>
            <a:off x="7451725" y="6453188"/>
            <a:ext cx="1727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TWYs</a:t>
            </a:r>
          </a:p>
        </p:txBody>
      </p:sp>
      <p:pic>
        <p:nvPicPr>
          <p:cNvPr id="114692" name="Picture 3" descr="TWY24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58888" y="188913"/>
            <a:ext cx="6581775" cy="648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4916" name="Group 4"/>
          <p:cNvGrpSpPr>
            <a:grpSpLocks/>
          </p:cNvGrpSpPr>
          <p:nvPr/>
        </p:nvGrpSpPr>
        <p:grpSpPr bwMode="auto">
          <a:xfrm>
            <a:off x="1331913" y="188913"/>
            <a:ext cx="6480175" cy="6337300"/>
            <a:chOff x="839" y="119"/>
            <a:chExt cx="4082" cy="3992"/>
          </a:xfrm>
        </p:grpSpPr>
        <p:grpSp>
          <p:nvGrpSpPr>
            <p:cNvPr id="114799" name="Group 5"/>
            <p:cNvGrpSpPr>
              <a:grpSpLocks/>
            </p:cNvGrpSpPr>
            <p:nvPr/>
          </p:nvGrpSpPr>
          <p:grpSpPr bwMode="auto">
            <a:xfrm>
              <a:off x="839" y="2160"/>
              <a:ext cx="2041" cy="1951"/>
              <a:chOff x="839" y="2160"/>
              <a:chExt cx="2041" cy="1951"/>
            </a:xfrm>
          </p:grpSpPr>
          <p:sp>
            <p:nvSpPr>
              <p:cNvPr id="114812" name="Line 6"/>
              <p:cNvSpPr>
                <a:spLocks noChangeShapeType="1"/>
              </p:cNvSpPr>
              <p:nvPr/>
            </p:nvSpPr>
            <p:spPr bwMode="auto">
              <a:xfrm>
                <a:off x="839" y="2160"/>
                <a:ext cx="998" cy="0"/>
              </a:xfrm>
              <a:prstGeom prst="line">
                <a:avLst/>
              </a:prstGeom>
              <a:noFill/>
              <a:ln w="889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813" name="Line 7"/>
              <p:cNvSpPr>
                <a:spLocks noChangeShapeType="1"/>
              </p:cNvSpPr>
              <p:nvPr/>
            </p:nvSpPr>
            <p:spPr bwMode="auto">
              <a:xfrm rot="-5400000">
                <a:off x="2381" y="3612"/>
                <a:ext cx="998" cy="0"/>
              </a:xfrm>
              <a:prstGeom prst="line">
                <a:avLst/>
              </a:prstGeom>
              <a:noFill/>
              <a:ln w="889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814" name="Arc 8"/>
              <p:cNvSpPr>
                <a:spLocks/>
              </p:cNvSpPr>
              <p:nvPr/>
            </p:nvSpPr>
            <p:spPr bwMode="auto">
              <a:xfrm>
                <a:off x="1837" y="2160"/>
                <a:ext cx="1042" cy="1043"/>
              </a:xfrm>
              <a:custGeom>
                <a:avLst/>
                <a:gdLst>
                  <a:gd name="T0" fmla="*/ 0 w 21563"/>
                  <a:gd name="T1" fmla="*/ 0 h 21600"/>
                  <a:gd name="T2" fmla="*/ 0 w 21563"/>
                  <a:gd name="T3" fmla="*/ 0 h 21600"/>
                  <a:gd name="T4" fmla="*/ 0 w 21563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63" h="21600" fill="none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</a:path>
                  <a:path w="21563" h="21600" stroke="0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889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114800" name="Group 9"/>
            <p:cNvGrpSpPr>
              <a:grpSpLocks/>
            </p:cNvGrpSpPr>
            <p:nvPr/>
          </p:nvGrpSpPr>
          <p:grpSpPr bwMode="auto">
            <a:xfrm rot="5400000">
              <a:off x="884" y="164"/>
              <a:ext cx="2041" cy="1951"/>
              <a:chOff x="839" y="2160"/>
              <a:chExt cx="2041" cy="1951"/>
            </a:xfrm>
          </p:grpSpPr>
          <p:sp>
            <p:nvSpPr>
              <p:cNvPr id="114809" name="Line 10"/>
              <p:cNvSpPr>
                <a:spLocks noChangeShapeType="1"/>
              </p:cNvSpPr>
              <p:nvPr/>
            </p:nvSpPr>
            <p:spPr bwMode="auto">
              <a:xfrm flipV="1">
                <a:off x="839" y="2160"/>
                <a:ext cx="998" cy="0"/>
              </a:xfrm>
              <a:prstGeom prst="line">
                <a:avLst/>
              </a:prstGeom>
              <a:noFill/>
              <a:ln w="889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810" name="Line 11"/>
              <p:cNvSpPr>
                <a:spLocks noChangeShapeType="1"/>
              </p:cNvSpPr>
              <p:nvPr/>
            </p:nvSpPr>
            <p:spPr bwMode="auto">
              <a:xfrm rot="-5400000">
                <a:off x="2381" y="3612"/>
                <a:ext cx="998" cy="0"/>
              </a:xfrm>
              <a:prstGeom prst="line">
                <a:avLst/>
              </a:prstGeom>
              <a:noFill/>
              <a:ln w="889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811" name="Arc 12"/>
              <p:cNvSpPr>
                <a:spLocks/>
              </p:cNvSpPr>
              <p:nvPr/>
            </p:nvSpPr>
            <p:spPr bwMode="auto">
              <a:xfrm>
                <a:off x="1837" y="2160"/>
                <a:ext cx="1042" cy="1043"/>
              </a:xfrm>
              <a:custGeom>
                <a:avLst/>
                <a:gdLst>
                  <a:gd name="T0" fmla="*/ 0 w 21563"/>
                  <a:gd name="T1" fmla="*/ 0 h 21600"/>
                  <a:gd name="T2" fmla="*/ 0 w 21563"/>
                  <a:gd name="T3" fmla="*/ 0 h 21600"/>
                  <a:gd name="T4" fmla="*/ 0 w 21563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63" h="21600" fill="none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</a:path>
                  <a:path w="21563" h="21600" stroke="0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889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114801" name="Group 13"/>
            <p:cNvGrpSpPr>
              <a:grpSpLocks/>
            </p:cNvGrpSpPr>
            <p:nvPr/>
          </p:nvGrpSpPr>
          <p:grpSpPr bwMode="auto">
            <a:xfrm flipH="1">
              <a:off x="2880" y="2160"/>
              <a:ext cx="2041" cy="1951"/>
              <a:chOff x="839" y="2160"/>
              <a:chExt cx="2041" cy="1951"/>
            </a:xfrm>
          </p:grpSpPr>
          <p:sp>
            <p:nvSpPr>
              <p:cNvPr id="114806" name="Line 14"/>
              <p:cNvSpPr>
                <a:spLocks noChangeShapeType="1"/>
              </p:cNvSpPr>
              <p:nvPr/>
            </p:nvSpPr>
            <p:spPr bwMode="auto">
              <a:xfrm>
                <a:off x="839" y="2160"/>
                <a:ext cx="998" cy="0"/>
              </a:xfrm>
              <a:prstGeom prst="line">
                <a:avLst/>
              </a:prstGeom>
              <a:noFill/>
              <a:ln w="889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807" name="Line 15"/>
              <p:cNvSpPr>
                <a:spLocks noChangeShapeType="1"/>
              </p:cNvSpPr>
              <p:nvPr/>
            </p:nvSpPr>
            <p:spPr bwMode="auto">
              <a:xfrm rot="-5400000">
                <a:off x="2381" y="3612"/>
                <a:ext cx="998" cy="0"/>
              </a:xfrm>
              <a:prstGeom prst="line">
                <a:avLst/>
              </a:prstGeom>
              <a:noFill/>
              <a:ln w="889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808" name="Arc 16"/>
              <p:cNvSpPr>
                <a:spLocks/>
              </p:cNvSpPr>
              <p:nvPr/>
            </p:nvSpPr>
            <p:spPr bwMode="auto">
              <a:xfrm>
                <a:off x="1837" y="2160"/>
                <a:ext cx="1042" cy="1043"/>
              </a:xfrm>
              <a:custGeom>
                <a:avLst/>
                <a:gdLst>
                  <a:gd name="T0" fmla="*/ 0 w 21563"/>
                  <a:gd name="T1" fmla="*/ 0 h 21600"/>
                  <a:gd name="T2" fmla="*/ 0 w 21563"/>
                  <a:gd name="T3" fmla="*/ 0 h 21600"/>
                  <a:gd name="T4" fmla="*/ 0 w 21563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63" h="21600" fill="none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</a:path>
                  <a:path w="21563" h="21600" stroke="0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889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114802" name="Group 17"/>
            <p:cNvGrpSpPr>
              <a:grpSpLocks/>
            </p:cNvGrpSpPr>
            <p:nvPr/>
          </p:nvGrpSpPr>
          <p:grpSpPr bwMode="auto">
            <a:xfrm rot="16200000" flipH="1">
              <a:off x="2835" y="164"/>
              <a:ext cx="2041" cy="1951"/>
              <a:chOff x="839" y="2160"/>
              <a:chExt cx="2041" cy="1951"/>
            </a:xfrm>
          </p:grpSpPr>
          <p:sp>
            <p:nvSpPr>
              <p:cNvPr id="114803" name="Line 18"/>
              <p:cNvSpPr>
                <a:spLocks noChangeShapeType="1"/>
              </p:cNvSpPr>
              <p:nvPr/>
            </p:nvSpPr>
            <p:spPr bwMode="auto">
              <a:xfrm flipV="1">
                <a:off x="839" y="2160"/>
                <a:ext cx="998" cy="0"/>
              </a:xfrm>
              <a:prstGeom prst="line">
                <a:avLst/>
              </a:prstGeom>
              <a:noFill/>
              <a:ln w="889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804" name="Line 19"/>
              <p:cNvSpPr>
                <a:spLocks noChangeShapeType="1"/>
              </p:cNvSpPr>
              <p:nvPr/>
            </p:nvSpPr>
            <p:spPr bwMode="auto">
              <a:xfrm rot="-5400000">
                <a:off x="2381" y="3612"/>
                <a:ext cx="998" cy="0"/>
              </a:xfrm>
              <a:prstGeom prst="line">
                <a:avLst/>
              </a:prstGeom>
              <a:noFill/>
              <a:ln w="889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805" name="Arc 20"/>
              <p:cNvSpPr>
                <a:spLocks/>
              </p:cNvSpPr>
              <p:nvPr/>
            </p:nvSpPr>
            <p:spPr bwMode="auto">
              <a:xfrm>
                <a:off x="1837" y="2160"/>
                <a:ext cx="1042" cy="1043"/>
              </a:xfrm>
              <a:custGeom>
                <a:avLst/>
                <a:gdLst>
                  <a:gd name="T0" fmla="*/ 0 w 21563"/>
                  <a:gd name="T1" fmla="*/ 0 h 21600"/>
                  <a:gd name="T2" fmla="*/ 0 w 21563"/>
                  <a:gd name="T3" fmla="*/ 0 h 21600"/>
                  <a:gd name="T4" fmla="*/ 0 w 21563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63" h="21600" fill="none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</a:path>
                  <a:path w="21563" h="21600" stroke="0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889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</p:grpSp>
      <p:grpSp>
        <p:nvGrpSpPr>
          <p:cNvPr id="294933" name="Group 21"/>
          <p:cNvGrpSpPr>
            <a:grpSpLocks/>
          </p:cNvGrpSpPr>
          <p:nvPr/>
        </p:nvGrpSpPr>
        <p:grpSpPr bwMode="auto">
          <a:xfrm>
            <a:off x="1331913" y="188913"/>
            <a:ext cx="6480175" cy="6408737"/>
            <a:chOff x="839" y="119"/>
            <a:chExt cx="4082" cy="4037"/>
          </a:xfrm>
        </p:grpSpPr>
        <p:pic>
          <p:nvPicPr>
            <p:cNvPr id="114783" name="Picture 22" descr="luceverde01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9" y="2115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84" name="Picture 23" descr="luceverde01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5" y="1253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85" name="Picture 24" descr="luceverde01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7" y="1752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86" name="Picture 25" descr="luceverde01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8" y="2115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87" name="Picture 26" descr="luceverde01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7" y="2115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88" name="Picture 27" descr="luceverde01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72" y="2341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89" name="Picture 28" descr="luceverde01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5" y="4020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90" name="Picture 29" descr="luceverde01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5" y="3475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91" name="Picture 30" descr="luceverde01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5" y="2931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92" name="Picture 31" descr="luceverde01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2" y="2341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93" name="Picture 32" descr="luceverde01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6" y="2115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94" name="Picture 33" descr="luceverde01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41" y="2115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95" name="Picture 34" descr="luceverde01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85" y="2115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96" name="Picture 35" descr="luceverde01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7" y="1797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97" name="Picture 36" descr="luceverde01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5" y="663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98" name="Picture 37" descr="luceverde01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5" y="119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4950" name="Group 38"/>
          <p:cNvGrpSpPr>
            <a:grpSpLocks/>
          </p:cNvGrpSpPr>
          <p:nvPr/>
        </p:nvGrpSpPr>
        <p:grpSpPr bwMode="auto">
          <a:xfrm>
            <a:off x="1258888" y="188913"/>
            <a:ext cx="2665412" cy="2578100"/>
            <a:chOff x="793" y="119"/>
            <a:chExt cx="1679" cy="1624"/>
          </a:xfrm>
        </p:grpSpPr>
        <p:pic>
          <p:nvPicPr>
            <p:cNvPr id="114776" name="Picture 39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" y="1616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77" name="Picture 40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1" y="1570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78" name="Picture 41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5" y="527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79" name="Picture 42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2" y="1616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80" name="Picture 43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36" y="935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81" name="Picture 44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54" y="1344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82" name="Picture 45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5" y="119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4958" name="Group 46"/>
          <p:cNvGrpSpPr>
            <a:grpSpLocks/>
          </p:cNvGrpSpPr>
          <p:nvPr/>
        </p:nvGrpSpPr>
        <p:grpSpPr bwMode="auto">
          <a:xfrm flipH="1">
            <a:off x="5148263" y="274638"/>
            <a:ext cx="2665412" cy="2578100"/>
            <a:chOff x="793" y="119"/>
            <a:chExt cx="1679" cy="1624"/>
          </a:xfrm>
        </p:grpSpPr>
        <p:pic>
          <p:nvPicPr>
            <p:cNvPr id="114769" name="Picture 47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" y="1616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70" name="Picture 48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1" y="1570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71" name="Picture 49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5" y="527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72" name="Picture 50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2" y="1616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73" name="Picture 51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36" y="935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74" name="Picture 52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54" y="1344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75" name="Picture 53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5" y="119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4966" name="Group 54"/>
          <p:cNvGrpSpPr>
            <a:grpSpLocks/>
          </p:cNvGrpSpPr>
          <p:nvPr/>
        </p:nvGrpSpPr>
        <p:grpSpPr bwMode="auto">
          <a:xfrm flipV="1">
            <a:off x="1258888" y="4076700"/>
            <a:ext cx="2665412" cy="2578100"/>
            <a:chOff x="793" y="119"/>
            <a:chExt cx="1679" cy="1624"/>
          </a:xfrm>
        </p:grpSpPr>
        <p:pic>
          <p:nvPicPr>
            <p:cNvPr id="114762" name="Picture 55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" y="1616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63" name="Picture 56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1" y="1570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64" name="Picture 57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5" y="527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65" name="Picture 58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2" y="1616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66" name="Picture 59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36" y="935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67" name="Picture 60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54" y="1344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68" name="Picture 61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5" y="119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4974" name="Group 62"/>
          <p:cNvGrpSpPr>
            <a:grpSpLocks/>
          </p:cNvGrpSpPr>
          <p:nvPr/>
        </p:nvGrpSpPr>
        <p:grpSpPr bwMode="auto">
          <a:xfrm flipH="1" flipV="1">
            <a:off x="5219700" y="4076700"/>
            <a:ext cx="2665413" cy="2578100"/>
            <a:chOff x="793" y="119"/>
            <a:chExt cx="1679" cy="1624"/>
          </a:xfrm>
        </p:grpSpPr>
        <p:pic>
          <p:nvPicPr>
            <p:cNvPr id="114755" name="Picture 63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" y="1616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56" name="Picture 64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1" y="1570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57" name="Picture 65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5" y="527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58" name="Picture 66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2" y="1616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59" name="Picture 67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36" y="935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60" name="Picture 68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54" y="1344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61" name="Picture 69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5" y="119"/>
              <a:ext cx="127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4982" name="Group 70"/>
          <p:cNvGrpSpPr>
            <a:grpSpLocks/>
          </p:cNvGrpSpPr>
          <p:nvPr/>
        </p:nvGrpSpPr>
        <p:grpSpPr bwMode="auto">
          <a:xfrm>
            <a:off x="1331913" y="188913"/>
            <a:ext cx="6480175" cy="6337300"/>
            <a:chOff x="839" y="119"/>
            <a:chExt cx="4082" cy="3992"/>
          </a:xfrm>
        </p:grpSpPr>
        <p:grpSp>
          <p:nvGrpSpPr>
            <p:cNvPr id="114739" name="Group 71"/>
            <p:cNvGrpSpPr>
              <a:grpSpLocks/>
            </p:cNvGrpSpPr>
            <p:nvPr/>
          </p:nvGrpSpPr>
          <p:grpSpPr bwMode="auto">
            <a:xfrm>
              <a:off x="839" y="2160"/>
              <a:ext cx="2041" cy="1951"/>
              <a:chOff x="839" y="2160"/>
              <a:chExt cx="2041" cy="1951"/>
            </a:xfrm>
          </p:grpSpPr>
          <p:sp>
            <p:nvSpPr>
              <p:cNvPr id="114752" name="Line 72"/>
              <p:cNvSpPr>
                <a:spLocks noChangeShapeType="1"/>
              </p:cNvSpPr>
              <p:nvPr/>
            </p:nvSpPr>
            <p:spPr bwMode="auto">
              <a:xfrm>
                <a:off x="839" y="2160"/>
                <a:ext cx="998" cy="0"/>
              </a:xfrm>
              <a:prstGeom prst="line">
                <a:avLst/>
              </a:pr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753" name="Line 73"/>
              <p:cNvSpPr>
                <a:spLocks noChangeShapeType="1"/>
              </p:cNvSpPr>
              <p:nvPr/>
            </p:nvSpPr>
            <p:spPr bwMode="auto">
              <a:xfrm rot="-5400000">
                <a:off x="2381" y="3612"/>
                <a:ext cx="998" cy="0"/>
              </a:xfrm>
              <a:prstGeom prst="line">
                <a:avLst/>
              </a:pr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754" name="Arc 74"/>
              <p:cNvSpPr>
                <a:spLocks/>
              </p:cNvSpPr>
              <p:nvPr/>
            </p:nvSpPr>
            <p:spPr bwMode="auto">
              <a:xfrm>
                <a:off x="1837" y="2160"/>
                <a:ext cx="1042" cy="1043"/>
              </a:xfrm>
              <a:custGeom>
                <a:avLst/>
                <a:gdLst>
                  <a:gd name="T0" fmla="*/ 0 w 21563"/>
                  <a:gd name="T1" fmla="*/ 0 h 21600"/>
                  <a:gd name="T2" fmla="*/ 0 w 21563"/>
                  <a:gd name="T3" fmla="*/ 0 h 21600"/>
                  <a:gd name="T4" fmla="*/ 0 w 21563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63" h="21600" fill="none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</a:path>
                  <a:path w="21563" h="21600" stroke="0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114740" name="Group 75"/>
            <p:cNvGrpSpPr>
              <a:grpSpLocks/>
            </p:cNvGrpSpPr>
            <p:nvPr/>
          </p:nvGrpSpPr>
          <p:grpSpPr bwMode="auto">
            <a:xfrm rot="5400000">
              <a:off x="884" y="164"/>
              <a:ext cx="2041" cy="1951"/>
              <a:chOff x="839" y="2160"/>
              <a:chExt cx="2041" cy="1951"/>
            </a:xfrm>
          </p:grpSpPr>
          <p:sp>
            <p:nvSpPr>
              <p:cNvPr id="114749" name="Line 76"/>
              <p:cNvSpPr>
                <a:spLocks noChangeShapeType="1"/>
              </p:cNvSpPr>
              <p:nvPr/>
            </p:nvSpPr>
            <p:spPr bwMode="auto">
              <a:xfrm flipV="1">
                <a:off x="839" y="2160"/>
                <a:ext cx="998" cy="0"/>
              </a:xfrm>
              <a:prstGeom prst="line">
                <a:avLst/>
              </a:pr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750" name="Line 77"/>
              <p:cNvSpPr>
                <a:spLocks noChangeShapeType="1"/>
              </p:cNvSpPr>
              <p:nvPr/>
            </p:nvSpPr>
            <p:spPr bwMode="auto">
              <a:xfrm rot="-5400000">
                <a:off x="2381" y="3612"/>
                <a:ext cx="998" cy="0"/>
              </a:xfrm>
              <a:prstGeom prst="line">
                <a:avLst/>
              </a:pr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751" name="Arc 78"/>
              <p:cNvSpPr>
                <a:spLocks/>
              </p:cNvSpPr>
              <p:nvPr/>
            </p:nvSpPr>
            <p:spPr bwMode="auto">
              <a:xfrm>
                <a:off x="1837" y="2160"/>
                <a:ext cx="1042" cy="1043"/>
              </a:xfrm>
              <a:custGeom>
                <a:avLst/>
                <a:gdLst>
                  <a:gd name="T0" fmla="*/ 0 w 21563"/>
                  <a:gd name="T1" fmla="*/ 0 h 21600"/>
                  <a:gd name="T2" fmla="*/ 0 w 21563"/>
                  <a:gd name="T3" fmla="*/ 0 h 21600"/>
                  <a:gd name="T4" fmla="*/ 0 w 21563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63" h="21600" fill="none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</a:path>
                  <a:path w="21563" h="21600" stroke="0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114741" name="Group 79"/>
            <p:cNvGrpSpPr>
              <a:grpSpLocks/>
            </p:cNvGrpSpPr>
            <p:nvPr/>
          </p:nvGrpSpPr>
          <p:grpSpPr bwMode="auto">
            <a:xfrm flipH="1">
              <a:off x="2880" y="2160"/>
              <a:ext cx="2041" cy="1951"/>
              <a:chOff x="839" y="2160"/>
              <a:chExt cx="2041" cy="1951"/>
            </a:xfrm>
          </p:grpSpPr>
          <p:sp>
            <p:nvSpPr>
              <p:cNvPr id="114746" name="Line 80"/>
              <p:cNvSpPr>
                <a:spLocks noChangeShapeType="1"/>
              </p:cNvSpPr>
              <p:nvPr/>
            </p:nvSpPr>
            <p:spPr bwMode="auto">
              <a:xfrm>
                <a:off x="839" y="2160"/>
                <a:ext cx="998" cy="0"/>
              </a:xfrm>
              <a:prstGeom prst="line">
                <a:avLst/>
              </a:pr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747" name="Line 81"/>
              <p:cNvSpPr>
                <a:spLocks noChangeShapeType="1"/>
              </p:cNvSpPr>
              <p:nvPr/>
            </p:nvSpPr>
            <p:spPr bwMode="auto">
              <a:xfrm rot="-5400000">
                <a:off x="2381" y="3612"/>
                <a:ext cx="998" cy="0"/>
              </a:xfrm>
              <a:prstGeom prst="line">
                <a:avLst/>
              </a:pr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748" name="Arc 82"/>
              <p:cNvSpPr>
                <a:spLocks/>
              </p:cNvSpPr>
              <p:nvPr/>
            </p:nvSpPr>
            <p:spPr bwMode="auto">
              <a:xfrm>
                <a:off x="1837" y="2160"/>
                <a:ext cx="1042" cy="1043"/>
              </a:xfrm>
              <a:custGeom>
                <a:avLst/>
                <a:gdLst>
                  <a:gd name="T0" fmla="*/ 0 w 21563"/>
                  <a:gd name="T1" fmla="*/ 0 h 21600"/>
                  <a:gd name="T2" fmla="*/ 0 w 21563"/>
                  <a:gd name="T3" fmla="*/ 0 h 21600"/>
                  <a:gd name="T4" fmla="*/ 0 w 21563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63" h="21600" fill="none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</a:path>
                  <a:path w="21563" h="21600" stroke="0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114742" name="Group 83"/>
            <p:cNvGrpSpPr>
              <a:grpSpLocks/>
            </p:cNvGrpSpPr>
            <p:nvPr/>
          </p:nvGrpSpPr>
          <p:grpSpPr bwMode="auto">
            <a:xfrm rot="16200000" flipH="1">
              <a:off x="2835" y="164"/>
              <a:ext cx="2041" cy="1951"/>
              <a:chOff x="839" y="2160"/>
              <a:chExt cx="2041" cy="1951"/>
            </a:xfrm>
          </p:grpSpPr>
          <p:sp>
            <p:nvSpPr>
              <p:cNvPr id="114743" name="Line 84"/>
              <p:cNvSpPr>
                <a:spLocks noChangeShapeType="1"/>
              </p:cNvSpPr>
              <p:nvPr/>
            </p:nvSpPr>
            <p:spPr bwMode="auto">
              <a:xfrm flipV="1">
                <a:off x="839" y="2160"/>
                <a:ext cx="998" cy="0"/>
              </a:xfrm>
              <a:prstGeom prst="line">
                <a:avLst/>
              </a:pr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744" name="Line 85"/>
              <p:cNvSpPr>
                <a:spLocks noChangeShapeType="1"/>
              </p:cNvSpPr>
              <p:nvPr/>
            </p:nvSpPr>
            <p:spPr bwMode="auto">
              <a:xfrm rot="-5400000">
                <a:off x="2381" y="3612"/>
                <a:ext cx="998" cy="0"/>
              </a:xfrm>
              <a:prstGeom prst="line">
                <a:avLst/>
              </a:pr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745" name="Arc 86"/>
              <p:cNvSpPr>
                <a:spLocks/>
              </p:cNvSpPr>
              <p:nvPr/>
            </p:nvSpPr>
            <p:spPr bwMode="auto">
              <a:xfrm>
                <a:off x="1837" y="2160"/>
                <a:ext cx="1042" cy="1043"/>
              </a:xfrm>
              <a:custGeom>
                <a:avLst/>
                <a:gdLst>
                  <a:gd name="T0" fmla="*/ 0 w 21563"/>
                  <a:gd name="T1" fmla="*/ 0 h 21600"/>
                  <a:gd name="T2" fmla="*/ 0 w 21563"/>
                  <a:gd name="T3" fmla="*/ 0 h 21600"/>
                  <a:gd name="T4" fmla="*/ 0 w 21563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63" h="21600" fill="none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</a:path>
                  <a:path w="21563" h="21600" stroke="0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</p:grpSp>
      <p:grpSp>
        <p:nvGrpSpPr>
          <p:cNvPr id="294999" name="Group 87"/>
          <p:cNvGrpSpPr>
            <a:grpSpLocks/>
          </p:cNvGrpSpPr>
          <p:nvPr/>
        </p:nvGrpSpPr>
        <p:grpSpPr bwMode="auto">
          <a:xfrm>
            <a:off x="1258888" y="188913"/>
            <a:ext cx="6556375" cy="6480175"/>
            <a:chOff x="929" y="255"/>
            <a:chExt cx="4130" cy="4082"/>
          </a:xfrm>
        </p:grpSpPr>
        <p:grpSp>
          <p:nvGrpSpPr>
            <p:cNvPr id="114723" name="Group 88"/>
            <p:cNvGrpSpPr>
              <a:grpSpLocks/>
            </p:cNvGrpSpPr>
            <p:nvPr/>
          </p:nvGrpSpPr>
          <p:grpSpPr bwMode="auto">
            <a:xfrm>
              <a:off x="929" y="255"/>
              <a:ext cx="1589" cy="1587"/>
              <a:chOff x="793" y="119"/>
              <a:chExt cx="1589" cy="1587"/>
            </a:xfrm>
          </p:grpSpPr>
          <p:sp>
            <p:nvSpPr>
              <p:cNvPr id="114736" name="Line 89"/>
              <p:cNvSpPr>
                <a:spLocks noChangeShapeType="1"/>
              </p:cNvSpPr>
              <p:nvPr/>
            </p:nvSpPr>
            <p:spPr bwMode="auto">
              <a:xfrm rot="5400000" flipV="1">
                <a:off x="1927" y="573"/>
                <a:ext cx="907" cy="0"/>
              </a:xfrm>
              <a:prstGeom prst="line">
                <a:avLst/>
              </a:pr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737" name="Line 90"/>
              <p:cNvSpPr>
                <a:spLocks noChangeShapeType="1"/>
              </p:cNvSpPr>
              <p:nvPr/>
            </p:nvSpPr>
            <p:spPr bwMode="auto">
              <a:xfrm>
                <a:off x="793" y="1706"/>
                <a:ext cx="862" cy="0"/>
              </a:xfrm>
              <a:prstGeom prst="line">
                <a:avLst/>
              </a:pr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738" name="Arc 91"/>
              <p:cNvSpPr>
                <a:spLocks/>
              </p:cNvSpPr>
              <p:nvPr/>
            </p:nvSpPr>
            <p:spPr bwMode="auto">
              <a:xfrm rot="5400000">
                <a:off x="1656" y="980"/>
                <a:ext cx="680" cy="772"/>
              </a:xfrm>
              <a:custGeom>
                <a:avLst/>
                <a:gdLst>
                  <a:gd name="T0" fmla="*/ 0 w 21563"/>
                  <a:gd name="T1" fmla="*/ 0 h 21600"/>
                  <a:gd name="T2" fmla="*/ 0 w 21563"/>
                  <a:gd name="T3" fmla="*/ 0 h 21600"/>
                  <a:gd name="T4" fmla="*/ 0 w 21563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63" h="21600" fill="none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</a:path>
                  <a:path w="21563" h="21600" stroke="0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114724" name="Group 92"/>
            <p:cNvGrpSpPr>
              <a:grpSpLocks/>
            </p:cNvGrpSpPr>
            <p:nvPr/>
          </p:nvGrpSpPr>
          <p:grpSpPr bwMode="auto">
            <a:xfrm flipH="1">
              <a:off x="3470" y="255"/>
              <a:ext cx="1589" cy="1587"/>
              <a:chOff x="793" y="119"/>
              <a:chExt cx="1589" cy="1587"/>
            </a:xfrm>
          </p:grpSpPr>
          <p:sp>
            <p:nvSpPr>
              <p:cNvPr id="114733" name="Line 93"/>
              <p:cNvSpPr>
                <a:spLocks noChangeShapeType="1"/>
              </p:cNvSpPr>
              <p:nvPr/>
            </p:nvSpPr>
            <p:spPr bwMode="auto">
              <a:xfrm rot="5400000" flipV="1">
                <a:off x="1927" y="573"/>
                <a:ext cx="907" cy="0"/>
              </a:xfrm>
              <a:prstGeom prst="line">
                <a:avLst/>
              </a:pr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734" name="Line 94"/>
              <p:cNvSpPr>
                <a:spLocks noChangeShapeType="1"/>
              </p:cNvSpPr>
              <p:nvPr/>
            </p:nvSpPr>
            <p:spPr bwMode="auto">
              <a:xfrm>
                <a:off x="793" y="1706"/>
                <a:ext cx="862" cy="0"/>
              </a:xfrm>
              <a:prstGeom prst="line">
                <a:avLst/>
              </a:pr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735" name="Arc 95"/>
              <p:cNvSpPr>
                <a:spLocks/>
              </p:cNvSpPr>
              <p:nvPr/>
            </p:nvSpPr>
            <p:spPr bwMode="auto">
              <a:xfrm rot="5400000">
                <a:off x="1656" y="980"/>
                <a:ext cx="680" cy="772"/>
              </a:xfrm>
              <a:custGeom>
                <a:avLst/>
                <a:gdLst>
                  <a:gd name="T0" fmla="*/ 0 w 21563"/>
                  <a:gd name="T1" fmla="*/ 0 h 21600"/>
                  <a:gd name="T2" fmla="*/ 0 w 21563"/>
                  <a:gd name="T3" fmla="*/ 0 h 21600"/>
                  <a:gd name="T4" fmla="*/ 0 w 21563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63" h="21600" fill="none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</a:path>
                  <a:path w="21563" h="21600" stroke="0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114725" name="Group 96"/>
            <p:cNvGrpSpPr>
              <a:grpSpLocks/>
            </p:cNvGrpSpPr>
            <p:nvPr/>
          </p:nvGrpSpPr>
          <p:grpSpPr bwMode="auto">
            <a:xfrm flipH="1" flipV="1">
              <a:off x="3470" y="2750"/>
              <a:ext cx="1589" cy="1587"/>
              <a:chOff x="793" y="119"/>
              <a:chExt cx="1589" cy="1587"/>
            </a:xfrm>
          </p:grpSpPr>
          <p:sp>
            <p:nvSpPr>
              <p:cNvPr id="114730" name="Line 97"/>
              <p:cNvSpPr>
                <a:spLocks noChangeShapeType="1"/>
              </p:cNvSpPr>
              <p:nvPr/>
            </p:nvSpPr>
            <p:spPr bwMode="auto">
              <a:xfrm rot="5400000" flipV="1">
                <a:off x="1927" y="573"/>
                <a:ext cx="907" cy="0"/>
              </a:xfrm>
              <a:prstGeom prst="line">
                <a:avLst/>
              </a:pr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731" name="Line 98"/>
              <p:cNvSpPr>
                <a:spLocks noChangeShapeType="1"/>
              </p:cNvSpPr>
              <p:nvPr/>
            </p:nvSpPr>
            <p:spPr bwMode="auto">
              <a:xfrm>
                <a:off x="793" y="1706"/>
                <a:ext cx="862" cy="0"/>
              </a:xfrm>
              <a:prstGeom prst="line">
                <a:avLst/>
              </a:pr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732" name="Arc 99"/>
              <p:cNvSpPr>
                <a:spLocks/>
              </p:cNvSpPr>
              <p:nvPr/>
            </p:nvSpPr>
            <p:spPr bwMode="auto">
              <a:xfrm rot="5400000">
                <a:off x="1656" y="980"/>
                <a:ext cx="680" cy="772"/>
              </a:xfrm>
              <a:custGeom>
                <a:avLst/>
                <a:gdLst>
                  <a:gd name="T0" fmla="*/ 0 w 21563"/>
                  <a:gd name="T1" fmla="*/ 0 h 21600"/>
                  <a:gd name="T2" fmla="*/ 0 w 21563"/>
                  <a:gd name="T3" fmla="*/ 0 h 21600"/>
                  <a:gd name="T4" fmla="*/ 0 w 21563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63" h="21600" fill="none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</a:path>
                  <a:path w="21563" h="21600" stroke="0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114726" name="Group 100"/>
            <p:cNvGrpSpPr>
              <a:grpSpLocks/>
            </p:cNvGrpSpPr>
            <p:nvPr/>
          </p:nvGrpSpPr>
          <p:grpSpPr bwMode="auto">
            <a:xfrm flipV="1">
              <a:off x="929" y="2750"/>
              <a:ext cx="1589" cy="1587"/>
              <a:chOff x="793" y="119"/>
              <a:chExt cx="1589" cy="1587"/>
            </a:xfrm>
          </p:grpSpPr>
          <p:sp>
            <p:nvSpPr>
              <p:cNvPr id="114727" name="Line 101"/>
              <p:cNvSpPr>
                <a:spLocks noChangeShapeType="1"/>
              </p:cNvSpPr>
              <p:nvPr/>
            </p:nvSpPr>
            <p:spPr bwMode="auto">
              <a:xfrm rot="5400000" flipV="1">
                <a:off x="1927" y="573"/>
                <a:ext cx="907" cy="0"/>
              </a:xfrm>
              <a:prstGeom prst="line">
                <a:avLst/>
              </a:pr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728" name="Line 102"/>
              <p:cNvSpPr>
                <a:spLocks noChangeShapeType="1"/>
              </p:cNvSpPr>
              <p:nvPr/>
            </p:nvSpPr>
            <p:spPr bwMode="auto">
              <a:xfrm>
                <a:off x="793" y="1706"/>
                <a:ext cx="862" cy="0"/>
              </a:xfrm>
              <a:prstGeom prst="line">
                <a:avLst/>
              </a:pr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729" name="Arc 103"/>
              <p:cNvSpPr>
                <a:spLocks/>
              </p:cNvSpPr>
              <p:nvPr/>
            </p:nvSpPr>
            <p:spPr bwMode="auto">
              <a:xfrm rot="5400000">
                <a:off x="1656" y="980"/>
                <a:ext cx="680" cy="772"/>
              </a:xfrm>
              <a:custGeom>
                <a:avLst/>
                <a:gdLst>
                  <a:gd name="T0" fmla="*/ 0 w 21563"/>
                  <a:gd name="T1" fmla="*/ 0 h 21600"/>
                  <a:gd name="T2" fmla="*/ 0 w 21563"/>
                  <a:gd name="T3" fmla="*/ 0 h 21600"/>
                  <a:gd name="T4" fmla="*/ 0 w 21563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63" h="21600" fill="none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</a:path>
                  <a:path w="21563" h="21600" stroke="0" extrusionOk="0">
                    <a:moveTo>
                      <a:pt x="0" y="0"/>
                    </a:moveTo>
                    <a:cubicBezTo>
                      <a:pt x="11436" y="0"/>
                      <a:pt x="20890" y="8913"/>
                      <a:pt x="21562" y="2033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>
                <a:solidFill>
                  <a:srgbClr val="FFFF00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</p:grpSp>
      <p:sp>
        <p:nvSpPr>
          <p:cNvPr id="295016" name="Line 104"/>
          <p:cNvSpPr>
            <a:spLocks noChangeShapeType="1"/>
          </p:cNvSpPr>
          <p:nvPr/>
        </p:nvSpPr>
        <p:spPr bwMode="auto">
          <a:xfrm flipV="1">
            <a:off x="2555875" y="2636838"/>
            <a:ext cx="0" cy="1582737"/>
          </a:xfrm>
          <a:prstGeom prst="line">
            <a:avLst/>
          </a:prstGeom>
          <a:noFill/>
          <a:ln w="69850">
            <a:solidFill>
              <a:srgbClr val="FFFF00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295017" name="Line 105"/>
          <p:cNvSpPr>
            <a:spLocks noChangeShapeType="1"/>
          </p:cNvSpPr>
          <p:nvPr/>
        </p:nvSpPr>
        <p:spPr bwMode="auto">
          <a:xfrm flipH="1" flipV="1">
            <a:off x="4572000" y="5157788"/>
            <a:ext cx="1223963" cy="576262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295018" name="Rectangle 106"/>
          <p:cNvSpPr>
            <a:spLocks noChangeArrowheads="1"/>
          </p:cNvSpPr>
          <p:nvPr/>
        </p:nvSpPr>
        <p:spPr bwMode="auto">
          <a:xfrm>
            <a:off x="5795963" y="5373688"/>
            <a:ext cx="1995487" cy="7112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Asse delle vie di rullaggio</a:t>
            </a:r>
          </a:p>
        </p:txBody>
      </p:sp>
      <p:sp>
        <p:nvSpPr>
          <p:cNvPr id="295019" name="Line 107"/>
          <p:cNvSpPr>
            <a:spLocks noChangeShapeType="1"/>
          </p:cNvSpPr>
          <p:nvPr/>
        </p:nvSpPr>
        <p:spPr bwMode="auto">
          <a:xfrm>
            <a:off x="2843213" y="3429000"/>
            <a:ext cx="3529012" cy="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95020" name="Line 108"/>
          <p:cNvSpPr>
            <a:spLocks noChangeShapeType="1"/>
          </p:cNvSpPr>
          <p:nvPr/>
        </p:nvSpPr>
        <p:spPr bwMode="auto">
          <a:xfrm rot="5400000">
            <a:off x="2807494" y="3464719"/>
            <a:ext cx="3529012" cy="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95021" name="Line 109"/>
          <p:cNvSpPr>
            <a:spLocks noChangeShapeType="1"/>
          </p:cNvSpPr>
          <p:nvPr/>
        </p:nvSpPr>
        <p:spPr bwMode="auto">
          <a:xfrm>
            <a:off x="2195513" y="1628775"/>
            <a:ext cx="360362" cy="1368425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295022" name="Rectangle 110"/>
          <p:cNvSpPr>
            <a:spLocks noChangeArrowheads="1"/>
          </p:cNvSpPr>
          <p:nvPr/>
        </p:nvSpPr>
        <p:spPr bwMode="auto">
          <a:xfrm>
            <a:off x="1258888" y="620713"/>
            <a:ext cx="1995487" cy="1016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Posizione attesa intermedia</a:t>
            </a:r>
          </a:p>
        </p:txBody>
      </p:sp>
      <p:pic>
        <p:nvPicPr>
          <p:cNvPr id="295023" name="Picture 111" descr="luceverde01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427538" y="3357563"/>
            <a:ext cx="2159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5024" name="Line 112"/>
          <p:cNvSpPr>
            <a:spLocks noChangeShapeType="1"/>
          </p:cNvSpPr>
          <p:nvPr/>
        </p:nvSpPr>
        <p:spPr bwMode="auto">
          <a:xfrm rot="-5400000">
            <a:off x="2897981" y="3267869"/>
            <a:ext cx="3348038" cy="0"/>
          </a:xfrm>
          <a:prstGeom prst="line">
            <a:avLst/>
          </a:prstGeom>
          <a:noFill/>
          <a:ln w="6350">
            <a:solidFill>
              <a:srgbClr val="FFFF00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95025" name="Line 113"/>
          <p:cNvSpPr>
            <a:spLocks noChangeShapeType="1"/>
          </p:cNvSpPr>
          <p:nvPr/>
        </p:nvSpPr>
        <p:spPr bwMode="auto">
          <a:xfrm>
            <a:off x="3132138" y="3429000"/>
            <a:ext cx="3348037" cy="0"/>
          </a:xfrm>
          <a:prstGeom prst="line">
            <a:avLst/>
          </a:prstGeom>
          <a:noFill/>
          <a:ln w="6350">
            <a:solidFill>
              <a:srgbClr val="FFFF00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95026" name="Line 114"/>
          <p:cNvSpPr>
            <a:spLocks noChangeShapeType="1"/>
          </p:cNvSpPr>
          <p:nvPr/>
        </p:nvSpPr>
        <p:spPr bwMode="auto">
          <a:xfrm flipH="1" flipV="1">
            <a:off x="4716463" y="1125538"/>
            <a:ext cx="863600" cy="0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295027" name="Rectangle 115"/>
          <p:cNvSpPr>
            <a:spLocks noChangeArrowheads="1"/>
          </p:cNvSpPr>
          <p:nvPr/>
        </p:nvSpPr>
        <p:spPr bwMode="auto">
          <a:xfrm>
            <a:off x="5580063" y="765175"/>
            <a:ext cx="1995487" cy="13208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Luci asse delle vie di rullaggio colore verde</a:t>
            </a:r>
          </a:p>
        </p:txBody>
      </p:sp>
      <p:sp>
        <p:nvSpPr>
          <p:cNvPr id="295028" name="Line 116"/>
          <p:cNvSpPr>
            <a:spLocks noChangeShapeType="1"/>
          </p:cNvSpPr>
          <p:nvPr/>
        </p:nvSpPr>
        <p:spPr bwMode="auto">
          <a:xfrm flipH="1" flipV="1">
            <a:off x="2195513" y="4292600"/>
            <a:ext cx="288925" cy="865188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295029" name="Rectangle 117"/>
          <p:cNvSpPr>
            <a:spLocks noChangeArrowheads="1"/>
          </p:cNvSpPr>
          <p:nvPr/>
        </p:nvSpPr>
        <p:spPr bwMode="auto">
          <a:xfrm>
            <a:off x="1476375" y="5157788"/>
            <a:ext cx="1995488" cy="13208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Luci bordo delle vie di rullaggio colore blu</a:t>
            </a:r>
          </a:p>
        </p:txBody>
      </p:sp>
      <p:sp>
        <p:nvSpPr>
          <p:cNvPr id="295030" name="Line 118"/>
          <p:cNvSpPr>
            <a:spLocks noChangeShapeType="1"/>
          </p:cNvSpPr>
          <p:nvPr/>
        </p:nvSpPr>
        <p:spPr bwMode="auto">
          <a:xfrm flipV="1">
            <a:off x="2555875" y="2636838"/>
            <a:ext cx="0" cy="1582737"/>
          </a:xfrm>
          <a:prstGeom prst="line">
            <a:avLst/>
          </a:prstGeom>
          <a:noFill/>
          <a:ln w="6350">
            <a:solidFill>
              <a:srgbClr val="FFFF00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grpSp>
        <p:nvGrpSpPr>
          <p:cNvPr id="295031" name="Group 119"/>
          <p:cNvGrpSpPr>
            <a:grpSpLocks/>
          </p:cNvGrpSpPr>
          <p:nvPr/>
        </p:nvGrpSpPr>
        <p:grpSpPr bwMode="auto">
          <a:xfrm>
            <a:off x="2484438" y="2708275"/>
            <a:ext cx="114300" cy="1528763"/>
            <a:chOff x="585" y="1696"/>
            <a:chExt cx="72" cy="963"/>
          </a:xfrm>
        </p:grpSpPr>
        <p:pic>
          <p:nvPicPr>
            <p:cNvPr id="114719" name="Picture 120" descr="mezzagialla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585" y="1696"/>
              <a:ext cx="72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20" name="Picture 121" descr="mezzagialla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585" y="1968"/>
              <a:ext cx="72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21" name="Picture 122" descr="mezzagialla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585" y="2513"/>
              <a:ext cx="72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22" name="Picture 123" descr="mezzagialla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585" y="2240"/>
              <a:ext cx="72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5036" name="Line 124"/>
          <p:cNvSpPr>
            <a:spLocks noChangeShapeType="1"/>
          </p:cNvSpPr>
          <p:nvPr/>
        </p:nvSpPr>
        <p:spPr bwMode="auto">
          <a:xfrm>
            <a:off x="2339975" y="1916113"/>
            <a:ext cx="142875" cy="792162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295037" name="Rectangle 125"/>
          <p:cNvSpPr>
            <a:spLocks noChangeArrowheads="1"/>
          </p:cNvSpPr>
          <p:nvPr/>
        </p:nvSpPr>
        <p:spPr bwMode="auto">
          <a:xfrm>
            <a:off x="1331913" y="260350"/>
            <a:ext cx="1995487" cy="16256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Luci posizione attesa intermedia di colore giallo unidirezionali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4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" dur="500"/>
                                        <p:tgtEl>
                                          <p:spTgt spid="295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95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95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295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" dur="500"/>
                                        <p:tgtEl>
                                          <p:spTgt spid="295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9" dur="500"/>
                                        <p:tgtEl>
                                          <p:spTgt spid="295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295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2949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2949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2949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4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1" dur="500"/>
                                        <p:tgtEl>
                                          <p:spTgt spid="2950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5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4" dur="500"/>
                                        <p:tgtEl>
                                          <p:spTgt spid="2950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5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2950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5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0" dur="500"/>
                                        <p:tgtEl>
                                          <p:spTgt spid="2950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5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53" dur="500"/>
                                        <p:tgtEl>
                                          <p:spTgt spid="2950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5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2950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5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9" dur="500"/>
                                        <p:tgtEl>
                                          <p:spTgt spid="2950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5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294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94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295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295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949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949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94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950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950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295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5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7" dur="500"/>
                                        <p:tgtEl>
                                          <p:spTgt spid="295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0" dur="500"/>
                                        <p:tgtEl>
                                          <p:spTgt spid="295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949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949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94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949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949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949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949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949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294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949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949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94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1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4" dur="500"/>
                                        <p:tgtEl>
                                          <p:spTgt spid="295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7" dur="500"/>
                                        <p:tgtEl>
                                          <p:spTgt spid="295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 nodeType="clickPar">
                      <p:stCondLst>
                        <p:cond delay="indefinite"/>
                      </p:stCondLst>
                      <p:childTnLst>
                        <p:par>
                          <p:cTn id="1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2" dur="500"/>
                                        <p:tgtEl>
                                          <p:spTgt spid="295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950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950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295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1" dur="500"/>
                                        <p:tgtEl>
                                          <p:spTgt spid="295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4" dur="500"/>
                                        <p:tgtEl>
                                          <p:spTgt spid="295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5016" grpId="0" animBg="1"/>
      <p:bldP spid="295016" grpId="1" animBg="1"/>
      <p:bldP spid="295017" grpId="0" animBg="1"/>
      <p:bldP spid="295017" grpId="1" animBg="1"/>
      <p:bldP spid="295018" grpId="0" animBg="1"/>
      <p:bldP spid="295018" grpId="1" animBg="1"/>
      <p:bldP spid="295019" grpId="0" animBg="1"/>
      <p:bldP spid="295019" grpId="1" animBg="1"/>
      <p:bldP spid="295020" grpId="0" animBg="1"/>
      <p:bldP spid="295020" grpId="1" animBg="1"/>
      <p:bldP spid="295021" grpId="0" animBg="1"/>
      <p:bldP spid="295021" grpId="1" animBg="1"/>
      <p:bldP spid="295022" grpId="0" animBg="1"/>
      <p:bldP spid="295022" grpId="1" animBg="1"/>
      <p:bldP spid="295024" grpId="0" animBg="1"/>
      <p:bldP spid="295025" grpId="0" animBg="1"/>
      <p:bldP spid="295026" grpId="0" animBg="1"/>
      <p:bldP spid="295027" grpId="0" animBg="1"/>
      <p:bldP spid="295028" grpId="0" animBg="1"/>
      <p:bldP spid="295029" grpId="0" animBg="1"/>
      <p:bldP spid="295030" grpId="0" animBg="1"/>
      <p:bldP spid="295036" grpId="0" animBg="1"/>
      <p:bldP spid="295037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73C8829A-07E0-46D2-B944-6177ACDDDF17}" type="slidenum">
              <a:rPr lang="it-IT" altLang="it-IT" sz="1000">
                <a:solidFill>
                  <a:srgbClr val="FFFFFF"/>
                </a:solidFill>
              </a:rPr>
              <a:pPr/>
              <a:t>112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15715" name="Text Box 2"/>
          <p:cNvSpPr txBox="1">
            <a:spLocks noChangeArrowheads="1"/>
          </p:cNvSpPr>
          <p:nvPr/>
        </p:nvSpPr>
        <p:spPr bwMode="auto">
          <a:xfrm>
            <a:off x="7451725" y="6453188"/>
            <a:ext cx="1727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TWYs</a:t>
            </a:r>
          </a:p>
        </p:txBody>
      </p:sp>
      <p:sp>
        <p:nvSpPr>
          <p:cNvPr id="295939" name="Text Box 3"/>
          <p:cNvSpPr txBox="1">
            <a:spLocks noChangeArrowheads="1"/>
          </p:cNvSpPr>
          <p:nvPr/>
        </p:nvSpPr>
        <p:spPr bwMode="auto">
          <a:xfrm>
            <a:off x="-1588" y="1989138"/>
            <a:ext cx="9145588" cy="329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6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PUNTO ATTESA</a:t>
            </a:r>
          </a:p>
          <a:p>
            <a:pPr algn="ctr">
              <a:spcBef>
                <a:spcPct val="50000"/>
              </a:spcBef>
              <a:defRPr/>
            </a:pPr>
            <a:r>
              <a:rPr lang="it-IT" sz="6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RWY HOLDING POSITION</a:t>
            </a:r>
          </a:p>
        </p:txBody>
      </p:sp>
      <p:sp>
        <p:nvSpPr>
          <p:cNvPr id="295940" name="Text Box 4"/>
          <p:cNvSpPr txBox="1">
            <a:spLocks noChangeArrowheads="1"/>
          </p:cNvSpPr>
          <p:nvPr/>
        </p:nvSpPr>
        <p:spPr bwMode="auto">
          <a:xfrm>
            <a:off x="0" y="2349500"/>
            <a:ext cx="9144000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6000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SEGNALETICA ORIZZONTALE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5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" dur="500"/>
                                        <p:tgtEl>
                                          <p:spTgt spid="2959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/>
                                        <p:tgtEl>
                                          <p:spTgt spid="2959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2959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5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295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5939" grpId="0"/>
      <p:bldP spid="295939" grpId="1"/>
      <p:bldP spid="295940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9C01F04B-337F-455D-B689-DAE08D651EC5}" type="slidenum">
              <a:rPr lang="it-IT" altLang="it-IT" sz="1000">
                <a:solidFill>
                  <a:srgbClr val="FFFFFF"/>
                </a:solidFill>
              </a:rPr>
              <a:pPr/>
              <a:t>113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16739" name="Text Box 2"/>
          <p:cNvSpPr txBox="1">
            <a:spLocks noChangeArrowheads="1"/>
          </p:cNvSpPr>
          <p:nvPr/>
        </p:nvSpPr>
        <p:spPr bwMode="auto">
          <a:xfrm>
            <a:off x="7451725" y="6453188"/>
            <a:ext cx="1727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TWYs</a:t>
            </a:r>
          </a:p>
        </p:txBody>
      </p:sp>
      <p:sp>
        <p:nvSpPr>
          <p:cNvPr id="296963" name="AutoShape 3"/>
          <p:cNvSpPr>
            <a:spLocks noChangeArrowheads="1"/>
          </p:cNvSpPr>
          <p:nvPr/>
        </p:nvSpPr>
        <p:spPr bwMode="auto">
          <a:xfrm>
            <a:off x="611188" y="1125538"/>
            <a:ext cx="719137" cy="1944687"/>
          </a:xfrm>
          <a:prstGeom prst="upArrow">
            <a:avLst>
              <a:gd name="adj1" fmla="val 50000"/>
              <a:gd name="adj2" fmla="val 67605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296964" name="Rectangle 4"/>
          <p:cNvSpPr>
            <a:spLocks noChangeArrowheads="1"/>
          </p:cNvSpPr>
          <p:nvPr/>
        </p:nvSpPr>
        <p:spPr bwMode="auto">
          <a:xfrm>
            <a:off x="2266950" y="1341438"/>
            <a:ext cx="4752975" cy="1511300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6000" b="1"/>
              <a:t>RWY  AHEAD</a:t>
            </a:r>
          </a:p>
        </p:txBody>
      </p:sp>
      <p:sp>
        <p:nvSpPr>
          <p:cNvPr id="296965" name="Line 5"/>
          <p:cNvSpPr>
            <a:spLocks noChangeShapeType="1"/>
          </p:cNvSpPr>
          <p:nvPr/>
        </p:nvSpPr>
        <p:spPr bwMode="auto">
          <a:xfrm flipV="1">
            <a:off x="4643438" y="5976938"/>
            <a:ext cx="0" cy="908050"/>
          </a:xfrm>
          <a:prstGeom prst="line">
            <a:avLst/>
          </a:prstGeom>
          <a:noFill/>
          <a:ln w="190500">
            <a:solidFill>
              <a:srgbClr val="FFFF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96966" name="Line 6"/>
          <p:cNvSpPr>
            <a:spLocks noChangeShapeType="1"/>
          </p:cNvSpPr>
          <p:nvPr/>
        </p:nvSpPr>
        <p:spPr bwMode="auto">
          <a:xfrm flipV="1">
            <a:off x="4643438" y="2852738"/>
            <a:ext cx="0" cy="431800"/>
          </a:xfrm>
          <a:prstGeom prst="line">
            <a:avLst/>
          </a:prstGeom>
          <a:noFill/>
          <a:ln w="190500">
            <a:solidFill>
              <a:srgbClr val="FFFF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grpSp>
        <p:nvGrpSpPr>
          <p:cNvPr id="296967" name="Group 7"/>
          <p:cNvGrpSpPr>
            <a:grpSpLocks/>
          </p:cNvGrpSpPr>
          <p:nvPr/>
        </p:nvGrpSpPr>
        <p:grpSpPr bwMode="auto">
          <a:xfrm>
            <a:off x="2266950" y="4149725"/>
            <a:ext cx="4752975" cy="1008063"/>
            <a:chOff x="1428" y="2614"/>
            <a:chExt cx="2994" cy="635"/>
          </a:xfrm>
        </p:grpSpPr>
        <p:sp>
          <p:nvSpPr>
            <p:cNvPr id="116782" name="Line 8"/>
            <p:cNvSpPr>
              <a:spLocks noChangeShapeType="1"/>
            </p:cNvSpPr>
            <p:nvPr/>
          </p:nvSpPr>
          <p:spPr bwMode="auto">
            <a:xfrm>
              <a:off x="1428" y="3022"/>
              <a:ext cx="2994" cy="0"/>
            </a:xfrm>
            <a:prstGeom prst="line">
              <a:avLst/>
            </a:prstGeom>
            <a:noFill/>
            <a:ln w="190500">
              <a:solidFill>
                <a:srgbClr val="FFFF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16783" name="Line 9"/>
            <p:cNvSpPr>
              <a:spLocks noChangeShapeType="1"/>
            </p:cNvSpPr>
            <p:nvPr/>
          </p:nvSpPr>
          <p:spPr bwMode="auto">
            <a:xfrm>
              <a:off x="1428" y="3249"/>
              <a:ext cx="2994" cy="0"/>
            </a:xfrm>
            <a:prstGeom prst="line">
              <a:avLst/>
            </a:prstGeom>
            <a:noFill/>
            <a:ln w="190500">
              <a:solidFill>
                <a:srgbClr val="FFFF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grpSp>
          <p:nvGrpSpPr>
            <p:cNvPr id="116784" name="Group 10"/>
            <p:cNvGrpSpPr>
              <a:grpSpLocks/>
            </p:cNvGrpSpPr>
            <p:nvPr/>
          </p:nvGrpSpPr>
          <p:grpSpPr bwMode="auto">
            <a:xfrm>
              <a:off x="1429" y="2840"/>
              <a:ext cx="2993" cy="0"/>
              <a:chOff x="1429" y="2296"/>
              <a:chExt cx="2993" cy="0"/>
            </a:xfrm>
          </p:grpSpPr>
          <p:sp>
            <p:nvSpPr>
              <p:cNvPr id="116790" name="Line 11"/>
              <p:cNvSpPr>
                <a:spLocks noChangeShapeType="1"/>
              </p:cNvSpPr>
              <p:nvPr/>
            </p:nvSpPr>
            <p:spPr bwMode="auto">
              <a:xfrm flipV="1">
                <a:off x="1429" y="2296"/>
                <a:ext cx="409" cy="0"/>
              </a:xfrm>
              <a:prstGeom prst="line">
                <a:avLst/>
              </a:prstGeom>
              <a:noFill/>
              <a:ln w="1905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6791" name="Line 12"/>
              <p:cNvSpPr>
                <a:spLocks noChangeShapeType="1"/>
              </p:cNvSpPr>
              <p:nvPr/>
            </p:nvSpPr>
            <p:spPr bwMode="auto">
              <a:xfrm flipV="1">
                <a:off x="2290" y="2296"/>
                <a:ext cx="409" cy="0"/>
              </a:xfrm>
              <a:prstGeom prst="line">
                <a:avLst/>
              </a:prstGeom>
              <a:noFill/>
              <a:ln w="1905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6792" name="Line 13"/>
              <p:cNvSpPr>
                <a:spLocks noChangeShapeType="1"/>
              </p:cNvSpPr>
              <p:nvPr/>
            </p:nvSpPr>
            <p:spPr bwMode="auto">
              <a:xfrm flipV="1">
                <a:off x="3151" y="2296"/>
                <a:ext cx="409" cy="0"/>
              </a:xfrm>
              <a:prstGeom prst="line">
                <a:avLst/>
              </a:prstGeom>
              <a:noFill/>
              <a:ln w="1905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6793" name="Line 14"/>
              <p:cNvSpPr>
                <a:spLocks noChangeShapeType="1"/>
              </p:cNvSpPr>
              <p:nvPr/>
            </p:nvSpPr>
            <p:spPr bwMode="auto">
              <a:xfrm flipV="1">
                <a:off x="4013" y="2296"/>
                <a:ext cx="409" cy="0"/>
              </a:xfrm>
              <a:prstGeom prst="line">
                <a:avLst/>
              </a:prstGeom>
              <a:noFill/>
              <a:ln w="1905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16785" name="Group 15"/>
            <p:cNvGrpSpPr>
              <a:grpSpLocks/>
            </p:cNvGrpSpPr>
            <p:nvPr/>
          </p:nvGrpSpPr>
          <p:grpSpPr bwMode="auto">
            <a:xfrm>
              <a:off x="1429" y="2614"/>
              <a:ext cx="2993" cy="0"/>
              <a:chOff x="1429" y="2296"/>
              <a:chExt cx="2993" cy="0"/>
            </a:xfrm>
          </p:grpSpPr>
          <p:sp>
            <p:nvSpPr>
              <p:cNvPr id="116786" name="Line 16"/>
              <p:cNvSpPr>
                <a:spLocks noChangeShapeType="1"/>
              </p:cNvSpPr>
              <p:nvPr/>
            </p:nvSpPr>
            <p:spPr bwMode="auto">
              <a:xfrm flipV="1">
                <a:off x="1429" y="2296"/>
                <a:ext cx="409" cy="0"/>
              </a:xfrm>
              <a:prstGeom prst="line">
                <a:avLst/>
              </a:prstGeom>
              <a:noFill/>
              <a:ln w="1905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6787" name="Line 17"/>
              <p:cNvSpPr>
                <a:spLocks noChangeShapeType="1"/>
              </p:cNvSpPr>
              <p:nvPr/>
            </p:nvSpPr>
            <p:spPr bwMode="auto">
              <a:xfrm flipV="1">
                <a:off x="2290" y="2296"/>
                <a:ext cx="409" cy="0"/>
              </a:xfrm>
              <a:prstGeom prst="line">
                <a:avLst/>
              </a:prstGeom>
              <a:noFill/>
              <a:ln w="1905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6788" name="Line 18"/>
              <p:cNvSpPr>
                <a:spLocks noChangeShapeType="1"/>
              </p:cNvSpPr>
              <p:nvPr/>
            </p:nvSpPr>
            <p:spPr bwMode="auto">
              <a:xfrm flipV="1">
                <a:off x="3151" y="2296"/>
                <a:ext cx="409" cy="0"/>
              </a:xfrm>
              <a:prstGeom prst="line">
                <a:avLst/>
              </a:prstGeom>
              <a:noFill/>
              <a:ln w="1905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6789" name="Line 19"/>
              <p:cNvSpPr>
                <a:spLocks noChangeShapeType="1"/>
              </p:cNvSpPr>
              <p:nvPr/>
            </p:nvSpPr>
            <p:spPr bwMode="auto">
              <a:xfrm flipV="1">
                <a:off x="4013" y="2296"/>
                <a:ext cx="409" cy="0"/>
              </a:xfrm>
              <a:prstGeom prst="line">
                <a:avLst/>
              </a:prstGeom>
              <a:noFill/>
              <a:ln w="1905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</p:grpSp>
      <p:sp>
        <p:nvSpPr>
          <p:cNvPr id="296980" name="Line 20"/>
          <p:cNvSpPr>
            <a:spLocks noChangeShapeType="1"/>
          </p:cNvSpPr>
          <p:nvPr/>
        </p:nvSpPr>
        <p:spPr bwMode="auto">
          <a:xfrm>
            <a:off x="900113" y="4076700"/>
            <a:ext cx="5543550" cy="0"/>
          </a:xfrm>
          <a:prstGeom prst="line">
            <a:avLst/>
          </a:prstGeom>
          <a:noFill/>
          <a:ln w="28575">
            <a:solidFill>
              <a:schemeClr val="tx2"/>
            </a:solidFill>
            <a:prstDash val="dashDot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grpSp>
        <p:nvGrpSpPr>
          <p:cNvPr id="296981" name="Group 21"/>
          <p:cNvGrpSpPr>
            <a:grpSpLocks/>
          </p:cNvGrpSpPr>
          <p:nvPr/>
        </p:nvGrpSpPr>
        <p:grpSpPr bwMode="auto">
          <a:xfrm>
            <a:off x="3276600" y="5229225"/>
            <a:ext cx="1368425" cy="792163"/>
            <a:chOff x="2064" y="3294"/>
            <a:chExt cx="862" cy="499"/>
          </a:xfrm>
        </p:grpSpPr>
        <p:sp>
          <p:nvSpPr>
            <p:cNvPr id="116779" name="Line 22"/>
            <p:cNvSpPr>
              <a:spLocks noChangeShapeType="1"/>
            </p:cNvSpPr>
            <p:nvPr/>
          </p:nvSpPr>
          <p:spPr bwMode="auto">
            <a:xfrm>
              <a:off x="2789" y="3566"/>
              <a:ext cx="137" cy="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6780" name="Line 23"/>
            <p:cNvSpPr>
              <a:spLocks noChangeShapeType="1"/>
            </p:cNvSpPr>
            <p:nvPr/>
          </p:nvSpPr>
          <p:spPr bwMode="auto">
            <a:xfrm>
              <a:off x="2925" y="3294"/>
              <a:ext cx="0" cy="499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 type="triangle" w="med" len="lg"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6781" name="Text Box 24"/>
            <p:cNvSpPr txBox="1">
              <a:spLocks noChangeArrowheads="1"/>
            </p:cNvSpPr>
            <p:nvPr/>
          </p:nvSpPr>
          <p:spPr bwMode="auto">
            <a:xfrm>
              <a:off x="2064" y="3430"/>
              <a:ext cx="725" cy="308"/>
            </a:xfrm>
            <a:prstGeom prst="rect">
              <a:avLst/>
            </a:prstGeom>
            <a:noFill/>
            <a:ln w="31750" algn="ctr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400">
                  <a:latin typeface="Arial" panose="020B0604020202020204" pitchFamily="34" charset="0"/>
                </a:rPr>
                <a:t>90 cm</a:t>
              </a:r>
            </a:p>
          </p:txBody>
        </p:sp>
      </p:grpSp>
      <p:grpSp>
        <p:nvGrpSpPr>
          <p:cNvPr id="296985" name="Group 25"/>
          <p:cNvGrpSpPr>
            <a:grpSpLocks/>
          </p:cNvGrpSpPr>
          <p:nvPr/>
        </p:nvGrpSpPr>
        <p:grpSpPr bwMode="auto">
          <a:xfrm>
            <a:off x="3276600" y="3284538"/>
            <a:ext cx="1368425" cy="792162"/>
            <a:chOff x="2064" y="2069"/>
            <a:chExt cx="862" cy="499"/>
          </a:xfrm>
        </p:grpSpPr>
        <p:sp>
          <p:nvSpPr>
            <p:cNvPr id="116776" name="Line 26"/>
            <p:cNvSpPr>
              <a:spLocks noChangeShapeType="1"/>
            </p:cNvSpPr>
            <p:nvPr/>
          </p:nvSpPr>
          <p:spPr bwMode="auto">
            <a:xfrm>
              <a:off x="2925" y="2069"/>
              <a:ext cx="0" cy="499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 type="triangle" w="med" len="lg"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6777" name="Line 27"/>
            <p:cNvSpPr>
              <a:spLocks noChangeShapeType="1"/>
            </p:cNvSpPr>
            <p:nvPr/>
          </p:nvSpPr>
          <p:spPr bwMode="auto">
            <a:xfrm>
              <a:off x="2789" y="2341"/>
              <a:ext cx="137" cy="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6778" name="Text Box 28"/>
            <p:cNvSpPr txBox="1">
              <a:spLocks noChangeArrowheads="1"/>
            </p:cNvSpPr>
            <p:nvPr/>
          </p:nvSpPr>
          <p:spPr bwMode="auto">
            <a:xfrm>
              <a:off x="2064" y="2170"/>
              <a:ext cx="725" cy="308"/>
            </a:xfrm>
            <a:prstGeom prst="rect">
              <a:avLst/>
            </a:prstGeom>
            <a:noFill/>
            <a:ln w="31750" algn="ctr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400">
                  <a:latin typeface="Arial" panose="020B0604020202020204" pitchFamily="34" charset="0"/>
                </a:rPr>
                <a:t>90 cm</a:t>
              </a:r>
            </a:p>
          </p:txBody>
        </p:sp>
      </p:grpSp>
      <p:grpSp>
        <p:nvGrpSpPr>
          <p:cNvPr id="296989" name="Group 29"/>
          <p:cNvGrpSpPr>
            <a:grpSpLocks/>
          </p:cNvGrpSpPr>
          <p:nvPr/>
        </p:nvGrpSpPr>
        <p:grpSpPr bwMode="auto">
          <a:xfrm>
            <a:off x="5292725" y="2852738"/>
            <a:ext cx="1943100" cy="1223962"/>
            <a:chOff x="3334" y="1797"/>
            <a:chExt cx="1224" cy="771"/>
          </a:xfrm>
        </p:grpSpPr>
        <p:sp>
          <p:nvSpPr>
            <p:cNvPr id="116773" name="Line 30"/>
            <p:cNvSpPr>
              <a:spLocks noChangeShapeType="1"/>
            </p:cNvSpPr>
            <p:nvPr/>
          </p:nvSpPr>
          <p:spPr bwMode="auto">
            <a:xfrm>
              <a:off x="3334" y="1797"/>
              <a:ext cx="0" cy="77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 type="triangle" w="med" len="lg"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6774" name="Text Box 31"/>
            <p:cNvSpPr txBox="1">
              <a:spLocks noChangeArrowheads="1"/>
            </p:cNvSpPr>
            <p:nvPr/>
          </p:nvSpPr>
          <p:spPr bwMode="auto">
            <a:xfrm>
              <a:off x="3470" y="1933"/>
              <a:ext cx="1088" cy="538"/>
            </a:xfrm>
            <a:prstGeom prst="rect">
              <a:avLst/>
            </a:prstGeom>
            <a:noFill/>
            <a:ln w="31750" algn="ctr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400">
                  <a:latin typeface="Arial" panose="020B0604020202020204" pitchFamily="34" charset="0"/>
                </a:rPr>
                <a:t>Almeno   100 cm</a:t>
              </a:r>
            </a:p>
          </p:txBody>
        </p:sp>
        <p:sp>
          <p:nvSpPr>
            <p:cNvPr id="116775" name="Line 32"/>
            <p:cNvSpPr>
              <a:spLocks noChangeShapeType="1"/>
            </p:cNvSpPr>
            <p:nvPr/>
          </p:nvSpPr>
          <p:spPr bwMode="auto">
            <a:xfrm>
              <a:off x="3334" y="2205"/>
              <a:ext cx="137" cy="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sp>
        <p:nvSpPr>
          <p:cNvPr id="296993" name="Line 33"/>
          <p:cNvSpPr>
            <a:spLocks noChangeShapeType="1"/>
          </p:cNvSpPr>
          <p:nvPr/>
        </p:nvSpPr>
        <p:spPr bwMode="auto">
          <a:xfrm flipV="1">
            <a:off x="5651500" y="4437063"/>
            <a:ext cx="0" cy="2016125"/>
          </a:xfrm>
          <a:prstGeom prst="line">
            <a:avLst/>
          </a:prstGeom>
          <a:noFill/>
          <a:ln w="28575">
            <a:solidFill>
              <a:schemeClr val="tx2"/>
            </a:solidFill>
            <a:prstDash val="dashDot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96994" name="Line 34"/>
          <p:cNvSpPr>
            <a:spLocks noChangeShapeType="1"/>
          </p:cNvSpPr>
          <p:nvPr/>
        </p:nvSpPr>
        <p:spPr bwMode="auto">
          <a:xfrm flipV="1">
            <a:off x="6372225" y="4437063"/>
            <a:ext cx="0" cy="2016125"/>
          </a:xfrm>
          <a:prstGeom prst="line">
            <a:avLst/>
          </a:prstGeom>
          <a:noFill/>
          <a:ln w="28575">
            <a:solidFill>
              <a:schemeClr val="tx2"/>
            </a:solidFill>
            <a:prstDash val="dashDot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96995" name="Line 35"/>
          <p:cNvSpPr>
            <a:spLocks noChangeShapeType="1"/>
          </p:cNvSpPr>
          <p:nvPr/>
        </p:nvSpPr>
        <p:spPr bwMode="auto">
          <a:xfrm flipV="1">
            <a:off x="7019925" y="4365625"/>
            <a:ext cx="0" cy="1439863"/>
          </a:xfrm>
          <a:prstGeom prst="line">
            <a:avLst/>
          </a:prstGeom>
          <a:noFill/>
          <a:ln w="28575">
            <a:solidFill>
              <a:schemeClr val="tx2"/>
            </a:solidFill>
            <a:prstDash val="dashDot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96996" name="Line 36"/>
          <p:cNvSpPr>
            <a:spLocks noChangeShapeType="1"/>
          </p:cNvSpPr>
          <p:nvPr/>
        </p:nvSpPr>
        <p:spPr bwMode="auto">
          <a:xfrm flipV="1">
            <a:off x="900113" y="4221163"/>
            <a:ext cx="1223962" cy="0"/>
          </a:xfrm>
          <a:prstGeom prst="line">
            <a:avLst/>
          </a:prstGeom>
          <a:noFill/>
          <a:ln w="28575">
            <a:solidFill>
              <a:schemeClr val="tx2"/>
            </a:solidFill>
            <a:prstDash val="dashDot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96997" name="Line 37"/>
          <p:cNvSpPr>
            <a:spLocks noChangeShapeType="1"/>
          </p:cNvSpPr>
          <p:nvPr/>
        </p:nvSpPr>
        <p:spPr bwMode="auto">
          <a:xfrm flipV="1">
            <a:off x="1835150" y="4868863"/>
            <a:ext cx="1512888" cy="0"/>
          </a:xfrm>
          <a:prstGeom prst="line">
            <a:avLst/>
          </a:prstGeom>
          <a:noFill/>
          <a:ln w="28575">
            <a:solidFill>
              <a:schemeClr val="tx2"/>
            </a:solidFill>
            <a:prstDash val="dashDot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96998" name="Line 38"/>
          <p:cNvSpPr>
            <a:spLocks noChangeShapeType="1"/>
          </p:cNvSpPr>
          <p:nvPr/>
        </p:nvSpPr>
        <p:spPr bwMode="auto">
          <a:xfrm flipV="1">
            <a:off x="1835150" y="5084763"/>
            <a:ext cx="1439863" cy="0"/>
          </a:xfrm>
          <a:prstGeom prst="line">
            <a:avLst/>
          </a:prstGeom>
          <a:noFill/>
          <a:ln w="28575">
            <a:solidFill>
              <a:schemeClr val="tx2"/>
            </a:solidFill>
            <a:prstDash val="dashDot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grpSp>
        <p:nvGrpSpPr>
          <p:cNvPr id="296999" name="Group 39"/>
          <p:cNvGrpSpPr>
            <a:grpSpLocks/>
          </p:cNvGrpSpPr>
          <p:nvPr/>
        </p:nvGrpSpPr>
        <p:grpSpPr bwMode="auto">
          <a:xfrm>
            <a:off x="5148263" y="5734050"/>
            <a:ext cx="3527425" cy="488950"/>
            <a:chOff x="3243" y="3612"/>
            <a:chExt cx="2222" cy="308"/>
          </a:xfrm>
        </p:grpSpPr>
        <p:sp>
          <p:nvSpPr>
            <p:cNvPr id="116765" name="Line 40"/>
            <p:cNvSpPr>
              <a:spLocks noChangeShapeType="1"/>
            </p:cNvSpPr>
            <p:nvPr/>
          </p:nvSpPr>
          <p:spPr bwMode="auto">
            <a:xfrm flipH="1">
              <a:off x="4422" y="3612"/>
              <a:ext cx="635" cy="0"/>
            </a:xfrm>
            <a:prstGeom prst="line">
              <a:avLst/>
            </a:prstGeom>
            <a:noFill/>
            <a:ln w="31750">
              <a:solidFill>
                <a:schemeClr val="tx2"/>
              </a:solidFill>
              <a:round/>
              <a:headEnd type="none" w="sm" len="sm"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6766" name="Line 41"/>
            <p:cNvSpPr>
              <a:spLocks noChangeShapeType="1"/>
            </p:cNvSpPr>
            <p:nvPr/>
          </p:nvSpPr>
          <p:spPr bwMode="auto">
            <a:xfrm>
              <a:off x="4014" y="3612"/>
              <a:ext cx="408" cy="0"/>
            </a:xfrm>
            <a:prstGeom prst="line">
              <a:avLst/>
            </a:prstGeom>
            <a:noFill/>
            <a:ln w="31750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6767" name="Line 42"/>
            <p:cNvSpPr>
              <a:spLocks noChangeShapeType="1"/>
            </p:cNvSpPr>
            <p:nvPr/>
          </p:nvSpPr>
          <p:spPr bwMode="auto">
            <a:xfrm>
              <a:off x="3696" y="3612"/>
              <a:ext cx="317" cy="0"/>
            </a:xfrm>
            <a:prstGeom prst="line">
              <a:avLst/>
            </a:prstGeom>
            <a:noFill/>
            <a:ln w="31750">
              <a:solidFill>
                <a:schemeClr val="tx2"/>
              </a:solidFill>
              <a:round/>
              <a:headEnd type="none" w="sm" len="sm"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116768" name="Group 43"/>
            <p:cNvGrpSpPr>
              <a:grpSpLocks/>
            </p:cNvGrpSpPr>
            <p:nvPr/>
          </p:nvGrpSpPr>
          <p:grpSpPr bwMode="auto">
            <a:xfrm>
              <a:off x="3243" y="3612"/>
              <a:ext cx="2222" cy="308"/>
              <a:chOff x="3243" y="3712"/>
              <a:chExt cx="2222" cy="308"/>
            </a:xfrm>
          </p:grpSpPr>
          <p:sp>
            <p:nvSpPr>
              <p:cNvPr id="116769" name="Line 44"/>
              <p:cNvSpPr>
                <a:spLocks noChangeShapeType="1"/>
              </p:cNvSpPr>
              <p:nvPr/>
            </p:nvSpPr>
            <p:spPr bwMode="auto">
              <a:xfrm flipH="1">
                <a:off x="4014" y="4020"/>
                <a:ext cx="1406" cy="0"/>
              </a:xfrm>
              <a:prstGeom prst="line">
                <a:avLst/>
              </a:prstGeom>
              <a:noFill/>
              <a:ln w="31750">
                <a:solidFill>
                  <a:schemeClr val="tx2"/>
                </a:solidFill>
                <a:round/>
                <a:headEnd type="none" w="sm" len="sm"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6770" name="Line 45"/>
              <p:cNvSpPr>
                <a:spLocks noChangeShapeType="1"/>
              </p:cNvSpPr>
              <p:nvPr/>
            </p:nvSpPr>
            <p:spPr bwMode="auto">
              <a:xfrm>
                <a:off x="3560" y="4020"/>
                <a:ext cx="454" cy="0"/>
              </a:xfrm>
              <a:prstGeom prst="line">
                <a:avLst/>
              </a:prstGeom>
              <a:noFill/>
              <a:ln w="3175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6771" name="Line 46"/>
              <p:cNvSpPr>
                <a:spLocks noChangeShapeType="1"/>
              </p:cNvSpPr>
              <p:nvPr/>
            </p:nvSpPr>
            <p:spPr bwMode="auto">
              <a:xfrm>
                <a:off x="3243" y="4020"/>
                <a:ext cx="317" cy="0"/>
              </a:xfrm>
              <a:prstGeom prst="line">
                <a:avLst/>
              </a:prstGeom>
              <a:noFill/>
              <a:ln w="31750">
                <a:solidFill>
                  <a:schemeClr val="tx2"/>
                </a:solidFill>
                <a:round/>
                <a:headEnd type="none" w="sm" len="sm"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6772" name="Text Box 47"/>
              <p:cNvSpPr txBox="1">
                <a:spLocks noChangeArrowheads="1"/>
              </p:cNvSpPr>
              <p:nvPr/>
            </p:nvSpPr>
            <p:spPr bwMode="auto">
              <a:xfrm>
                <a:off x="4740" y="3712"/>
                <a:ext cx="725" cy="308"/>
              </a:xfrm>
              <a:prstGeom prst="rect">
                <a:avLst/>
              </a:prstGeom>
              <a:noFill/>
              <a:ln w="31750" algn="ctr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it-IT" altLang="it-IT" sz="2400">
                    <a:latin typeface="Arial" panose="020B0604020202020204" pitchFamily="34" charset="0"/>
                  </a:rPr>
                  <a:t>90 cm</a:t>
                </a:r>
              </a:p>
            </p:txBody>
          </p:sp>
        </p:grpSp>
      </p:grpSp>
      <p:grpSp>
        <p:nvGrpSpPr>
          <p:cNvPr id="297008" name="Group 48"/>
          <p:cNvGrpSpPr>
            <a:grpSpLocks/>
          </p:cNvGrpSpPr>
          <p:nvPr/>
        </p:nvGrpSpPr>
        <p:grpSpPr bwMode="auto">
          <a:xfrm>
            <a:off x="1042988" y="3573463"/>
            <a:ext cx="1152525" cy="2519362"/>
            <a:chOff x="657" y="2251"/>
            <a:chExt cx="726" cy="1587"/>
          </a:xfrm>
        </p:grpSpPr>
        <p:sp>
          <p:nvSpPr>
            <p:cNvPr id="116758" name="Line 49"/>
            <p:cNvSpPr>
              <a:spLocks noChangeShapeType="1"/>
            </p:cNvSpPr>
            <p:nvPr/>
          </p:nvSpPr>
          <p:spPr bwMode="auto">
            <a:xfrm rot="5400000" flipH="1">
              <a:off x="1065" y="3521"/>
              <a:ext cx="635" cy="0"/>
            </a:xfrm>
            <a:prstGeom prst="line">
              <a:avLst/>
            </a:prstGeom>
            <a:noFill/>
            <a:ln w="31750">
              <a:solidFill>
                <a:schemeClr val="tx2"/>
              </a:solidFill>
              <a:round/>
              <a:headEnd type="none" w="sm" len="sm"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6759" name="Line 50"/>
            <p:cNvSpPr>
              <a:spLocks noChangeShapeType="1"/>
            </p:cNvSpPr>
            <p:nvPr/>
          </p:nvSpPr>
          <p:spPr bwMode="auto">
            <a:xfrm rot="16200000" flipH="1">
              <a:off x="1315" y="3135"/>
              <a:ext cx="136" cy="0"/>
            </a:xfrm>
            <a:prstGeom prst="line">
              <a:avLst/>
            </a:prstGeom>
            <a:noFill/>
            <a:ln w="31750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6760" name="Line 51"/>
            <p:cNvSpPr>
              <a:spLocks noChangeShapeType="1"/>
            </p:cNvSpPr>
            <p:nvPr/>
          </p:nvSpPr>
          <p:spPr bwMode="auto">
            <a:xfrm rot="5400000">
              <a:off x="1224" y="2909"/>
              <a:ext cx="317" cy="0"/>
            </a:xfrm>
            <a:prstGeom prst="line">
              <a:avLst/>
            </a:prstGeom>
            <a:noFill/>
            <a:ln w="31750">
              <a:solidFill>
                <a:schemeClr val="tx2"/>
              </a:solidFill>
              <a:round/>
              <a:headEnd type="none" w="sm" len="sm"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6761" name="Text Box 52"/>
            <p:cNvSpPr txBox="1">
              <a:spLocks noChangeArrowheads="1"/>
            </p:cNvSpPr>
            <p:nvPr/>
          </p:nvSpPr>
          <p:spPr bwMode="auto">
            <a:xfrm>
              <a:off x="657" y="3530"/>
              <a:ext cx="725" cy="308"/>
            </a:xfrm>
            <a:prstGeom prst="rect">
              <a:avLst/>
            </a:prstGeom>
            <a:noFill/>
            <a:ln w="31750" algn="ctr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400">
                  <a:latin typeface="Arial" panose="020B0604020202020204" pitchFamily="34" charset="0"/>
                </a:rPr>
                <a:t>30 cm</a:t>
              </a:r>
            </a:p>
          </p:txBody>
        </p:sp>
        <p:sp>
          <p:nvSpPr>
            <p:cNvPr id="116762" name="Line 53"/>
            <p:cNvSpPr>
              <a:spLocks noChangeShapeType="1"/>
            </p:cNvSpPr>
            <p:nvPr/>
          </p:nvSpPr>
          <p:spPr bwMode="auto">
            <a:xfrm rot="-5400000">
              <a:off x="203" y="3112"/>
              <a:ext cx="908" cy="0"/>
            </a:xfrm>
            <a:prstGeom prst="line">
              <a:avLst/>
            </a:prstGeom>
            <a:noFill/>
            <a:ln w="31750">
              <a:solidFill>
                <a:schemeClr val="tx2"/>
              </a:solidFill>
              <a:round/>
              <a:headEnd type="none" w="sm" len="sm"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6763" name="Line 54"/>
            <p:cNvSpPr>
              <a:spLocks noChangeShapeType="1"/>
            </p:cNvSpPr>
            <p:nvPr/>
          </p:nvSpPr>
          <p:spPr bwMode="auto">
            <a:xfrm rot="16200000" flipH="1">
              <a:off x="612" y="2613"/>
              <a:ext cx="90" cy="0"/>
            </a:xfrm>
            <a:prstGeom prst="line">
              <a:avLst/>
            </a:prstGeom>
            <a:noFill/>
            <a:ln w="31750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6764" name="Line 55"/>
            <p:cNvSpPr>
              <a:spLocks noChangeShapeType="1"/>
            </p:cNvSpPr>
            <p:nvPr/>
          </p:nvSpPr>
          <p:spPr bwMode="auto">
            <a:xfrm rot="5400000">
              <a:off x="498" y="2410"/>
              <a:ext cx="317" cy="0"/>
            </a:xfrm>
            <a:prstGeom prst="line">
              <a:avLst/>
            </a:prstGeom>
            <a:noFill/>
            <a:ln w="31750">
              <a:solidFill>
                <a:schemeClr val="tx2"/>
              </a:solidFill>
              <a:round/>
              <a:headEnd type="none" w="sm" len="sm"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sp>
        <p:nvSpPr>
          <p:cNvPr id="297016" name="Text Box 56"/>
          <p:cNvSpPr txBox="1">
            <a:spLocks noChangeArrowheads="1"/>
          </p:cNvSpPr>
          <p:nvPr/>
        </p:nvSpPr>
        <p:spPr bwMode="auto">
          <a:xfrm>
            <a:off x="0" y="188913"/>
            <a:ext cx="29162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/>
              <a:t>Direzione di rullaggio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6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96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96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96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0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297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" dur="500"/>
                                        <p:tgtEl>
                                          <p:spTgt spid="296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9" dur="500"/>
                                        <p:tgtEl>
                                          <p:spTgt spid="296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96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96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96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969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969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969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2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969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969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96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296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3" dur="500"/>
                                        <p:tgtEl>
                                          <p:spTgt spid="296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296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8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970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970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97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296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296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296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74" presetID="53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96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96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96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6963" grpId="0" animBg="1"/>
      <p:bldP spid="296964" grpId="0" animBg="1"/>
      <p:bldP spid="296965" grpId="0" animBg="1"/>
      <p:bldP spid="296966" grpId="0" animBg="1"/>
      <p:bldP spid="296980" grpId="0" animBg="1"/>
      <p:bldP spid="296993" grpId="0" animBg="1"/>
      <p:bldP spid="296994" grpId="0" animBg="1"/>
      <p:bldP spid="296995" grpId="0" animBg="1"/>
      <p:bldP spid="296996" grpId="0" animBg="1"/>
      <p:bldP spid="296997" grpId="0" animBg="1"/>
      <p:bldP spid="296998" grpId="0" animBg="1"/>
      <p:bldP spid="297016" grpId="0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793B84B1-4199-4595-B486-104C6B159CCF}" type="slidenum">
              <a:rPr lang="it-IT" altLang="it-IT" sz="1000">
                <a:solidFill>
                  <a:srgbClr val="FFFFFF"/>
                </a:solidFill>
              </a:rPr>
              <a:pPr/>
              <a:t>114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17763" name="Text Box 2"/>
          <p:cNvSpPr txBox="1">
            <a:spLocks noChangeArrowheads="1"/>
          </p:cNvSpPr>
          <p:nvPr/>
        </p:nvSpPr>
        <p:spPr bwMode="auto">
          <a:xfrm>
            <a:off x="7451725" y="6453188"/>
            <a:ext cx="1727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TWYs</a:t>
            </a:r>
          </a:p>
        </p:txBody>
      </p:sp>
      <p:grpSp>
        <p:nvGrpSpPr>
          <p:cNvPr id="297987" name="Group 3"/>
          <p:cNvGrpSpPr>
            <a:grpSpLocks/>
          </p:cNvGrpSpPr>
          <p:nvPr/>
        </p:nvGrpSpPr>
        <p:grpSpPr bwMode="auto">
          <a:xfrm>
            <a:off x="684213" y="2708275"/>
            <a:ext cx="8137525" cy="1366838"/>
            <a:chOff x="521" y="709"/>
            <a:chExt cx="5126" cy="861"/>
          </a:xfrm>
        </p:grpSpPr>
        <p:sp>
          <p:nvSpPr>
            <p:cNvPr id="117793" name="Line 4"/>
            <p:cNvSpPr>
              <a:spLocks noChangeShapeType="1"/>
            </p:cNvSpPr>
            <p:nvPr/>
          </p:nvSpPr>
          <p:spPr bwMode="auto">
            <a:xfrm>
              <a:off x="521" y="1570"/>
              <a:ext cx="5126" cy="0"/>
            </a:xfrm>
            <a:prstGeom prst="line">
              <a:avLst/>
            </a:prstGeom>
            <a:noFill/>
            <a:ln w="190500">
              <a:solidFill>
                <a:srgbClr val="FFFF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17794" name="Line 5"/>
            <p:cNvSpPr>
              <a:spLocks noChangeShapeType="1"/>
            </p:cNvSpPr>
            <p:nvPr/>
          </p:nvSpPr>
          <p:spPr bwMode="auto">
            <a:xfrm>
              <a:off x="521" y="709"/>
              <a:ext cx="5081" cy="0"/>
            </a:xfrm>
            <a:prstGeom prst="line">
              <a:avLst/>
            </a:prstGeom>
            <a:noFill/>
            <a:ln w="190500">
              <a:solidFill>
                <a:srgbClr val="FFFF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grpSp>
          <p:nvGrpSpPr>
            <p:cNvPr id="117795" name="Group 6"/>
            <p:cNvGrpSpPr>
              <a:grpSpLocks/>
            </p:cNvGrpSpPr>
            <p:nvPr/>
          </p:nvGrpSpPr>
          <p:grpSpPr bwMode="auto">
            <a:xfrm>
              <a:off x="703" y="754"/>
              <a:ext cx="258" cy="771"/>
              <a:chOff x="1942" y="1933"/>
              <a:chExt cx="258" cy="681"/>
            </a:xfrm>
          </p:grpSpPr>
          <p:sp>
            <p:nvSpPr>
              <p:cNvPr id="117805" name="Line 7"/>
              <p:cNvSpPr>
                <a:spLocks noChangeShapeType="1"/>
              </p:cNvSpPr>
              <p:nvPr/>
            </p:nvSpPr>
            <p:spPr bwMode="auto">
              <a:xfrm>
                <a:off x="1942" y="1933"/>
                <a:ext cx="0" cy="681"/>
              </a:xfrm>
              <a:prstGeom prst="line">
                <a:avLst/>
              </a:prstGeom>
              <a:noFill/>
              <a:ln w="1905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806" name="Line 8"/>
              <p:cNvSpPr>
                <a:spLocks noChangeShapeType="1"/>
              </p:cNvSpPr>
              <p:nvPr/>
            </p:nvSpPr>
            <p:spPr bwMode="auto">
              <a:xfrm>
                <a:off x="2200" y="1933"/>
                <a:ext cx="0" cy="681"/>
              </a:xfrm>
              <a:prstGeom prst="line">
                <a:avLst/>
              </a:prstGeom>
              <a:noFill/>
              <a:ln w="1905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117796" name="Group 9"/>
            <p:cNvGrpSpPr>
              <a:grpSpLocks/>
            </p:cNvGrpSpPr>
            <p:nvPr/>
          </p:nvGrpSpPr>
          <p:grpSpPr bwMode="auto">
            <a:xfrm>
              <a:off x="2168" y="754"/>
              <a:ext cx="258" cy="771"/>
              <a:chOff x="1942" y="1933"/>
              <a:chExt cx="258" cy="681"/>
            </a:xfrm>
          </p:grpSpPr>
          <p:sp>
            <p:nvSpPr>
              <p:cNvPr id="117803" name="Line 10"/>
              <p:cNvSpPr>
                <a:spLocks noChangeShapeType="1"/>
              </p:cNvSpPr>
              <p:nvPr/>
            </p:nvSpPr>
            <p:spPr bwMode="auto">
              <a:xfrm>
                <a:off x="1942" y="1933"/>
                <a:ext cx="0" cy="681"/>
              </a:xfrm>
              <a:prstGeom prst="line">
                <a:avLst/>
              </a:prstGeom>
              <a:noFill/>
              <a:ln w="1905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804" name="Line 11"/>
              <p:cNvSpPr>
                <a:spLocks noChangeShapeType="1"/>
              </p:cNvSpPr>
              <p:nvPr/>
            </p:nvSpPr>
            <p:spPr bwMode="auto">
              <a:xfrm>
                <a:off x="2200" y="1933"/>
                <a:ext cx="0" cy="681"/>
              </a:xfrm>
              <a:prstGeom prst="line">
                <a:avLst/>
              </a:prstGeom>
              <a:noFill/>
              <a:ln w="1905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117797" name="Group 12"/>
            <p:cNvGrpSpPr>
              <a:grpSpLocks/>
            </p:cNvGrpSpPr>
            <p:nvPr/>
          </p:nvGrpSpPr>
          <p:grpSpPr bwMode="auto">
            <a:xfrm>
              <a:off x="3711" y="754"/>
              <a:ext cx="258" cy="771"/>
              <a:chOff x="1942" y="1933"/>
              <a:chExt cx="258" cy="681"/>
            </a:xfrm>
          </p:grpSpPr>
          <p:sp>
            <p:nvSpPr>
              <p:cNvPr id="117801" name="Line 13"/>
              <p:cNvSpPr>
                <a:spLocks noChangeShapeType="1"/>
              </p:cNvSpPr>
              <p:nvPr/>
            </p:nvSpPr>
            <p:spPr bwMode="auto">
              <a:xfrm>
                <a:off x="1942" y="1933"/>
                <a:ext cx="0" cy="681"/>
              </a:xfrm>
              <a:prstGeom prst="line">
                <a:avLst/>
              </a:prstGeom>
              <a:noFill/>
              <a:ln w="1905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802" name="Line 14"/>
              <p:cNvSpPr>
                <a:spLocks noChangeShapeType="1"/>
              </p:cNvSpPr>
              <p:nvPr/>
            </p:nvSpPr>
            <p:spPr bwMode="auto">
              <a:xfrm>
                <a:off x="2200" y="1933"/>
                <a:ext cx="0" cy="681"/>
              </a:xfrm>
              <a:prstGeom prst="line">
                <a:avLst/>
              </a:prstGeom>
              <a:noFill/>
              <a:ln w="1905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117798" name="Group 15"/>
            <p:cNvGrpSpPr>
              <a:grpSpLocks/>
            </p:cNvGrpSpPr>
            <p:nvPr/>
          </p:nvGrpSpPr>
          <p:grpSpPr bwMode="auto">
            <a:xfrm>
              <a:off x="5162" y="754"/>
              <a:ext cx="258" cy="771"/>
              <a:chOff x="1942" y="1933"/>
              <a:chExt cx="258" cy="681"/>
            </a:xfrm>
          </p:grpSpPr>
          <p:sp>
            <p:nvSpPr>
              <p:cNvPr id="117799" name="Line 16"/>
              <p:cNvSpPr>
                <a:spLocks noChangeShapeType="1"/>
              </p:cNvSpPr>
              <p:nvPr/>
            </p:nvSpPr>
            <p:spPr bwMode="auto">
              <a:xfrm>
                <a:off x="1942" y="1933"/>
                <a:ext cx="0" cy="681"/>
              </a:xfrm>
              <a:prstGeom prst="line">
                <a:avLst/>
              </a:prstGeom>
              <a:noFill/>
              <a:ln w="1905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800" name="Line 17"/>
              <p:cNvSpPr>
                <a:spLocks noChangeShapeType="1"/>
              </p:cNvSpPr>
              <p:nvPr/>
            </p:nvSpPr>
            <p:spPr bwMode="auto">
              <a:xfrm>
                <a:off x="2200" y="1933"/>
                <a:ext cx="0" cy="681"/>
              </a:xfrm>
              <a:prstGeom prst="line">
                <a:avLst/>
              </a:prstGeom>
              <a:noFill/>
              <a:ln w="1905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</p:grpSp>
      <p:grpSp>
        <p:nvGrpSpPr>
          <p:cNvPr id="298002" name="Group 18"/>
          <p:cNvGrpSpPr>
            <a:grpSpLocks/>
          </p:cNvGrpSpPr>
          <p:nvPr/>
        </p:nvGrpSpPr>
        <p:grpSpPr bwMode="auto">
          <a:xfrm>
            <a:off x="1763713" y="2133600"/>
            <a:ext cx="1152525" cy="3455988"/>
            <a:chOff x="1111" y="1344"/>
            <a:chExt cx="726" cy="2177"/>
          </a:xfrm>
        </p:grpSpPr>
        <p:sp>
          <p:nvSpPr>
            <p:cNvPr id="117788" name="Line 19"/>
            <p:cNvSpPr>
              <a:spLocks noChangeShapeType="1"/>
            </p:cNvSpPr>
            <p:nvPr/>
          </p:nvSpPr>
          <p:spPr bwMode="auto">
            <a:xfrm rot="5400000" flipH="1">
              <a:off x="1519" y="2932"/>
              <a:ext cx="635" cy="0"/>
            </a:xfrm>
            <a:prstGeom prst="line">
              <a:avLst/>
            </a:prstGeom>
            <a:noFill/>
            <a:ln w="31750">
              <a:solidFill>
                <a:schemeClr val="tx2"/>
              </a:solidFill>
              <a:round/>
              <a:headEnd type="none" w="sm" len="sm"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7789" name="Line 20"/>
            <p:cNvSpPr>
              <a:spLocks noChangeShapeType="1"/>
            </p:cNvSpPr>
            <p:nvPr/>
          </p:nvSpPr>
          <p:spPr bwMode="auto">
            <a:xfrm rot="5400000">
              <a:off x="1678" y="2365"/>
              <a:ext cx="317" cy="0"/>
            </a:xfrm>
            <a:prstGeom prst="line">
              <a:avLst/>
            </a:prstGeom>
            <a:noFill/>
            <a:ln w="31750">
              <a:solidFill>
                <a:schemeClr val="tx2"/>
              </a:solidFill>
              <a:round/>
              <a:headEnd type="none" w="sm" len="sm"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7790" name="Text Box 21"/>
            <p:cNvSpPr txBox="1">
              <a:spLocks noChangeArrowheads="1"/>
            </p:cNvSpPr>
            <p:nvPr/>
          </p:nvSpPr>
          <p:spPr bwMode="auto">
            <a:xfrm>
              <a:off x="1111" y="3203"/>
              <a:ext cx="725" cy="308"/>
            </a:xfrm>
            <a:prstGeom prst="rect">
              <a:avLst/>
            </a:prstGeom>
            <a:noFill/>
            <a:ln w="31750" algn="ctr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400">
                  <a:latin typeface="Arial" panose="020B0604020202020204" pitchFamily="34" charset="0"/>
                </a:rPr>
                <a:t>30 cm</a:t>
              </a:r>
            </a:p>
          </p:txBody>
        </p:sp>
        <p:sp>
          <p:nvSpPr>
            <p:cNvPr id="117791" name="Line 22"/>
            <p:cNvSpPr>
              <a:spLocks noChangeShapeType="1"/>
            </p:cNvSpPr>
            <p:nvPr/>
          </p:nvSpPr>
          <p:spPr bwMode="auto">
            <a:xfrm rot="-5400000">
              <a:off x="226" y="2637"/>
              <a:ext cx="1769" cy="0"/>
            </a:xfrm>
            <a:prstGeom prst="line">
              <a:avLst/>
            </a:prstGeom>
            <a:noFill/>
            <a:ln w="31750">
              <a:solidFill>
                <a:schemeClr val="tx2"/>
              </a:solidFill>
              <a:round/>
              <a:headEnd type="none" w="sm" len="sm"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7792" name="Line 23"/>
            <p:cNvSpPr>
              <a:spLocks noChangeShapeType="1"/>
            </p:cNvSpPr>
            <p:nvPr/>
          </p:nvSpPr>
          <p:spPr bwMode="auto">
            <a:xfrm rot="5400000">
              <a:off x="952" y="1503"/>
              <a:ext cx="317" cy="0"/>
            </a:xfrm>
            <a:prstGeom prst="line">
              <a:avLst/>
            </a:prstGeom>
            <a:noFill/>
            <a:ln w="31750">
              <a:solidFill>
                <a:schemeClr val="tx2"/>
              </a:solidFill>
              <a:round/>
              <a:headEnd type="none" w="sm" len="sm"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grpSp>
        <p:nvGrpSpPr>
          <p:cNvPr id="298008" name="Group 24"/>
          <p:cNvGrpSpPr>
            <a:grpSpLocks/>
          </p:cNvGrpSpPr>
          <p:nvPr/>
        </p:nvGrpSpPr>
        <p:grpSpPr bwMode="auto">
          <a:xfrm>
            <a:off x="3995738" y="2781300"/>
            <a:ext cx="1512887" cy="1223963"/>
            <a:chOff x="2426" y="1752"/>
            <a:chExt cx="953" cy="771"/>
          </a:xfrm>
        </p:grpSpPr>
        <p:sp>
          <p:nvSpPr>
            <p:cNvPr id="117785" name="Line 25"/>
            <p:cNvSpPr>
              <a:spLocks noChangeShapeType="1"/>
            </p:cNvSpPr>
            <p:nvPr/>
          </p:nvSpPr>
          <p:spPr bwMode="auto">
            <a:xfrm>
              <a:off x="3242" y="2115"/>
              <a:ext cx="137" cy="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7786" name="Line 26"/>
            <p:cNvSpPr>
              <a:spLocks noChangeShapeType="1"/>
            </p:cNvSpPr>
            <p:nvPr/>
          </p:nvSpPr>
          <p:spPr bwMode="auto">
            <a:xfrm>
              <a:off x="3379" y="1752"/>
              <a:ext cx="0" cy="77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 type="triangle" w="med" len="lg"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7787" name="Text Box 27"/>
            <p:cNvSpPr txBox="1">
              <a:spLocks noChangeArrowheads="1"/>
            </p:cNvSpPr>
            <p:nvPr/>
          </p:nvSpPr>
          <p:spPr bwMode="auto">
            <a:xfrm>
              <a:off x="2426" y="1979"/>
              <a:ext cx="816" cy="308"/>
            </a:xfrm>
            <a:prstGeom prst="rect">
              <a:avLst/>
            </a:prstGeom>
            <a:noFill/>
            <a:ln w="31750" algn="ctr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400">
                  <a:latin typeface="Arial" panose="020B0604020202020204" pitchFamily="34" charset="0"/>
                </a:rPr>
                <a:t>150 cm</a:t>
              </a:r>
            </a:p>
          </p:txBody>
        </p:sp>
      </p:grpSp>
      <p:sp>
        <p:nvSpPr>
          <p:cNvPr id="298012" name="Line 28"/>
          <p:cNvSpPr>
            <a:spLocks noChangeShapeType="1"/>
          </p:cNvSpPr>
          <p:nvPr/>
        </p:nvSpPr>
        <p:spPr bwMode="auto">
          <a:xfrm flipV="1">
            <a:off x="6227763" y="3716338"/>
            <a:ext cx="0" cy="2016125"/>
          </a:xfrm>
          <a:prstGeom prst="line">
            <a:avLst/>
          </a:prstGeom>
          <a:noFill/>
          <a:ln w="28575">
            <a:solidFill>
              <a:schemeClr val="tx2"/>
            </a:solidFill>
            <a:prstDash val="dashDot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98013" name="Line 29"/>
          <p:cNvSpPr>
            <a:spLocks noChangeShapeType="1"/>
          </p:cNvSpPr>
          <p:nvPr/>
        </p:nvSpPr>
        <p:spPr bwMode="auto">
          <a:xfrm flipV="1">
            <a:off x="7956550" y="3716338"/>
            <a:ext cx="0" cy="2016125"/>
          </a:xfrm>
          <a:prstGeom prst="line">
            <a:avLst/>
          </a:prstGeom>
          <a:noFill/>
          <a:ln w="28575">
            <a:solidFill>
              <a:schemeClr val="tx2"/>
            </a:solidFill>
            <a:prstDash val="dashDot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grpSp>
        <p:nvGrpSpPr>
          <p:cNvPr id="298014" name="Group 30"/>
          <p:cNvGrpSpPr>
            <a:grpSpLocks/>
          </p:cNvGrpSpPr>
          <p:nvPr/>
        </p:nvGrpSpPr>
        <p:grpSpPr bwMode="auto">
          <a:xfrm>
            <a:off x="6227763" y="5373688"/>
            <a:ext cx="1728787" cy="488950"/>
            <a:chOff x="3923" y="3385"/>
            <a:chExt cx="1089" cy="308"/>
          </a:xfrm>
        </p:grpSpPr>
        <p:sp>
          <p:nvSpPr>
            <p:cNvPr id="117783" name="Line 31"/>
            <p:cNvSpPr>
              <a:spLocks noChangeShapeType="1"/>
            </p:cNvSpPr>
            <p:nvPr/>
          </p:nvSpPr>
          <p:spPr bwMode="auto">
            <a:xfrm rot="-5400000">
              <a:off x="4467" y="2841"/>
              <a:ext cx="1" cy="1089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 type="triangle" w="med" len="lg"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7784" name="Text Box 32"/>
            <p:cNvSpPr txBox="1">
              <a:spLocks noChangeArrowheads="1"/>
            </p:cNvSpPr>
            <p:nvPr/>
          </p:nvSpPr>
          <p:spPr bwMode="auto">
            <a:xfrm>
              <a:off x="4105" y="3385"/>
              <a:ext cx="771" cy="308"/>
            </a:xfrm>
            <a:prstGeom prst="rect">
              <a:avLst/>
            </a:prstGeom>
            <a:noFill/>
            <a:ln w="31750" algn="ctr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400">
                  <a:latin typeface="Arial" panose="020B0604020202020204" pitchFamily="34" charset="0"/>
                </a:rPr>
                <a:t>300 cm</a:t>
              </a:r>
            </a:p>
          </p:txBody>
        </p:sp>
      </p:grpSp>
      <p:grpSp>
        <p:nvGrpSpPr>
          <p:cNvPr id="298017" name="Group 33"/>
          <p:cNvGrpSpPr>
            <a:grpSpLocks/>
          </p:cNvGrpSpPr>
          <p:nvPr/>
        </p:nvGrpSpPr>
        <p:grpSpPr bwMode="auto">
          <a:xfrm>
            <a:off x="3348038" y="4221163"/>
            <a:ext cx="1368425" cy="792162"/>
            <a:chOff x="2064" y="3294"/>
            <a:chExt cx="862" cy="499"/>
          </a:xfrm>
        </p:grpSpPr>
        <p:sp>
          <p:nvSpPr>
            <p:cNvPr id="117780" name="Line 34"/>
            <p:cNvSpPr>
              <a:spLocks noChangeShapeType="1"/>
            </p:cNvSpPr>
            <p:nvPr/>
          </p:nvSpPr>
          <p:spPr bwMode="auto">
            <a:xfrm>
              <a:off x="2789" y="3566"/>
              <a:ext cx="137" cy="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7781" name="Line 35"/>
            <p:cNvSpPr>
              <a:spLocks noChangeShapeType="1"/>
            </p:cNvSpPr>
            <p:nvPr/>
          </p:nvSpPr>
          <p:spPr bwMode="auto">
            <a:xfrm>
              <a:off x="2925" y="3294"/>
              <a:ext cx="0" cy="499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 type="triangle" w="med" len="lg"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7782" name="Text Box 36"/>
            <p:cNvSpPr txBox="1">
              <a:spLocks noChangeArrowheads="1"/>
            </p:cNvSpPr>
            <p:nvPr/>
          </p:nvSpPr>
          <p:spPr bwMode="auto">
            <a:xfrm>
              <a:off x="2064" y="3430"/>
              <a:ext cx="725" cy="308"/>
            </a:xfrm>
            <a:prstGeom prst="rect">
              <a:avLst/>
            </a:prstGeom>
            <a:noFill/>
            <a:ln w="31750" algn="ctr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400">
                  <a:latin typeface="Arial" panose="020B0604020202020204" pitchFamily="34" charset="0"/>
                </a:rPr>
                <a:t>90 cm</a:t>
              </a:r>
            </a:p>
          </p:txBody>
        </p:sp>
      </p:grpSp>
      <p:grpSp>
        <p:nvGrpSpPr>
          <p:cNvPr id="298021" name="Group 37"/>
          <p:cNvGrpSpPr>
            <a:grpSpLocks/>
          </p:cNvGrpSpPr>
          <p:nvPr/>
        </p:nvGrpSpPr>
        <p:grpSpPr bwMode="auto">
          <a:xfrm>
            <a:off x="3276600" y="1773238"/>
            <a:ext cx="1368425" cy="792162"/>
            <a:chOff x="2064" y="1117"/>
            <a:chExt cx="862" cy="499"/>
          </a:xfrm>
        </p:grpSpPr>
        <p:sp>
          <p:nvSpPr>
            <p:cNvPr id="117777" name="Line 38"/>
            <p:cNvSpPr>
              <a:spLocks noChangeShapeType="1"/>
            </p:cNvSpPr>
            <p:nvPr/>
          </p:nvSpPr>
          <p:spPr bwMode="auto">
            <a:xfrm>
              <a:off x="2789" y="1343"/>
              <a:ext cx="137" cy="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7778" name="Line 39"/>
            <p:cNvSpPr>
              <a:spLocks noChangeShapeType="1"/>
            </p:cNvSpPr>
            <p:nvPr/>
          </p:nvSpPr>
          <p:spPr bwMode="auto">
            <a:xfrm>
              <a:off x="2925" y="1117"/>
              <a:ext cx="0" cy="499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 type="triangle" w="med" len="lg"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7779" name="Text Box 40"/>
            <p:cNvSpPr txBox="1">
              <a:spLocks noChangeArrowheads="1"/>
            </p:cNvSpPr>
            <p:nvPr/>
          </p:nvSpPr>
          <p:spPr bwMode="auto">
            <a:xfrm>
              <a:off x="2064" y="1207"/>
              <a:ext cx="725" cy="308"/>
            </a:xfrm>
            <a:prstGeom prst="rect">
              <a:avLst/>
            </a:prstGeom>
            <a:noFill/>
            <a:ln w="31750" algn="ctr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400">
                  <a:latin typeface="Arial" panose="020B0604020202020204" pitchFamily="34" charset="0"/>
                </a:rPr>
                <a:t>90 cm</a:t>
              </a:r>
            </a:p>
          </p:txBody>
        </p:sp>
      </p:grpSp>
      <p:sp>
        <p:nvSpPr>
          <p:cNvPr id="298025" name="Line 41"/>
          <p:cNvSpPr>
            <a:spLocks noChangeShapeType="1"/>
          </p:cNvSpPr>
          <p:nvPr/>
        </p:nvSpPr>
        <p:spPr bwMode="auto">
          <a:xfrm flipV="1">
            <a:off x="4716463" y="5013325"/>
            <a:ext cx="0" cy="1655763"/>
          </a:xfrm>
          <a:prstGeom prst="line">
            <a:avLst/>
          </a:prstGeom>
          <a:noFill/>
          <a:ln w="190500">
            <a:solidFill>
              <a:srgbClr val="FFFF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98026" name="Line 42"/>
          <p:cNvSpPr>
            <a:spLocks noChangeShapeType="1"/>
          </p:cNvSpPr>
          <p:nvPr/>
        </p:nvSpPr>
        <p:spPr bwMode="auto">
          <a:xfrm flipV="1">
            <a:off x="4643438" y="28575"/>
            <a:ext cx="0" cy="1744663"/>
          </a:xfrm>
          <a:prstGeom prst="line">
            <a:avLst/>
          </a:prstGeom>
          <a:noFill/>
          <a:ln w="190500">
            <a:solidFill>
              <a:srgbClr val="FFFF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98027" name="AutoShape 43"/>
          <p:cNvSpPr>
            <a:spLocks noChangeArrowheads="1"/>
          </p:cNvSpPr>
          <p:nvPr/>
        </p:nvSpPr>
        <p:spPr bwMode="auto">
          <a:xfrm>
            <a:off x="0" y="476250"/>
            <a:ext cx="719138" cy="1944688"/>
          </a:xfrm>
          <a:prstGeom prst="upArrow">
            <a:avLst>
              <a:gd name="adj1" fmla="val 50000"/>
              <a:gd name="adj2" fmla="val 67605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298028" name="Text Box 44"/>
          <p:cNvSpPr txBox="1">
            <a:spLocks noChangeArrowheads="1"/>
          </p:cNvSpPr>
          <p:nvPr/>
        </p:nvSpPr>
        <p:spPr bwMode="auto">
          <a:xfrm>
            <a:off x="0" y="0"/>
            <a:ext cx="29162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/>
              <a:t>Direzione di rullaggio</a:t>
            </a:r>
          </a:p>
        </p:txBody>
      </p:sp>
      <p:sp>
        <p:nvSpPr>
          <p:cNvPr id="298029" name="Text Box 45"/>
          <p:cNvSpPr txBox="1">
            <a:spLocks noChangeArrowheads="1"/>
          </p:cNvSpPr>
          <p:nvPr/>
        </p:nvSpPr>
        <p:spPr bwMode="auto">
          <a:xfrm>
            <a:off x="5975350" y="0"/>
            <a:ext cx="3168650" cy="155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2400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SEGNALETICA UTILIZZATA PER LE POSIZIONI ATTESE DI CAT II e III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7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298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298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8" dur="500"/>
                                        <p:tgtEl>
                                          <p:spTgt spid="298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0" presetID="53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98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980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98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980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980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98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3" dur="500"/>
                                        <p:tgtEl>
                                          <p:spTgt spid="298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98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98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98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98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3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298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298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0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80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980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98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980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980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98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8012" grpId="0" animBg="1"/>
      <p:bldP spid="298013" grpId="0" animBg="1"/>
      <p:bldP spid="298025" grpId="0" animBg="1"/>
      <p:bldP spid="298026" grpId="0" animBg="1"/>
      <p:bldP spid="298027" grpId="0" animBg="1"/>
      <p:bldP spid="298028" grpId="0"/>
      <p:bldP spid="298029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A473809C-9D3E-44C6-8EBD-57289025E706}" type="slidenum">
              <a:rPr lang="it-IT" altLang="it-IT" sz="1000">
                <a:solidFill>
                  <a:srgbClr val="FFFFFF"/>
                </a:solidFill>
              </a:rPr>
              <a:pPr/>
              <a:t>115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18787" name="Text Box 2"/>
          <p:cNvSpPr txBox="1">
            <a:spLocks noChangeArrowheads="1"/>
          </p:cNvSpPr>
          <p:nvPr/>
        </p:nvSpPr>
        <p:spPr bwMode="auto">
          <a:xfrm>
            <a:off x="7451725" y="6453188"/>
            <a:ext cx="1727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TWYs</a:t>
            </a:r>
          </a:p>
        </p:txBody>
      </p:sp>
      <p:sp>
        <p:nvSpPr>
          <p:cNvPr id="299011" name="Text Box 3"/>
          <p:cNvSpPr txBox="1">
            <a:spLocks noChangeArrowheads="1"/>
          </p:cNvSpPr>
          <p:nvPr/>
        </p:nvSpPr>
        <p:spPr bwMode="auto">
          <a:xfrm>
            <a:off x="0" y="2349500"/>
            <a:ext cx="9144000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6000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SEGNALETICA VERTICALE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99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9011" grpId="0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604E13B3-1B44-4650-BDEF-477CA286C548}" type="slidenum">
              <a:rPr lang="it-IT" altLang="it-IT" sz="1000">
                <a:solidFill>
                  <a:srgbClr val="FFFFFF"/>
                </a:solidFill>
              </a:rPr>
              <a:pPr/>
              <a:t>116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19811" name="Text Box 2"/>
          <p:cNvSpPr txBox="1">
            <a:spLocks noChangeArrowheads="1"/>
          </p:cNvSpPr>
          <p:nvPr/>
        </p:nvSpPr>
        <p:spPr bwMode="auto">
          <a:xfrm>
            <a:off x="7451725" y="6453188"/>
            <a:ext cx="1727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TWYs</a:t>
            </a:r>
          </a:p>
        </p:txBody>
      </p:sp>
      <p:grpSp>
        <p:nvGrpSpPr>
          <p:cNvPr id="300035" name="Group 3"/>
          <p:cNvGrpSpPr>
            <a:grpSpLocks/>
          </p:cNvGrpSpPr>
          <p:nvPr/>
        </p:nvGrpSpPr>
        <p:grpSpPr bwMode="auto">
          <a:xfrm>
            <a:off x="755650" y="1557338"/>
            <a:ext cx="2735263" cy="1223962"/>
            <a:chOff x="0" y="2024"/>
            <a:chExt cx="1723" cy="771"/>
          </a:xfrm>
        </p:grpSpPr>
        <p:sp>
          <p:nvSpPr>
            <p:cNvPr id="119822" name="Rectangle 4"/>
            <p:cNvSpPr>
              <a:spLocks noChangeArrowheads="1"/>
            </p:cNvSpPr>
            <p:nvPr/>
          </p:nvSpPr>
          <p:spPr bwMode="auto">
            <a:xfrm>
              <a:off x="680" y="2024"/>
              <a:ext cx="1043" cy="771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/>
              <a:r>
                <a:rPr lang="it-IT" altLang="it-IT" sz="5400" b="1">
                  <a:latin typeface="Arial" panose="020B0604020202020204" pitchFamily="34" charset="0"/>
                </a:rPr>
                <a:t>34 L</a:t>
              </a:r>
            </a:p>
          </p:txBody>
        </p:sp>
        <p:sp>
          <p:nvSpPr>
            <p:cNvPr id="119823" name="Rectangle 5"/>
            <p:cNvSpPr>
              <a:spLocks noChangeArrowheads="1"/>
            </p:cNvSpPr>
            <p:nvPr/>
          </p:nvSpPr>
          <p:spPr bwMode="auto">
            <a:xfrm>
              <a:off x="0" y="2024"/>
              <a:ext cx="680" cy="77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/>
              <a:r>
                <a:rPr lang="it-IT" altLang="it-IT" sz="5400" b="1">
                  <a:solidFill>
                    <a:srgbClr val="FFFF00"/>
                  </a:solidFill>
                  <a:latin typeface="Arial" panose="020B0604020202020204" pitchFamily="34" charset="0"/>
                </a:rPr>
                <a:t>A1</a:t>
              </a:r>
            </a:p>
          </p:txBody>
        </p:sp>
      </p:grpSp>
      <p:grpSp>
        <p:nvGrpSpPr>
          <p:cNvPr id="300038" name="Group 6"/>
          <p:cNvGrpSpPr>
            <a:grpSpLocks/>
          </p:cNvGrpSpPr>
          <p:nvPr/>
        </p:nvGrpSpPr>
        <p:grpSpPr bwMode="auto">
          <a:xfrm>
            <a:off x="5651500" y="1557338"/>
            <a:ext cx="2735263" cy="1223962"/>
            <a:chOff x="3855" y="2160"/>
            <a:chExt cx="1723" cy="771"/>
          </a:xfrm>
        </p:grpSpPr>
        <p:sp>
          <p:nvSpPr>
            <p:cNvPr id="119820" name="Rectangle 7"/>
            <p:cNvSpPr>
              <a:spLocks noChangeArrowheads="1"/>
            </p:cNvSpPr>
            <p:nvPr/>
          </p:nvSpPr>
          <p:spPr bwMode="auto">
            <a:xfrm>
              <a:off x="3855" y="2160"/>
              <a:ext cx="1043" cy="771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/>
              <a:r>
                <a:rPr lang="it-IT" altLang="it-IT" sz="5400" b="1">
                  <a:latin typeface="Arial" panose="020B0604020202020204" pitchFamily="34" charset="0"/>
                </a:rPr>
                <a:t>34 L</a:t>
              </a:r>
            </a:p>
          </p:txBody>
        </p:sp>
        <p:sp>
          <p:nvSpPr>
            <p:cNvPr id="119821" name="Rectangle 8"/>
            <p:cNvSpPr>
              <a:spLocks noChangeArrowheads="1"/>
            </p:cNvSpPr>
            <p:nvPr/>
          </p:nvSpPr>
          <p:spPr bwMode="auto">
            <a:xfrm>
              <a:off x="4898" y="2160"/>
              <a:ext cx="680" cy="77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/>
              <a:r>
                <a:rPr lang="it-IT" altLang="it-IT" sz="5400" b="1">
                  <a:solidFill>
                    <a:srgbClr val="FFFF00"/>
                  </a:solidFill>
                  <a:latin typeface="Arial" panose="020B0604020202020204" pitchFamily="34" charset="0"/>
                </a:rPr>
                <a:t>A1</a:t>
              </a:r>
            </a:p>
          </p:txBody>
        </p:sp>
      </p:grpSp>
      <p:pic>
        <p:nvPicPr>
          <p:cNvPr id="300041" name="Picture 9" descr="HJU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124075" y="2420938"/>
            <a:ext cx="4762500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0042" name="Line 10"/>
          <p:cNvSpPr>
            <a:spLocks noChangeShapeType="1"/>
          </p:cNvSpPr>
          <p:nvPr/>
        </p:nvSpPr>
        <p:spPr bwMode="auto">
          <a:xfrm>
            <a:off x="1042988" y="2781300"/>
            <a:ext cx="0" cy="576263"/>
          </a:xfrm>
          <a:prstGeom prst="line">
            <a:avLst/>
          </a:prstGeom>
          <a:noFill/>
          <a:ln w="254000">
            <a:solidFill>
              <a:srgbClr val="3333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00043" name="Line 11"/>
          <p:cNvSpPr>
            <a:spLocks noChangeShapeType="1"/>
          </p:cNvSpPr>
          <p:nvPr/>
        </p:nvSpPr>
        <p:spPr bwMode="auto">
          <a:xfrm>
            <a:off x="3132138" y="2781300"/>
            <a:ext cx="0" cy="576263"/>
          </a:xfrm>
          <a:prstGeom prst="line">
            <a:avLst/>
          </a:prstGeom>
          <a:noFill/>
          <a:ln w="254000">
            <a:solidFill>
              <a:srgbClr val="3333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00044" name="Line 12"/>
          <p:cNvSpPr>
            <a:spLocks noChangeShapeType="1"/>
          </p:cNvSpPr>
          <p:nvPr/>
        </p:nvSpPr>
        <p:spPr bwMode="auto">
          <a:xfrm>
            <a:off x="5940425" y="2781300"/>
            <a:ext cx="0" cy="576263"/>
          </a:xfrm>
          <a:prstGeom prst="line">
            <a:avLst/>
          </a:prstGeom>
          <a:noFill/>
          <a:ln w="254000">
            <a:solidFill>
              <a:srgbClr val="3333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00045" name="Line 13"/>
          <p:cNvSpPr>
            <a:spLocks noChangeShapeType="1"/>
          </p:cNvSpPr>
          <p:nvPr/>
        </p:nvSpPr>
        <p:spPr bwMode="auto">
          <a:xfrm>
            <a:off x="8029575" y="2781300"/>
            <a:ext cx="0" cy="576263"/>
          </a:xfrm>
          <a:prstGeom prst="line">
            <a:avLst/>
          </a:prstGeom>
          <a:noFill/>
          <a:ln w="254000">
            <a:solidFill>
              <a:srgbClr val="3333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00046" name="Text Box 14"/>
          <p:cNvSpPr txBox="1">
            <a:spLocks noChangeArrowheads="1"/>
          </p:cNvSpPr>
          <p:nvPr/>
        </p:nvSpPr>
        <p:spPr bwMode="auto">
          <a:xfrm>
            <a:off x="0" y="260350"/>
            <a:ext cx="91440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/>
              <a:t>PUNTO ATTESA 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0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000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00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000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000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00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00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000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00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000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00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0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00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000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00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00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000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00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000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000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00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0042" grpId="0" animBg="1"/>
      <p:bldP spid="300043" grpId="0" animBg="1"/>
      <p:bldP spid="300044" grpId="0" animBg="1"/>
      <p:bldP spid="300045" grpId="0" animBg="1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ABDC8617-EF06-4375-9737-345B1BD42AA6}" type="slidenum">
              <a:rPr lang="it-IT" altLang="it-IT" sz="1000">
                <a:solidFill>
                  <a:srgbClr val="FFFFFF"/>
                </a:solidFill>
              </a:rPr>
              <a:pPr/>
              <a:t>117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20835" name="Text Box 2"/>
          <p:cNvSpPr txBox="1">
            <a:spLocks noChangeArrowheads="1"/>
          </p:cNvSpPr>
          <p:nvPr/>
        </p:nvSpPr>
        <p:spPr bwMode="auto">
          <a:xfrm>
            <a:off x="7451725" y="6453188"/>
            <a:ext cx="1727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TWYs</a:t>
            </a:r>
          </a:p>
        </p:txBody>
      </p:sp>
      <p:pic>
        <p:nvPicPr>
          <p:cNvPr id="301059" name="Picture 3" descr="17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667000" y="2109788"/>
            <a:ext cx="3810000" cy="434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1060" name="Group 4"/>
          <p:cNvGrpSpPr>
            <a:grpSpLocks/>
          </p:cNvGrpSpPr>
          <p:nvPr/>
        </p:nvGrpSpPr>
        <p:grpSpPr bwMode="auto">
          <a:xfrm>
            <a:off x="2916238" y="2276475"/>
            <a:ext cx="862012" cy="360363"/>
            <a:chOff x="0" y="2024"/>
            <a:chExt cx="1723" cy="771"/>
          </a:xfrm>
        </p:grpSpPr>
        <p:sp>
          <p:nvSpPr>
            <p:cNvPr id="120852" name="Rectangle 5"/>
            <p:cNvSpPr>
              <a:spLocks noChangeArrowheads="1"/>
            </p:cNvSpPr>
            <p:nvPr/>
          </p:nvSpPr>
          <p:spPr bwMode="auto">
            <a:xfrm>
              <a:off x="680" y="2024"/>
              <a:ext cx="1043" cy="771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/>
              <a:r>
                <a:rPr lang="it-IT" altLang="it-IT" sz="2000" b="1">
                  <a:latin typeface="Arial" panose="020B0604020202020204" pitchFamily="34" charset="0"/>
                </a:rPr>
                <a:t>34 L</a:t>
              </a:r>
            </a:p>
          </p:txBody>
        </p:sp>
        <p:sp>
          <p:nvSpPr>
            <p:cNvPr id="120853" name="Rectangle 6"/>
            <p:cNvSpPr>
              <a:spLocks noChangeArrowheads="1"/>
            </p:cNvSpPr>
            <p:nvPr/>
          </p:nvSpPr>
          <p:spPr bwMode="auto">
            <a:xfrm>
              <a:off x="0" y="2024"/>
              <a:ext cx="680" cy="77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/>
              <a:r>
                <a:rPr lang="it-IT" altLang="it-IT" sz="2000" b="1">
                  <a:solidFill>
                    <a:srgbClr val="FFFF00"/>
                  </a:solidFill>
                  <a:latin typeface="Arial" panose="020B0604020202020204" pitchFamily="34" charset="0"/>
                </a:rPr>
                <a:t>A1</a:t>
              </a:r>
            </a:p>
          </p:txBody>
        </p:sp>
      </p:grpSp>
      <p:grpSp>
        <p:nvGrpSpPr>
          <p:cNvPr id="301063" name="Group 7"/>
          <p:cNvGrpSpPr>
            <a:grpSpLocks/>
          </p:cNvGrpSpPr>
          <p:nvPr/>
        </p:nvGrpSpPr>
        <p:grpSpPr bwMode="auto">
          <a:xfrm>
            <a:off x="5364163" y="2276475"/>
            <a:ext cx="900112" cy="358775"/>
            <a:chOff x="3855" y="2160"/>
            <a:chExt cx="1723" cy="771"/>
          </a:xfrm>
        </p:grpSpPr>
        <p:sp>
          <p:nvSpPr>
            <p:cNvPr id="120850" name="Rectangle 8"/>
            <p:cNvSpPr>
              <a:spLocks noChangeArrowheads="1"/>
            </p:cNvSpPr>
            <p:nvPr/>
          </p:nvSpPr>
          <p:spPr bwMode="auto">
            <a:xfrm>
              <a:off x="3855" y="2160"/>
              <a:ext cx="1043" cy="771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/>
              <a:r>
                <a:rPr lang="it-IT" altLang="it-IT" sz="2000" b="1">
                  <a:latin typeface="Arial" panose="020B0604020202020204" pitchFamily="34" charset="0"/>
                </a:rPr>
                <a:t>34 L</a:t>
              </a:r>
            </a:p>
          </p:txBody>
        </p:sp>
        <p:sp>
          <p:nvSpPr>
            <p:cNvPr id="120851" name="Rectangle 9"/>
            <p:cNvSpPr>
              <a:spLocks noChangeArrowheads="1"/>
            </p:cNvSpPr>
            <p:nvPr/>
          </p:nvSpPr>
          <p:spPr bwMode="auto">
            <a:xfrm>
              <a:off x="4898" y="2160"/>
              <a:ext cx="680" cy="77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/>
              <a:r>
                <a:rPr lang="it-IT" altLang="it-IT" sz="2000" b="1">
                  <a:solidFill>
                    <a:srgbClr val="FFFF00"/>
                  </a:solidFill>
                  <a:latin typeface="Arial" panose="020B0604020202020204" pitchFamily="34" charset="0"/>
                </a:rPr>
                <a:t>A1</a:t>
              </a:r>
            </a:p>
          </p:txBody>
        </p:sp>
      </p:grpSp>
      <p:grpSp>
        <p:nvGrpSpPr>
          <p:cNvPr id="301066" name="Group 10"/>
          <p:cNvGrpSpPr>
            <a:grpSpLocks/>
          </p:cNvGrpSpPr>
          <p:nvPr/>
        </p:nvGrpSpPr>
        <p:grpSpPr bwMode="auto">
          <a:xfrm>
            <a:off x="179388" y="2852738"/>
            <a:ext cx="3203575" cy="720725"/>
            <a:chOff x="702" y="1162"/>
            <a:chExt cx="3535" cy="771"/>
          </a:xfrm>
        </p:grpSpPr>
        <p:sp>
          <p:nvSpPr>
            <p:cNvPr id="120848" name="Rectangle 11"/>
            <p:cNvSpPr>
              <a:spLocks noChangeArrowheads="1"/>
            </p:cNvSpPr>
            <p:nvPr/>
          </p:nvSpPr>
          <p:spPr bwMode="auto">
            <a:xfrm>
              <a:off x="1610" y="1162"/>
              <a:ext cx="2627" cy="771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/>
              <a:r>
                <a:rPr lang="it-IT" altLang="it-IT" sz="3200" b="1">
                  <a:latin typeface="Arial" panose="020B0604020202020204" pitchFamily="34" charset="0"/>
                </a:rPr>
                <a:t>34 L CAT  III</a:t>
              </a:r>
            </a:p>
          </p:txBody>
        </p:sp>
        <p:sp>
          <p:nvSpPr>
            <p:cNvPr id="120849" name="Rectangle 12"/>
            <p:cNvSpPr>
              <a:spLocks noChangeArrowheads="1"/>
            </p:cNvSpPr>
            <p:nvPr/>
          </p:nvSpPr>
          <p:spPr bwMode="auto">
            <a:xfrm>
              <a:off x="702" y="1162"/>
              <a:ext cx="908" cy="77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/>
              <a:r>
                <a:rPr lang="it-IT" altLang="it-IT" sz="3200" b="1">
                  <a:solidFill>
                    <a:srgbClr val="FFFF00"/>
                  </a:solidFill>
                  <a:latin typeface="Arial" panose="020B0604020202020204" pitchFamily="34" charset="0"/>
                </a:rPr>
                <a:t>A2</a:t>
              </a:r>
            </a:p>
          </p:txBody>
        </p:sp>
      </p:grpSp>
      <p:grpSp>
        <p:nvGrpSpPr>
          <p:cNvPr id="301069" name="Group 13"/>
          <p:cNvGrpSpPr>
            <a:grpSpLocks/>
          </p:cNvGrpSpPr>
          <p:nvPr/>
        </p:nvGrpSpPr>
        <p:grpSpPr bwMode="auto">
          <a:xfrm>
            <a:off x="5795963" y="2852738"/>
            <a:ext cx="3168650" cy="719137"/>
            <a:chOff x="703" y="2205"/>
            <a:chExt cx="3493" cy="771"/>
          </a:xfrm>
        </p:grpSpPr>
        <p:sp>
          <p:nvSpPr>
            <p:cNvPr id="120846" name="Rectangle 14"/>
            <p:cNvSpPr>
              <a:spLocks noChangeArrowheads="1"/>
            </p:cNvSpPr>
            <p:nvPr/>
          </p:nvSpPr>
          <p:spPr bwMode="auto">
            <a:xfrm>
              <a:off x="703" y="2205"/>
              <a:ext cx="2627" cy="771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/>
              <a:r>
                <a:rPr lang="it-IT" altLang="it-IT" sz="3200" b="1">
                  <a:latin typeface="Arial" panose="020B0604020202020204" pitchFamily="34" charset="0"/>
                </a:rPr>
                <a:t>34 L CAT  III</a:t>
              </a:r>
            </a:p>
          </p:txBody>
        </p:sp>
        <p:sp>
          <p:nvSpPr>
            <p:cNvPr id="120847" name="Rectangle 15"/>
            <p:cNvSpPr>
              <a:spLocks noChangeArrowheads="1"/>
            </p:cNvSpPr>
            <p:nvPr/>
          </p:nvSpPr>
          <p:spPr bwMode="auto">
            <a:xfrm>
              <a:off x="3288" y="2205"/>
              <a:ext cx="908" cy="77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/>
              <a:r>
                <a:rPr lang="it-IT" altLang="it-IT" sz="3200" b="1">
                  <a:solidFill>
                    <a:srgbClr val="FFFF00"/>
                  </a:solidFill>
                  <a:latin typeface="Arial" panose="020B0604020202020204" pitchFamily="34" charset="0"/>
                </a:rPr>
                <a:t>A2</a:t>
              </a:r>
            </a:p>
          </p:txBody>
        </p:sp>
      </p:grpSp>
      <p:sp>
        <p:nvSpPr>
          <p:cNvPr id="301072" name="Text Box 16"/>
          <p:cNvSpPr txBox="1">
            <a:spLocks noChangeArrowheads="1"/>
          </p:cNvSpPr>
          <p:nvPr/>
        </p:nvSpPr>
        <p:spPr bwMode="auto">
          <a:xfrm>
            <a:off x="0" y="260350"/>
            <a:ext cx="91440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/>
              <a:t>PUNTO ATTESA DI CATEGORIA II / III</a:t>
            </a:r>
          </a:p>
        </p:txBody>
      </p:sp>
      <p:sp>
        <p:nvSpPr>
          <p:cNvPr id="301073" name="Line 17"/>
          <p:cNvSpPr>
            <a:spLocks noChangeShapeType="1"/>
          </p:cNvSpPr>
          <p:nvPr/>
        </p:nvSpPr>
        <p:spPr bwMode="auto">
          <a:xfrm>
            <a:off x="755650" y="3573463"/>
            <a:ext cx="0" cy="576262"/>
          </a:xfrm>
          <a:prstGeom prst="line">
            <a:avLst/>
          </a:prstGeom>
          <a:noFill/>
          <a:ln w="254000">
            <a:solidFill>
              <a:srgbClr val="3333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01074" name="Line 18"/>
          <p:cNvSpPr>
            <a:spLocks noChangeShapeType="1"/>
          </p:cNvSpPr>
          <p:nvPr/>
        </p:nvSpPr>
        <p:spPr bwMode="auto">
          <a:xfrm>
            <a:off x="2844800" y="3573463"/>
            <a:ext cx="0" cy="576262"/>
          </a:xfrm>
          <a:prstGeom prst="line">
            <a:avLst/>
          </a:prstGeom>
          <a:noFill/>
          <a:ln w="254000">
            <a:solidFill>
              <a:srgbClr val="3333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01075" name="Line 19"/>
          <p:cNvSpPr>
            <a:spLocks noChangeShapeType="1"/>
          </p:cNvSpPr>
          <p:nvPr/>
        </p:nvSpPr>
        <p:spPr bwMode="auto">
          <a:xfrm>
            <a:off x="6370638" y="3573463"/>
            <a:ext cx="0" cy="576262"/>
          </a:xfrm>
          <a:prstGeom prst="line">
            <a:avLst/>
          </a:prstGeom>
          <a:noFill/>
          <a:ln w="254000">
            <a:solidFill>
              <a:srgbClr val="3333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01076" name="Line 20"/>
          <p:cNvSpPr>
            <a:spLocks noChangeShapeType="1"/>
          </p:cNvSpPr>
          <p:nvPr/>
        </p:nvSpPr>
        <p:spPr bwMode="auto">
          <a:xfrm>
            <a:off x="8459788" y="3573463"/>
            <a:ext cx="0" cy="576262"/>
          </a:xfrm>
          <a:prstGeom prst="line">
            <a:avLst/>
          </a:prstGeom>
          <a:noFill/>
          <a:ln w="254000">
            <a:solidFill>
              <a:srgbClr val="333333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010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01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01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01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01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01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301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01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010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010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01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010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010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01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010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010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01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010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010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01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1073" grpId="0" animBg="1"/>
      <p:bldP spid="301074" grpId="0" animBg="1"/>
      <p:bldP spid="301075" grpId="0" animBg="1"/>
      <p:bldP spid="301076" grpId="0" animBg="1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32" name="Rectangle 12"/>
          <p:cNvSpPr>
            <a:spLocks noGrp="1" noChangeArrowheads="1"/>
          </p:cNvSpPr>
          <p:nvPr>
            <p:ph type="title"/>
          </p:nvPr>
        </p:nvSpPr>
        <p:spPr>
          <a:xfrm>
            <a:off x="900113" y="0"/>
            <a:ext cx="7543800" cy="647700"/>
          </a:xfrm>
        </p:spPr>
        <p:txBody>
          <a:bodyPr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it-IT" b="1">
                <a:solidFill>
                  <a:schemeClr val="tx1">
                    <a:lumMod val="75000"/>
                    <a:lumOff val="25000"/>
                  </a:schemeClr>
                </a:solidFill>
              </a:rPr>
              <a:t>Segnali di informazione</a:t>
            </a:r>
          </a:p>
        </p:txBody>
      </p:sp>
      <p:sp>
        <p:nvSpPr>
          <p:cNvPr id="121859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40899949-BEC7-46E0-AA62-EEB8D37315FE}" type="slidenum">
              <a:rPr lang="it-IT" altLang="it-IT" sz="1000">
                <a:solidFill>
                  <a:srgbClr val="FFFFFF"/>
                </a:solidFill>
              </a:rPr>
              <a:pPr/>
              <a:t>118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65924" name="Rectangle 4"/>
          <p:cNvSpPr>
            <a:spLocks noChangeArrowheads="1"/>
          </p:cNvSpPr>
          <p:nvPr/>
        </p:nvSpPr>
        <p:spPr bwMode="auto">
          <a:xfrm>
            <a:off x="250825" y="620713"/>
            <a:ext cx="1800225" cy="1008062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65923" name="Text Box 3"/>
          <p:cNvSpPr txBox="1">
            <a:spLocks noChangeArrowheads="1"/>
          </p:cNvSpPr>
          <p:nvPr/>
        </p:nvSpPr>
        <p:spPr bwMode="auto">
          <a:xfrm>
            <a:off x="179388" y="476250"/>
            <a:ext cx="115252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8000" b="1">
                <a:solidFill>
                  <a:srgbClr val="000000"/>
                </a:solidFill>
                <a:latin typeface="Arial" panose="020B0604020202020204" pitchFamily="34" charset="0"/>
              </a:rPr>
              <a:t>A</a:t>
            </a:r>
          </a:p>
        </p:txBody>
      </p:sp>
      <p:sp>
        <p:nvSpPr>
          <p:cNvPr id="465925" name="AutoShape 5"/>
          <p:cNvSpPr>
            <a:spLocks noChangeArrowheads="1"/>
          </p:cNvSpPr>
          <p:nvPr/>
        </p:nvSpPr>
        <p:spPr bwMode="auto">
          <a:xfrm>
            <a:off x="1042988" y="909638"/>
            <a:ext cx="865187" cy="431800"/>
          </a:xfrm>
          <a:prstGeom prst="rightArrow">
            <a:avLst>
              <a:gd name="adj1" fmla="val 50000"/>
              <a:gd name="adj2" fmla="val 50092"/>
            </a:avLst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grpSp>
        <p:nvGrpSpPr>
          <p:cNvPr id="465931" name="Group 11"/>
          <p:cNvGrpSpPr>
            <a:grpSpLocks/>
          </p:cNvGrpSpPr>
          <p:nvPr/>
        </p:nvGrpSpPr>
        <p:grpSpPr bwMode="auto">
          <a:xfrm>
            <a:off x="222250" y="2289175"/>
            <a:ext cx="2808288" cy="1022350"/>
            <a:chOff x="1927" y="1752"/>
            <a:chExt cx="1769" cy="644"/>
          </a:xfrm>
        </p:grpSpPr>
        <p:sp>
          <p:nvSpPr>
            <p:cNvPr id="121906" name="Rectangle 6"/>
            <p:cNvSpPr>
              <a:spLocks noChangeArrowheads="1"/>
            </p:cNvSpPr>
            <p:nvPr/>
          </p:nvSpPr>
          <p:spPr bwMode="auto">
            <a:xfrm>
              <a:off x="2562" y="1752"/>
              <a:ext cx="1134" cy="63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21907" name="Rectangle 9"/>
            <p:cNvSpPr>
              <a:spLocks noChangeArrowheads="1"/>
            </p:cNvSpPr>
            <p:nvPr/>
          </p:nvSpPr>
          <p:spPr bwMode="auto">
            <a:xfrm>
              <a:off x="1927" y="1752"/>
              <a:ext cx="636" cy="64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465930" name="Text Box 10"/>
          <p:cNvSpPr txBox="1">
            <a:spLocks noChangeArrowheads="1"/>
          </p:cNvSpPr>
          <p:nvPr/>
        </p:nvSpPr>
        <p:spPr bwMode="auto">
          <a:xfrm>
            <a:off x="250825" y="2146300"/>
            <a:ext cx="115252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8000" b="1">
                <a:solidFill>
                  <a:srgbClr val="FFFF00"/>
                </a:solidFill>
                <a:latin typeface="Arial" panose="020B0604020202020204" pitchFamily="34" charset="0"/>
              </a:rPr>
              <a:t>A</a:t>
            </a:r>
          </a:p>
        </p:txBody>
      </p:sp>
      <p:sp>
        <p:nvSpPr>
          <p:cNvPr id="465933" name="Text Box 13"/>
          <p:cNvSpPr txBox="1">
            <a:spLocks noChangeArrowheads="1"/>
          </p:cNvSpPr>
          <p:nvPr/>
        </p:nvSpPr>
        <p:spPr bwMode="auto">
          <a:xfrm>
            <a:off x="468313" y="1700213"/>
            <a:ext cx="1296987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1800" b="1">
                <a:latin typeface="Arial" panose="020B0604020202020204" pitchFamily="34" charset="0"/>
              </a:rPr>
              <a:t>Direzione</a:t>
            </a:r>
          </a:p>
        </p:txBody>
      </p:sp>
      <p:sp>
        <p:nvSpPr>
          <p:cNvPr id="465927" name="Text Box 7"/>
          <p:cNvSpPr txBox="1">
            <a:spLocks noChangeArrowheads="1"/>
          </p:cNvSpPr>
          <p:nvPr/>
        </p:nvSpPr>
        <p:spPr bwMode="auto">
          <a:xfrm>
            <a:off x="1187450" y="2146300"/>
            <a:ext cx="115252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8000" b="1">
                <a:solidFill>
                  <a:srgbClr val="000000"/>
                </a:solidFill>
                <a:latin typeface="Arial" panose="020B0604020202020204" pitchFamily="34" charset="0"/>
              </a:rPr>
              <a:t>A</a:t>
            </a:r>
          </a:p>
        </p:txBody>
      </p:sp>
      <p:sp>
        <p:nvSpPr>
          <p:cNvPr id="465928" name="AutoShape 8"/>
          <p:cNvSpPr>
            <a:spLocks noChangeArrowheads="1"/>
          </p:cNvSpPr>
          <p:nvPr/>
        </p:nvSpPr>
        <p:spPr bwMode="auto">
          <a:xfrm>
            <a:off x="2124075" y="2578100"/>
            <a:ext cx="865188" cy="431800"/>
          </a:xfrm>
          <a:prstGeom prst="rightArrow">
            <a:avLst>
              <a:gd name="adj1" fmla="val 50000"/>
              <a:gd name="adj2" fmla="val 50092"/>
            </a:avLst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65934" name="Text Box 14"/>
          <p:cNvSpPr txBox="1">
            <a:spLocks noChangeArrowheads="1"/>
          </p:cNvSpPr>
          <p:nvPr/>
        </p:nvSpPr>
        <p:spPr bwMode="auto">
          <a:xfrm>
            <a:off x="1476375" y="3370263"/>
            <a:ext cx="1296988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1800" b="1">
                <a:latin typeface="Arial" panose="020B0604020202020204" pitchFamily="34" charset="0"/>
              </a:rPr>
              <a:t>Direzione</a:t>
            </a:r>
          </a:p>
        </p:txBody>
      </p:sp>
      <p:sp>
        <p:nvSpPr>
          <p:cNvPr id="465935" name="Text Box 15"/>
          <p:cNvSpPr txBox="1">
            <a:spLocks noChangeArrowheads="1"/>
          </p:cNvSpPr>
          <p:nvPr/>
        </p:nvSpPr>
        <p:spPr bwMode="auto">
          <a:xfrm>
            <a:off x="0" y="3370263"/>
            <a:ext cx="1368425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1800" b="1">
                <a:latin typeface="Arial" panose="020B0604020202020204" pitchFamily="34" charset="0"/>
              </a:rPr>
              <a:t>Posizione</a:t>
            </a:r>
          </a:p>
        </p:txBody>
      </p:sp>
      <p:grpSp>
        <p:nvGrpSpPr>
          <p:cNvPr id="465936" name="Group 16"/>
          <p:cNvGrpSpPr>
            <a:grpSpLocks/>
          </p:cNvGrpSpPr>
          <p:nvPr/>
        </p:nvGrpSpPr>
        <p:grpSpPr bwMode="auto">
          <a:xfrm>
            <a:off x="2051050" y="3775075"/>
            <a:ext cx="2808288" cy="1022350"/>
            <a:chOff x="1927" y="1752"/>
            <a:chExt cx="1769" cy="644"/>
          </a:xfrm>
        </p:grpSpPr>
        <p:sp>
          <p:nvSpPr>
            <p:cNvPr id="121904" name="Rectangle 17"/>
            <p:cNvSpPr>
              <a:spLocks noChangeArrowheads="1"/>
            </p:cNvSpPr>
            <p:nvPr/>
          </p:nvSpPr>
          <p:spPr bwMode="auto">
            <a:xfrm>
              <a:off x="2562" y="1752"/>
              <a:ext cx="1134" cy="63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21905" name="Rectangle 18"/>
            <p:cNvSpPr>
              <a:spLocks noChangeArrowheads="1"/>
            </p:cNvSpPr>
            <p:nvPr/>
          </p:nvSpPr>
          <p:spPr bwMode="auto">
            <a:xfrm>
              <a:off x="1927" y="1752"/>
              <a:ext cx="636" cy="64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465939" name="Rectangle 19"/>
          <p:cNvSpPr>
            <a:spLocks noChangeArrowheads="1"/>
          </p:cNvSpPr>
          <p:nvPr/>
        </p:nvSpPr>
        <p:spPr bwMode="auto">
          <a:xfrm>
            <a:off x="250825" y="3789363"/>
            <a:ext cx="1800225" cy="1008062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65940" name="Rectangle 20"/>
          <p:cNvSpPr>
            <a:spLocks noChangeArrowheads="1"/>
          </p:cNvSpPr>
          <p:nvPr/>
        </p:nvSpPr>
        <p:spPr bwMode="auto">
          <a:xfrm>
            <a:off x="4859338" y="3789363"/>
            <a:ext cx="1800225" cy="1008062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65941" name="Line 21"/>
          <p:cNvSpPr>
            <a:spLocks noChangeShapeType="1"/>
          </p:cNvSpPr>
          <p:nvPr/>
        </p:nvSpPr>
        <p:spPr bwMode="auto">
          <a:xfrm>
            <a:off x="4859338" y="3759200"/>
            <a:ext cx="0" cy="1008063"/>
          </a:xfrm>
          <a:prstGeom prst="line">
            <a:avLst/>
          </a:prstGeom>
          <a:noFill/>
          <a:ln w="444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65942" name="Text Box 22"/>
          <p:cNvSpPr txBox="1">
            <a:spLocks noChangeArrowheads="1"/>
          </p:cNvSpPr>
          <p:nvPr/>
        </p:nvSpPr>
        <p:spPr bwMode="auto">
          <a:xfrm>
            <a:off x="1116013" y="3644900"/>
            <a:ext cx="115252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8000" b="1">
                <a:solidFill>
                  <a:srgbClr val="000000"/>
                </a:solidFill>
                <a:latin typeface="Arial" panose="020B0604020202020204" pitchFamily="34" charset="0"/>
              </a:rPr>
              <a:t>C</a:t>
            </a:r>
          </a:p>
        </p:txBody>
      </p:sp>
      <p:sp>
        <p:nvSpPr>
          <p:cNvPr id="465943" name="AutoShape 23"/>
          <p:cNvSpPr>
            <a:spLocks noChangeArrowheads="1"/>
          </p:cNvSpPr>
          <p:nvPr/>
        </p:nvSpPr>
        <p:spPr bwMode="auto">
          <a:xfrm flipH="1">
            <a:off x="323850" y="4092575"/>
            <a:ext cx="865188" cy="431800"/>
          </a:xfrm>
          <a:prstGeom prst="rightArrow">
            <a:avLst>
              <a:gd name="adj1" fmla="val 50000"/>
              <a:gd name="adj2" fmla="val 50092"/>
            </a:avLst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65944" name="Text Box 24"/>
          <p:cNvSpPr txBox="1">
            <a:spLocks noChangeArrowheads="1"/>
          </p:cNvSpPr>
          <p:nvPr/>
        </p:nvSpPr>
        <p:spPr bwMode="auto">
          <a:xfrm>
            <a:off x="2051050" y="3630613"/>
            <a:ext cx="115252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8000" b="1">
                <a:solidFill>
                  <a:srgbClr val="FFFF00"/>
                </a:solidFill>
                <a:latin typeface="Arial" panose="020B0604020202020204" pitchFamily="34" charset="0"/>
              </a:rPr>
              <a:t>B</a:t>
            </a:r>
          </a:p>
        </p:txBody>
      </p:sp>
      <p:sp>
        <p:nvSpPr>
          <p:cNvPr id="465945" name="Text Box 25"/>
          <p:cNvSpPr txBox="1">
            <a:spLocks noChangeArrowheads="1"/>
          </p:cNvSpPr>
          <p:nvPr/>
        </p:nvSpPr>
        <p:spPr bwMode="auto">
          <a:xfrm>
            <a:off x="3059113" y="3573463"/>
            <a:ext cx="115252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8000" b="1">
                <a:solidFill>
                  <a:srgbClr val="000000"/>
                </a:solidFill>
                <a:latin typeface="Arial" panose="020B0604020202020204" pitchFamily="34" charset="0"/>
              </a:rPr>
              <a:t>A</a:t>
            </a:r>
          </a:p>
        </p:txBody>
      </p:sp>
      <p:sp>
        <p:nvSpPr>
          <p:cNvPr id="465946" name="AutoShape 26"/>
          <p:cNvSpPr>
            <a:spLocks noChangeArrowheads="1"/>
          </p:cNvSpPr>
          <p:nvPr/>
        </p:nvSpPr>
        <p:spPr bwMode="auto">
          <a:xfrm>
            <a:off x="3851275" y="4005263"/>
            <a:ext cx="865188" cy="431800"/>
          </a:xfrm>
          <a:prstGeom prst="rightArrow">
            <a:avLst>
              <a:gd name="adj1" fmla="val 50000"/>
              <a:gd name="adj2" fmla="val 50092"/>
            </a:avLst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65947" name="Text Box 27"/>
          <p:cNvSpPr txBox="1">
            <a:spLocks noChangeArrowheads="1"/>
          </p:cNvSpPr>
          <p:nvPr/>
        </p:nvSpPr>
        <p:spPr bwMode="auto">
          <a:xfrm>
            <a:off x="4859338" y="3587750"/>
            <a:ext cx="115252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8000" b="1">
                <a:solidFill>
                  <a:srgbClr val="000000"/>
                </a:solidFill>
                <a:latin typeface="Arial" panose="020B0604020202020204" pitchFamily="34" charset="0"/>
              </a:rPr>
              <a:t>D</a:t>
            </a:r>
          </a:p>
        </p:txBody>
      </p:sp>
      <p:sp>
        <p:nvSpPr>
          <p:cNvPr id="465948" name="AutoShape 28"/>
          <p:cNvSpPr>
            <a:spLocks noChangeArrowheads="1"/>
          </p:cNvSpPr>
          <p:nvPr/>
        </p:nvSpPr>
        <p:spPr bwMode="auto">
          <a:xfrm rot="-2212009">
            <a:off x="5724525" y="4005263"/>
            <a:ext cx="865188" cy="431800"/>
          </a:xfrm>
          <a:prstGeom prst="rightArrow">
            <a:avLst>
              <a:gd name="adj1" fmla="val 50000"/>
              <a:gd name="adj2" fmla="val 50092"/>
            </a:avLst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65949" name="Text Box 29"/>
          <p:cNvSpPr txBox="1">
            <a:spLocks noChangeArrowheads="1"/>
          </p:cNvSpPr>
          <p:nvPr/>
        </p:nvSpPr>
        <p:spPr bwMode="auto">
          <a:xfrm>
            <a:off x="468313" y="4854575"/>
            <a:ext cx="1296987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1800" b="1">
                <a:latin typeface="Arial" panose="020B0604020202020204" pitchFamily="34" charset="0"/>
              </a:rPr>
              <a:t>Direzione</a:t>
            </a:r>
          </a:p>
        </p:txBody>
      </p:sp>
      <p:sp>
        <p:nvSpPr>
          <p:cNvPr id="465950" name="Text Box 30"/>
          <p:cNvSpPr txBox="1">
            <a:spLocks noChangeArrowheads="1"/>
          </p:cNvSpPr>
          <p:nvPr/>
        </p:nvSpPr>
        <p:spPr bwMode="auto">
          <a:xfrm>
            <a:off x="3276600" y="4856163"/>
            <a:ext cx="1296988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1800" b="1">
                <a:latin typeface="Arial" panose="020B0604020202020204" pitchFamily="34" charset="0"/>
              </a:rPr>
              <a:t>Direzione</a:t>
            </a:r>
          </a:p>
        </p:txBody>
      </p:sp>
      <p:sp>
        <p:nvSpPr>
          <p:cNvPr id="465951" name="Text Box 31"/>
          <p:cNvSpPr txBox="1">
            <a:spLocks noChangeArrowheads="1"/>
          </p:cNvSpPr>
          <p:nvPr/>
        </p:nvSpPr>
        <p:spPr bwMode="auto">
          <a:xfrm>
            <a:off x="5148263" y="4854575"/>
            <a:ext cx="1296987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1800" b="1">
                <a:latin typeface="Arial" panose="020B0604020202020204" pitchFamily="34" charset="0"/>
              </a:rPr>
              <a:t>Direzione</a:t>
            </a:r>
          </a:p>
        </p:txBody>
      </p:sp>
      <p:sp>
        <p:nvSpPr>
          <p:cNvPr id="465952" name="Text Box 32"/>
          <p:cNvSpPr txBox="1">
            <a:spLocks noChangeArrowheads="1"/>
          </p:cNvSpPr>
          <p:nvPr/>
        </p:nvSpPr>
        <p:spPr bwMode="auto">
          <a:xfrm>
            <a:off x="1878013" y="4854575"/>
            <a:ext cx="1368425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1800" b="1">
                <a:latin typeface="Arial" panose="020B0604020202020204" pitchFamily="34" charset="0"/>
              </a:rPr>
              <a:t>Posizione</a:t>
            </a:r>
          </a:p>
        </p:txBody>
      </p:sp>
      <p:grpSp>
        <p:nvGrpSpPr>
          <p:cNvPr id="465954" name="Group 34"/>
          <p:cNvGrpSpPr>
            <a:grpSpLocks/>
          </p:cNvGrpSpPr>
          <p:nvPr/>
        </p:nvGrpSpPr>
        <p:grpSpPr bwMode="auto">
          <a:xfrm rot="10800000">
            <a:off x="5435600" y="620713"/>
            <a:ext cx="2808288" cy="1022350"/>
            <a:chOff x="1927" y="1752"/>
            <a:chExt cx="1769" cy="644"/>
          </a:xfrm>
        </p:grpSpPr>
        <p:sp>
          <p:nvSpPr>
            <p:cNvPr id="121902" name="Rectangle 35"/>
            <p:cNvSpPr>
              <a:spLocks noChangeArrowheads="1"/>
            </p:cNvSpPr>
            <p:nvPr/>
          </p:nvSpPr>
          <p:spPr bwMode="auto">
            <a:xfrm flipH="1">
              <a:off x="2562" y="1752"/>
              <a:ext cx="1134" cy="63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21903" name="Rectangle 36"/>
            <p:cNvSpPr>
              <a:spLocks noChangeArrowheads="1"/>
            </p:cNvSpPr>
            <p:nvPr/>
          </p:nvSpPr>
          <p:spPr bwMode="auto">
            <a:xfrm>
              <a:off x="1927" y="1752"/>
              <a:ext cx="636" cy="64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465957" name="Text Box 37"/>
          <p:cNvSpPr txBox="1">
            <a:spLocks noChangeArrowheads="1"/>
          </p:cNvSpPr>
          <p:nvPr/>
        </p:nvSpPr>
        <p:spPr bwMode="auto">
          <a:xfrm>
            <a:off x="7235825" y="476250"/>
            <a:ext cx="115252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8000" b="1">
                <a:solidFill>
                  <a:srgbClr val="FFFF00"/>
                </a:solidFill>
                <a:latin typeface="Arial" panose="020B0604020202020204" pitchFamily="34" charset="0"/>
              </a:rPr>
              <a:t>A</a:t>
            </a:r>
          </a:p>
        </p:txBody>
      </p:sp>
      <p:grpSp>
        <p:nvGrpSpPr>
          <p:cNvPr id="465962" name="Group 42"/>
          <p:cNvGrpSpPr>
            <a:grpSpLocks/>
          </p:cNvGrpSpPr>
          <p:nvPr/>
        </p:nvGrpSpPr>
        <p:grpSpPr bwMode="auto">
          <a:xfrm>
            <a:off x="5608638" y="909638"/>
            <a:ext cx="1455737" cy="374650"/>
            <a:chOff x="3533" y="663"/>
            <a:chExt cx="917" cy="236"/>
          </a:xfrm>
        </p:grpSpPr>
        <p:sp>
          <p:nvSpPr>
            <p:cNvPr id="121898" name="Line 38"/>
            <p:cNvSpPr>
              <a:spLocks noChangeShapeType="1"/>
            </p:cNvSpPr>
            <p:nvPr/>
          </p:nvSpPr>
          <p:spPr bwMode="auto">
            <a:xfrm>
              <a:off x="3533" y="663"/>
              <a:ext cx="908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21899" name="Line 39"/>
            <p:cNvSpPr>
              <a:spLocks noChangeShapeType="1"/>
            </p:cNvSpPr>
            <p:nvPr/>
          </p:nvSpPr>
          <p:spPr bwMode="auto">
            <a:xfrm>
              <a:off x="3542" y="736"/>
              <a:ext cx="908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21900" name="Line 40"/>
            <p:cNvSpPr>
              <a:spLocks noChangeShapeType="1"/>
            </p:cNvSpPr>
            <p:nvPr/>
          </p:nvSpPr>
          <p:spPr bwMode="auto">
            <a:xfrm>
              <a:off x="3542" y="818"/>
              <a:ext cx="908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prstDash val="lg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21901" name="Line 41"/>
            <p:cNvSpPr>
              <a:spLocks noChangeShapeType="1"/>
            </p:cNvSpPr>
            <p:nvPr/>
          </p:nvSpPr>
          <p:spPr bwMode="auto">
            <a:xfrm>
              <a:off x="3542" y="899"/>
              <a:ext cx="908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prstDash val="lg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</p:grpSp>
      <p:sp>
        <p:nvSpPr>
          <p:cNvPr id="465963" name="Text Box 43"/>
          <p:cNvSpPr txBox="1">
            <a:spLocks noChangeArrowheads="1"/>
          </p:cNvSpPr>
          <p:nvPr/>
        </p:nvSpPr>
        <p:spPr bwMode="auto">
          <a:xfrm>
            <a:off x="7092950" y="1700213"/>
            <a:ext cx="1368425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1800" b="1">
                <a:latin typeface="Arial" panose="020B0604020202020204" pitchFamily="34" charset="0"/>
              </a:rPr>
              <a:t>Posizione</a:t>
            </a:r>
          </a:p>
        </p:txBody>
      </p:sp>
      <p:sp>
        <p:nvSpPr>
          <p:cNvPr id="465964" name="Text Box 44"/>
          <p:cNvSpPr txBox="1">
            <a:spLocks noChangeArrowheads="1"/>
          </p:cNvSpPr>
          <p:nvPr/>
        </p:nvSpPr>
        <p:spPr bwMode="auto">
          <a:xfrm>
            <a:off x="5578475" y="1700213"/>
            <a:ext cx="1657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1800" b="1">
                <a:latin typeface="Arial" panose="020B0604020202020204" pitchFamily="34" charset="0"/>
              </a:rPr>
              <a:t>Pista libera</a:t>
            </a:r>
          </a:p>
        </p:txBody>
      </p:sp>
      <p:sp>
        <p:nvSpPr>
          <p:cNvPr id="465965" name="Rectangle 45"/>
          <p:cNvSpPr>
            <a:spLocks noChangeArrowheads="1"/>
          </p:cNvSpPr>
          <p:nvPr/>
        </p:nvSpPr>
        <p:spPr bwMode="auto">
          <a:xfrm>
            <a:off x="5435600" y="2217738"/>
            <a:ext cx="2089150" cy="1008062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65966" name="Text Box 46"/>
          <p:cNvSpPr txBox="1">
            <a:spLocks noChangeArrowheads="1"/>
          </p:cNvSpPr>
          <p:nvPr/>
        </p:nvSpPr>
        <p:spPr bwMode="auto">
          <a:xfrm>
            <a:off x="5349875" y="2060575"/>
            <a:ext cx="1439863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8000" b="1">
                <a:solidFill>
                  <a:srgbClr val="000000"/>
                </a:solidFill>
                <a:latin typeface="Arial" panose="020B0604020202020204" pitchFamily="34" charset="0"/>
              </a:rPr>
              <a:t>36</a:t>
            </a:r>
          </a:p>
        </p:txBody>
      </p:sp>
      <p:sp>
        <p:nvSpPr>
          <p:cNvPr id="465967" name="AutoShape 47"/>
          <p:cNvSpPr>
            <a:spLocks noChangeArrowheads="1"/>
          </p:cNvSpPr>
          <p:nvPr/>
        </p:nvSpPr>
        <p:spPr bwMode="auto">
          <a:xfrm>
            <a:off x="6588125" y="2505075"/>
            <a:ext cx="865188" cy="431800"/>
          </a:xfrm>
          <a:prstGeom prst="rightArrow">
            <a:avLst>
              <a:gd name="adj1" fmla="val 50000"/>
              <a:gd name="adj2" fmla="val 50092"/>
            </a:avLst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65968" name="Text Box 48"/>
          <p:cNvSpPr txBox="1">
            <a:spLocks noChangeArrowheads="1"/>
          </p:cNvSpPr>
          <p:nvPr/>
        </p:nvSpPr>
        <p:spPr bwMode="auto">
          <a:xfrm>
            <a:off x="5508625" y="3363913"/>
            <a:ext cx="1873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1800" b="1">
                <a:latin typeface="Arial" panose="020B0604020202020204" pitchFamily="34" charset="0"/>
              </a:rPr>
              <a:t>Direzione THR</a:t>
            </a:r>
          </a:p>
        </p:txBody>
      </p:sp>
      <p:sp>
        <p:nvSpPr>
          <p:cNvPr id="465969" name="Rectangle 49"/>
          <p:cNvSpPr>
            <a:spLocks noChangeArrowheads="1"/>
          </p:cNvSpPr>
          <p:nvPr/>
        </p:nvSpPr>
        <p:spPr bwMode="auto">
          <a:xfrm>
            <a:off x="250825" y="5229225"/>
            <a:ext cx="4392613" cy="1008063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65970" name="Text Box 50"/>
          <p:cNvSpPr txBox="1">
            <a:spLocks noChangeArrowheads="1"/>
          </p:cNvSpPr>
          <p:nvPr/>
        </p:nvSpPr>
        <p:spPr bwMode="auto">
          <a:xfrm>
            <a:off x="250825" y="5157788"/>
            <a:ext cx="4033838" cy="1098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6600" b="1">
                <a:solidFill>
                  <a:srgbClr val="000000"/>
                </a:solidFill>
                <a:latin typeface="Arial" panose="020B0604020202020204" pitchFamily="34" charset="0"/>
              </a:rPr>
              <a:t>APRON</a:t>
            </a:r>
          </a:p>
        </p:txBody>
      </p:sp>
      <p:sp>
        <p:nvSpPr>
          <p:cNvPr id="465971" name="AutoShape 51"/>
          <p:cNvSpPr>
            <a:spLocks noChangeArrowheads="1"/>
          </p:cNvSpPr>
          <p:nvPr/>
        </p:nvSpPr>
        <p:spPr bwMode="auto">
          <a:xfrm>
            <a:off x="3563938" y="5516563"/>
            <a:ext cx="865187" cy="431800"/>
          </a:xfrm>
          <a:prstGeom prst="rightArrow">
            <a:avLst>
              <a:gd name="adj1" fmla="val 50000"/>
              <a:gd name="adj2" fmla="val 50092"/>
            </a:avLst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65972" name="Text Box 52"/>
          <p:cNvSpPr txBox="1">
            <a:spLocks noChangeArrowheads="1"/>
          </p:cNvSpPr>
          <p:nvPr/>
        </p:nvSpPr>
        <p:spPr bwMode="auto">
          <a:xfrm>
            <a:off x="827088" y="6237288"/>
            <a:ext cx="3384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1800" b="1">
                <a:latin typeface="Arial" panose="020B0604020202020204" pitchFamily="34" charset="0"/>
              </a:rPr>
              <a:t>Direzione piazzale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659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659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65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65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465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4659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465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65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65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65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65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1" dur="500"/>
                                        <p:tgtEl>
                                          <p:spTgt spid="4659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4" dur="500"/>
                                        <p:tgtEl>
                                          <p:spTgt spid="465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465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465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465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4659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4659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4659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4659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4659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465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465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4659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8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3" dur="500"/>
                                        <p:tgtEl>
                                          <p:spTgt spid="465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6" dur="500"/>
                                        <p:tgtEl>
                                          <p:spTgt spid="4659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9" dur="500"/>
                                        <p:tgtEl>
                                          <p:spTgt spid="4659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2" dur="500"/>
                                        <p:tgtEl>
                                          <p:spTgt spid="4659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9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465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9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465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10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4" dur="500"/>
                                        <p:tgtEl>
                                          <p:spTgt spid="465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106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8" dur="500"/>
                                        <p:tgtEl>
                                          <p:spTgt spid="465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110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2" dur="500"/>
                                        <p:tgtEl>
                                          <p:spTgt spid="465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1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6" dur="500"/>
                                        <p:tgtEl>
                                          <p:spTgt spid="465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1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465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3" dur="500"/>
                                        <p:tgtEl>
                                          <p:spTgt spid="465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12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7" dur="500"/>
                                        <p:tgtEl>
                                          <p:spTgt spid="465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12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1" dur="500"/>
                                        <p:tgtEl>
                                          <p:spTgt spid="465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4" dur="500"/>
                                        <p:tgtEl>
                                          <p:spTgt spid="465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7" dur="500"/>
                                        <p:tgtEl>
                                          <p:spTgt spid="4659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3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41" dur="500"/>
                                        <p:tgtEl>
                                          <p:spTgt spid="465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5932" grpId="0"/>
      <p:bldP spid="465924" grpId="0" animBg="1"/>
      <p:bldP spid="465923" grpId="0"/>
      <p:bldP spid="465925" grpId="0" animBg="1"/>
      <p:bldP spid="465930" grpId="0"/>
      <p:bldP spid="465933" grpId="0"/>
      <p:bldP spid="465927" grpId="0"/>
      <p:bldP spid="465928" grpId="0" animBg="1"/>
      <p:bldP spid="465934" grpId="0"/>
      <p:bldP spid="465935" grpId="0"/>
      <p:bldP spid="465939" grpId="0" animBg="1"/>
      <p:bldP spid="465940" grpId="0" animBg="1"/>
      <p:bldP spid="465941" grpId="0" animBg="1"/>
      <p:bldP spid="465942" grpId="0"/>
      <p:bldP spid="465943" grpId="0" animBg="1"/>
      <p:bldP spid="465944" grpId="0"/>
      <p:bldP spid="465945" grpId="0"/>
      <p:bldP spid="465946" grpId="0" animBg="1"/>
      <p:bldP spid="465947" grpId="0"/>
      <p:bldP spid="465948" grpId="0" animBg="1"/>
      <p:bldP spid="465949" grpId="0"/>
      <p:bldP spid="465950" grpId="0"/>
      <p:bldP spid="465951" grpId="0"/>
      <p:bldP spid="465952" grpId="0"/>
      <p:bldP spid="465957" grpId="0"/>
      <p:bldP spid="465963" grpId="0"/>
      <p:bldP spid="465964" grpId="0"/>
      <p:bldP spid="465965" grpId="0" animBg="1"/>
      <p:bldP spid="465966" grpId="0"/>
      <p:bldP spid="465967" grpId="0" animBg="1"/>
      <p:bldP spid="465968" grpId="0"/>
      <p:bldP spid="465969" grpId="0" animBg="1"/>
      <p:bldP spid="465970" grpId="0"/>
      <p:bldP spid="465971" grpId="0" animBg="1"/>
      <p:bldP spid="465972" grpId="0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96" name="Rectangle 4"/>
          <p:cNvSpPr>
            <a:spLocks noGrp="1" noChangeArrowheads="1"/>
          </p:cNvSpPr>
          <p:nvPr>
            <p:ph type="title"/>
          </p:nvPr>
        </p:nvSpPr>
        <p:spPr>
          <a:xfrm>
            <a:off x="755650" y="0"/>
            <a:ext cx="7543800" cy="581025"/>
          </a:xfrm>
        </p:spPr>
        <p:txBody>
          <a:bodyPr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it-IT" b="1">
                <a:solidFill>
                  <a:schemeClr val="tx1">
                    <a:lumMod val="75000"/>
                    <a:lumOff val="25000"/>
                  </a:schemeClr>
                </a:solidFill>
              </a:rPr>
              <a:t>Segnali d’obbligo</a:t>
            </a:r>
          </a:p>
        </p:txBody>
      </p:sp>
      <p:sp>
        <p:nvSpPr>
          <p:cNvPr id="122883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CD596A0D-D80F-44CA-8700-8BD6B144939C}" type="slidenum">
              <a:rPr lang="it-IT" altLang="it-IT" sz="1000">
                <a:solidFill>
                  <a:srgbClr val="FFFFFF"/>
                </a:solidFill>
              </a:rPr>
              <a:pPr/>
              <a:t>119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68997" name="Rectangle 5"/>
          <p:cNvSpPr>
            <a:spLocks noChangeArrowheads="1"/>
          </p:cNvSpPr>
          <p:nvPr/>
        </p:nvSpPr>
        <p:spPr bwMode="auto">
          <a:xfrm>
            <a:off x="250825" y="1196975"/>
            <a:ext cx="1800225" cy="1008063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68998" name="Text Box 6"/>
          <p:cNvSpPr txBox="1">
            <a:spLocks noChangeArrowheads="1"/>
          </p:cNvSpPr>
          <p:nvPr/>
        </p:nvSpPr>
        <p:spPr bwMode="auto">
          <a:xfrm>
            <a:off x="179388" y="2282825"/>
            <a:ext cx="2087562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1800" b="1">
                <a:latin typeface="Arial" panose="020B0604020202020204" pitchFamily="34" charset="0"/>
              </a:rPr>
              <a:t>Posizione attesa area critica</a:t>
            </a:r>
          </a:p>
        </p:txBody>
      </p:sp>
      <p:sp>
        <p:nvSpPr>
          <p:cNvPr id="468999" name="Text Box 7"/>
          <p:cNvSpPr txBox="1">
            <a:spLocks noChangeArrowheads="1"/>
          </p:cNvSpPr>
          <p:nvPr/>
        </p:nvSpPr>
        <p:spPr bwMode="auto">
          <a:xfrm>
            <a:off x="323850" y="1052513"/>
            <a:ext cx="1655763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8000" b="1">
                <a:latin typeface="Arial" panose="020B0604020202020204" pitchFamily="34" charset="0"/>
              </a:rPr>
              <a:t>A2</a:t>
            </a:r>
          </a:p>
        </p:txBody>
      </p:sp>
      <p:sp>
        <p:nvSpPr>
          <p:cNvPr id="469000" name="Rectangle 8"/>
          <p:cNvSpPr>
            <a:spLocks noChangeArrowheads="1"/>
          </p:cNvSpPr>
          <p:nvPr/>
        </p:nvSpPr>
        <p:spPr bwMode="auto">
          <a:xfrm>
            <a:off x="4932363" y="1196975"/>
            <a:ext cx="2159000" cy="1008063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69001" name="Rectangle 9"/>
          <p:cNvSpPr>
            <a:spLocks noChangeArrowheads="1"/>
          </p:cNvSpPr>
          <p:nvPr/>
        </p:nvSpPr>
        <p:spPr bwMode="auto">
          <a:xfrm>
            <a:off x="7091363" y="1196975"/>
            <a:ext cx="1152525" cy="1008063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69002" name="Text Box 10"/>
          <p:cNvSpPr txBox="1">
            <a:spLocks noChangeArrowheads="1"/>
          </p:cNvSpPr>
          <p:nvPr/>
        </p:nvSpPr>
        <p:spPr bwMode="auto">
          <a:xfrm>
            <a:off x="4859338" y="1052513"/>
            <a:ext cx="2305050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8000" b="1">
                <a:latin typeface="Arial" panose="020B0604020202020204" pitchFamily="34" charset="0"/>
              </a:rPr>
              <a:t>34R</a:t>
            </a:r>
          </a:p>
        </p:txBody>
      </p:sp>
      <p:sp>
        <p:nvSpPr>
          <p:cNvPr id="469003" name="Text Box 11"/>
          <p:cNvSpPr txBox="1">
            <a:spLocks noChangeArrowheads="1"/>
          </p:cNvSpPr>
          <p:nvPr/>
        </p:nvSpPr>
        <p:spPr bwMode="auto">
          <a:xfrm>
            <a:off x="7162800" y="1052513"/>
            <a:ext cx="1296988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8000" b="1">
                <a:solidFill>
                  <a:srgbClr val="FFFF00"/>
                </a:solidFill>
                <a:latin typeface="Arial" panose="020B0604020202020204" pitchFamily="34" charset="0"/>
              </a:rPr>
              <a:t>B</a:t>
            </a:r>
          </a:p>
        </p:txBody>
      </p:sp>
      <p:sp>
        <p:nvSpPr>
          <p:cNvPr id="469004" name="Text Box 12"/>
          <p:cNvSpPr txBox="1">
            <a:spLocks noChangeArrowheads="1"/>
          </p:cNvSpPr>
          <p:nvPr/>
        </p:nvSpPr>
        <p:spPr bwMode="auto">
          <a:xfrm>
            <a:off x="4932363" y="2276475"/>
            <a:ext cx="2087562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1800" b="1">
                <a:latin typeface="Arial" panose="020B0604020202020204" pitchFamily="34" charset="0"/>
              </a:rPr>
              <a:t>Designazione pista</a:t>
            </a:r>
          </a:p>
        </p:txBody>
      </p:sp>
      <p:sp>
        <p:nvSpPr>
          <p:cNvPr id="469005" name="Text Box 13"/>
          <p:cNvSpPr txBox="1">
            <a:spLocks noChangeArrowheads="1"/>
          </p:cNvSpPr>
          <p:nvPr/>
        </p:nvSpPr>
        <p:spPr bwMode="auto">
          <a:xfrm>
            <a:off x="6659563" y="2270125"/>
            <a:ext cx="20875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1800" b="1">
                <a:latin typeface="Arial" panose="020B0604020202020204" pitchFamily="34" charset="0"/>
              </a:rPr>
              <a:t>Ubicazione </a:t>
            </a:r>
          </a:p>
        </p:txBody>
      </p:sp>
      <p:sp>
        <p:nvSpPr>
          <p:cNvPr id="469006" name="Rectangle 14"/>
          <p:cNvSpPr>
            <a:spLocks noChangeArrowheads="1"/>
          </p:cNvSpPr>
          <p:nvPr/>
        </p:nvSpPr>
        <p:spPr bwMode="auto">
          <a:xfrm>
            <a:off x="1619250" y="2925763"/>
            <a:ext cx="6191250" cy="1008062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69007" name="Text Box 15"/>
          <p:cNvSpPr txBox="1">
            <a:spLocks noChangeArrowheads="1"/>
          </p:cNvSpPr>
          <p:nvPr/>
        </p:nvSpPr>
        <p:spPr bwMode="auto">
          <a:xfrm>
            <a:off x="1836738" y="2781300"/>
            <a:ext cx="626427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8000" b="1">
                <a:latin typeface="Arial" panose="020B0604020202020204" pitchFamily="34" charset="0"/>
              </a:rPr>
              <a:t>34R  CAT II  </a:t>
            </a:r>
          </a:p>
        </p:txBody>
      </p:sp>
      <p:sp>
        <p:nvSpPr>
          <p:cNvPr id="469008" name="Text Box 16"/>
          <p:cNvSpPr txBox="1">
            <a:spLocks noChangeArrowheads="1"/>
          </p:cNvSpPr>
          <p:nvPr/>
        </p:nvSpPr>
        <p:spPr bwMode="auto">
          <a:xfrm>
            <a:off x="1403350" y="4078288"/>
            <a:ext cx="6840538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1800" b="1">
                <a:latin typeface="Arial" panose="020B0604020202020204" pitchFamily="34" charset="0"/>
              </a:rPr>
              <a:t>Designazione pista / Posizione attesa di 2° categoria</a:t>
            </a:r>
          </a:p>
        </p:txBody>
      </p:sp>
      <p:sp>
        <p:nvSpPr>
          <p:cNvPr id="469009" name="Rectangle 17"/>
          <p:cNvSpPr>
            <a:spLocks noChangeArrowheads="1"/>
          </p:cNvSpPr>
          <p:nvPr/>
        </p:nvSpPr>
        <p:spPr bwMode="auto">
          <a:xfrm>
            <a:off x="2051050" y="4768850"/>
            <a:ext cx="2233613" cy="2089150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69010" name="AutoShape 18"/>
          <p:cNvSpPr>
            <a:spLocks noChangeArrowheads="1"/>
          </p:cNvSpPr>
          <p:nvPr/>
        </p:nvSpPr>
        <p:spPr bwMode="auto">
          <a:xfrm>
            <a:off x="2339975" y="5013325"/>
            <a:ext cx="1655763" cy="1512888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17401" y="15493"/>
                </a:moveTo>
                <a:cubicBezTo>
                  <a:pt x="18376" y="14122"/>
                  <a:pt x="18900" y="12482"/>
                  <a:pt x="18900" y="10800"/>
                </a:cubicBezTo>
                <a:cubicBezTo>
                  <a:pt x="18900" y="6326"/>
                  <a:pt x="15273" y="2700"/>
                  <a:pt x="10800" y="2700"/>
                </a:cubicBezTo>
                <a:cubicBezTo>
                  <a:pt x="9117" y="2699"/>
                  <a:pt x="7477" y="3223"/>
                  <a:pt x="6106" y="4198"/>
                </a:cubicBezTo>
                <a:lnTo>
                  <a:pt x="17401" y="15493"/>
                </a:lnTo>
                <a:close/>
                <a:moveTo>
                  <a:pt x="4198" y="6106"/>
                </a:moveTo>
                <a:cubicBezTo>
                  <a:pt x="3223" y="7477"/>
                  <a:pt x="2700" y="9117"/>
                  <a:pt x="2700" y="10799"/>
                </a:cubicBezTo>
                <a:cubicBezTo>
                  <a:pt x="2700" y="15273"/>
                  <a:pt x="6326" y="18900"/>
                  <a:pt x="10800" y="18900"/>
                </a:cubicBezTo>
                <a:cubicBezTo>
                  <a:pt x="12482" y="18900"/>
                  <a:pt x="14122" y="18376"/>
                  <a:pt x="15493" y="17401"/>
                </a:cubicBezTo>
                <a:lnTo>
                  <a:pt x="4198" y="610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it-IT"/>
          </a:p>
        </p:txBody>
      </p:sp>
      <p:sp>
        <p:nvSpPr>
          <p:cNvPr id="469011" name="Text Box 19"/>
          <p:cNvSpPr txBox="1">
            <a:spLocks noChangeArrowheads="1"/>
          </p:cNvSpPr>
          <p:nvPr/>
        </p:nvSpPr>
        <p:spPr bwMode="auto">
          <a:xfrm>
            <a:off x="4572000" y="5516563"/>
            <a:ext cx="2087563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1800" b="1">
                <a:latin typeface="Arial" panose="020B0604020202020204" pitchFamily="34" charset="0"/>
              </a:rPr>
              <a:t>Divieto di accesso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689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689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68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68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68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1" dur="500"/>
                                        <p:tgtEl>
                                          <p:spTgt spid="468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4690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69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69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69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3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1" dur="500"/>
                                        <p:tgtEl>
                                          <p:spTgt spid="469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4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5" dur="500"/>
                                        <p:tgtEl>
                                          <p:spTgt spid="469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469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5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469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5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7" dur="500"/>
                                        <p:tgtEl>
                                          <p:spTgt spid="469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5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469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6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469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6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9" dur="500"/>
                                        <p:tgtEl>
                                          <p:spTgt spid="469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8996" grpId="0"/>
      <p:bldP spid="468997" grpId="0" animBg="1"/>
      <p:bldP spid="468998" grpId="0"/>
      <p:bldP spid="468999" grpId="0"/>
      <p:bldP spid="469000" grpId="0" animBg="1"/>
      <p:bldP spid="469001" grpId="0" animBg="1"/>
      <p:bldP spid="469002" grpId="0"/>
      <p:bldP spid="469003" grpId="0"/>
      <p:bldP spid="469004" grpId="0"/>
      <p:bldP spid="469005" grpId="0"/>
      <p:bldP spid="469006" grpId="0" animBg="1"/>
      <p:bldP spid="469007" grpId="0"/>
      <p:bldP spid="469008" grpId="0"/>
      <p:bldP spid="469009" grpId="0" animBg="1"/>
      <p:bldP spid="469010" grpId="0" animBg="1"/>
      <p:bldP spid="46901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82" name="Picture 6" descr="http://www.aeroclubbelluno.org/wordpress/wp-content/uploads/2014/08/linea-volo.jpg"/>
          <p:cNvPicPr>
            <a:picLocks noChangeAspect="1" noChangeArrowheads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0" y="4077072"/>
            <a:ext cx="9144000" cy="28083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57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7171F491-D428-4B20-9A2A-414B9B349476}" type="slidenum">
              <a:rPr lang="it-IT" altLang="it-IT" sz="1000">
                <a:solidFill>
                  <a:srgbClr val="FFFFFF"/>
                </a:solidFill>
              </a:rPr>
              <a:pPr/>
              <a:t>12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24579" name="Text Box 2"/>
          <p:cNvSpPr txBox="1">
            <a:spLocks noChangeArrowheads="1"/>
          </p:cNvSpPr>
          <p:nvPr/>
        </p:nvSpPr>
        <p:spPr bwMode="auto">
          <a:xfrm>
            <a:off x="179388" y="260350"/>
            <a:ext cx="8748712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Classificazione in funzione del tipo di aeromobili cui sono destinati.</a:t>
            </a:r>
            <a:endParaRPr lang="it-IT" altLang="it-IT" sz="3200">
              <a:latin typeface="Arial" panose="020B0604020202020204" pitchFamily="34" charset="0"/>
            </a:endParaRPr>
          </a:p>
        </p:txBody>
      </p:sp>
      <p:sp>
        <p:nvSpPr>
          <p:cNvPr id="37895" name="Text Box 7"/>
          <p:cNvSpPr txBox="1">
            <a:spLocks noChangeArrowheads="1"/>
          </p:cNvSpPr>
          <p:nvPr/>
        </p:nvSpPr>
        <p:spPr bwMode="auto">
          <a:xfrm>
            <a:off x="250825" y="1773238"/>
            <a:ext cx="8594725" cy="14927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666750" indent="-666750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041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2319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422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600" b="1" i="1" dirty="0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AVIOSUPERFICI </a:t>
            </a:r>
          </a:p>
          <a:p>
            <a:pPr algn="just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2200" b="1" dirty="0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Non rientrano nelle altre categorie, destinate ad utenti ed attività particolari, es. ultraleggeri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78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78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95" grpId="0" build="p" autoUpdateAnimBg="0" advAuto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3CFC07A3-6F40-451B-A0E0-E13F3459B671}" type="slidenum">
              <a:rPr lang="it-IT" altLang="it-IT" sz="1000">
                <a:solidFill>
                  <a:srgbClr val="FFFFFF"/>
                </a:solidFill>
              </a:rPr>
              <a:pPr/>
              <a:t>120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23907" name="Text Box 2"/>
          <p:cNvSpPr txBox="1">
            <a:spLocks noChangeArrowheads="1"/>
          </p:cNvSpPr>
          <p:nvPr/>
        </p:nvSpPr>
        <p:spPr bwMode="auto">
          <a:xfrm>
            <a:off x="7451725" y="6453188"/>
            <a:ext cx="1727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TWYs</a:t>
            </a:r>
          </a:p>
        </p:txBody>
      </p:sp>
      <p:sp>
        <p:nvSpPr>
          <p:cNvPr id="302083" name="Text Box 3"/>
          <p:cNvSpPr txBox="1">
            <a:spLocks noChangeArrowheads="1"/>
          </p:cNvSpPr>
          <p:nvPr/>
        </p:nvSpPr>
        <p:spPr bwMode="auto">
          <a:xfrm>
            <a:off x="1547813" y="2060575"/>
            <a:ext cx="5976937" cy="2105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6600" b="1"/>
              <a:t>SEGNALETICA LUMINOSA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02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2083" grpId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ED803EDF-B69B-4CF6-BEF2-83A23E0A8782}" type="slidenum">
              <a:rPr lang="it-IT" altLang="it-IT" sz="1000">
                <a:solidFill>
                  <a:srgbClr val="FFFFFF"/>
                </a:solidFill>
              </a:rPr>
              <a:pPr/>
              <a:t>121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grpSp>
        <p:nvGrpSpPr>
          <p:cNvPr id="303106" name="Group 2"/>
          <p:cNvGrpSpPr>
            <a:grpSpLocks/>
          </p:cNvGrpSpPr>
          <p:nvPr/>
        </p:nvGrpSpPr>
        <p:grpSpPr bwMode="auto">
          <a:xfrm>
            <a:off x="1042988" y="2420938"/>
            <a:ext cx="1368425" cy="1152525"/>
            <a:chOff x="657" y="1525"/>
            <a:chExt cx="862" cy="726"/>
          </a:xfrm>
        </p:grpSpPr>
        <p:sp>
          <p:nvSpPr>
            <p:cNvPr id="124955" name="Rectangle 3"/>
            <p:cNvSpPr>
              <a:spLocks noChangeArrowheads="1"/>
            </p:cNvSpPr>
            <p:nvPr/>
          </p:nvSpPr>
          <p:spPr bwMode="auto">
            <a:xfrm>
              <a:off x="657" y="1525"/>
              <a:ext cx="862" cy="408"/>
            </a:xfrm>
            <a:prstGeom prst="rect">
              <a:avLst/>
            </a:prstGeom>
            <a:solidFill>
              <a:srgbClr val="333333"/>
            </a:solidFill>
            <a:ln w="28575" algn="ctr">
              <a:solidFill>
                <a:srgbClr val="000000"/>
              </a:solidFill>
              <a:miter lim="800000"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24956" name="Line 4"/>
            <p:cNvSpPr>
              <a:spLocks noChangeShapeType="1"/>
            </p:cNvSpPr>
            <p:nvPr/>
          </p:nvSpPr>
          <p:spPr bwMode="auto">
            <a:xfrm>
              <a:off x="793" y="1933"/>
              <a:ext cx="0" cy="318"/>
            </a:xfrm>
            <a:prstGeom prst="line">
              <a:avLst/>
            </a:prstGeom>
            <a:noFill/>
            <a:ln w="2286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4957" name="Line 5"/>
            <p:cNvSpPr>
              <a:spLocks noChangeShapeType="1"/>
            </p:cNvSpPr>
            <p:nvPr/>
          </p:nvSpPr>
          <p:spPr bwMode="auto">
            <a:xfrm>
              <a:off x="1338" y="1933"/>
              <a:ext cx="0" cy="318"/>
            </a:xfrm>
            <a:prstGeom prst="line">
              <a:avLst/>
            </a:prstGeom>
            <a:noFill/>
            <a:ln w="2286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sp>
        <p:nvSpPr>
          <p:cNvPr id="124932" name="Text Box 6"/>
          <p:cNvSpPr txBox="1">
            <a:spLocks noChangeArrowheads="1"/>
          </p:cNvSpPr>
          <p:nvPr/>
        </p:nvSpPr>
        <p:spPr bwMode="auto">
          <a:xfrm>
            <a:off x="7451725" y="6453188"/>
            <a:ext cx="1727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TWYs</a:t>
            </a:r>
          </a:p>
        </p:txBody>
      </p:sp>
      <p:pic>
        <p:nvPicPr>
          <p:cNvPr id="303111" name="Picture 7" descr="TWY6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2603500"/>
            <a:ext cx="8353425" cy="425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3112" name="Group 8"/>
          <p:cNvGrpSpPr>
            <a:grpSpLocks/>
          </p:cNvGrpSpPr>
          <p:nvPr/>
        </p:nvGrpSpPr>
        <p:grpSpPr bwMode="auto">
          <a:xfrm>
            <a:off x="3276600" y="2997200"/>
            <a:ext cx="2590800" cy="203200"/>
            <a:chOff x="2064" y="1888"/>
            <a:chExt cx="1632" cy="128"/>
          </a:xfrm>
        </p:grpSpPr>
        <p:pic>
          <p:nvPicPr>
            <p:cNvPr id="124948" name="Picture 9" descr="RED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64" y="1888"/>
              <a:ext cx="130" cy="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949" name="Picture 10" descr="RED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2" y="1888"/>
              <a:ext cx="130" cy="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950" name="Picture 11" descr="RED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9" y="1888"/>
              <a:ext cx="130" cy="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951" name="Picture 12" descr="RED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1" y="1888"/>
              <a:ext cx="130" cy="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952" name="Picture 13" descr="RED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7" y="1888"/>
              <a:ext cx="130" cy="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953" name="Picture 14" descr="RED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4" y="1888"/>
              <a:ext cx="130" cy="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954" name="Picture 15" descr="RED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66" y="1888"/>
              <a:ext cx="130" cy="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3120" name="Line 16"/>
          <p:cNvSpPr>
            <a:spLocks noChangeShapeType="1"/>
          </p:cNvSpPr>
          <p:nvPr/>
        </p:nvSpPr>
        <p:spPr bwMode="auto">
          <a:xfrm>
            <a:off x="1403350" y="1844675"/>
            <a:ext cx="3097213" cy="1152525"/>
          </a:xfrm>
          <a:prstGeom prst="line">
            <a:avLst/>
          </a:prstGeom>
          <a:noFill/>
          <a:ln w="635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03121" name="Text Box 17"/>
          <p:cNvSpPr txBox="1">
            <a:spLocks noChangeArrowheads="1"/>
          </p:cNvSpPr>
          <p:nvPr/>
        </p:nvSpPr>
        <p:spPr bwMode="auto">
          <a:xfrm>
            <a:off x="0" y="0"/>
            <a:ext cx="2828925" cy="191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>
                <a:latin typeface="Arial" panose="020B0604020202020204" pitchFamily="34" charset="0"/>
              </a:rPr>
              <a:t>STOPBARS di colore rosso comandate dalla TWR come un semaforo</a:t>
            </a:r>
          </a:p>
        </p:txBody>
      </p:sp>
      <p:pic>
        <p:nvPicPr>
          <p:cNvPr id="303122" name="Picture 18" descr="RED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87450" y="2570163"/>
            <a:ext cx="4318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3123" name="Picture 19" descr="RED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836738" y="2570163"/>
            <a:ext cx="4318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3124" name="Group 20"/>
          <p:cNvGrpSpPr>
            <a:grpSpLocks/>
          </p:cNvGrpSpPr>
          <p:nvPr/>
        </p:nvGrpSpPr>
        <p:grpSpPr bwMode="auto">
          <a:xfrm>
            <a:off x="6948488" y="2420938"/>
            <a:ext cx="1368425" cy="1152525"/>
            <a:chOff x="657" y="1525"/>
            <a:chExt cx="862" cy="726"/>
          </a:xfrm>
        </p:grpSpPr>
        <p:sp>
          <p:nvSpPr>
            <p:cNvPr id="124945" name="Rectangle 21"/>
            <p:cNvSpPr>
              <a:spLocks noChangeArrowheads="1"/>
            </p:cNvSpPr>
            <p:nvPr/>
          </p:nvSpPr>
          <p:spPr bwMode="auto">
            <a:xfrm>
              <a:off x="657" y="1525"/>
              <a:ext cx="862" cy="408"/>
            </a:xfrm>
            <a:prstGeom prst="rect">
              <a:avLst/>
            </a:prstGeom>
            <a:solidFill>
              <a:srgbClr val="333333"/>
            </a:solidFill>
            <a:ln w="28575" algn="ctr">
              <a:solidFill>
                <a:srgbClr val="000000"/>
              </a:solidFill>
              <a:miter lim="800000"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24946" name="Line 22"/>
            <p:cNvSpPr>
              <a:spLocks noChangeShapeType="1"/>
            </p:cNvSpPr>
            <p:nvPr/>
          </p:nvSpPr>
          <p:spPr bwMode="auto">
            <a:xfrm>
              <a:off x="793" y="1933"/>
              <a:ext cx="0" cy="318"/>
            </a:xfrm>
            <a:prstGeom prst="line">
              <a:avLst/>
            </a:prstGeom>
            <a:noFill/>
            <a:ln w="2286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4947" name="Line 23"/>
            <p:cNvSpPr>
              <a:spLocks noChangeShapeType="1"/>
            </p:cNvSpPr>
            <p:nvPr/>
          </p:nvSpPr>
          <p:spPr bwMode="auto">
            <a:xfrm>
              <a:off x="1338" y="1933"/>
              <a:ext cx="0" cy="318"/>
            </a:xfrm>
            <a:prstGeom prst="line">
              <a:avLst/>
            </a:prstGeom>
            <a:noFill/>
            <a:ln w="2286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pic>
        <p:nvPicPr>
          <p:cNvPr id="303128" name="Picture 24" descr="RED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091363" y="2565400"/>
            <a:ext cx="4318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3129" name="Picture 25" descr="RED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740650" y="2565400"/>
            <a:ext cx="4318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3130" name="Text Box 26"/>
          <p:cNvSpPr txBox="1">
            <a:spLocks noChangeArrowheads="1"/>
          </p:cNvSpPr>
          <p:nvPr/>
        </p:nvSpPr>
        <p:spPr bwMode="auto">
          <a:xfrm>
            <a:off x="5908675" y="0"/>
            <a:ext cx="3235325" cy="155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>
                <a:solidFill>
                  <a:srgbClr val="FFFF00"/>
                </a:solidFill>
                <a:latin typeface="Arial" panose="020B0604020202020204" pitchFamily="34" charset="0"/>
              </a:rPr>
              <a:t>Luci di guardia pista sono sempre attive quando è attiva la pista associata</a:t>
            </a:r>
          </a:p>
        </p:txBody>
      </p:sp>
      <p:sp>
        <p:nvSpPr>
          <p:cNvPr id="303131" name="Line 27"/>
          <p:cNvSpPr>
            <a:spLocks noChangeShapeType="1"/>
          </p:cNvSpPr>
          <p:nvPr/>
        </p:nvSpPr>
        <p:spPr bwMode="auto">
          <a:xfrm flipH="1">
            <a:off x="2484438" y="1628775"/>
            <a:ext cx="4967287" cy="1008063"/>
          </a:xfrm>
          <a:prstGeom prst="line">
            <a:avLst/>
          </a:prstGeom>
          <a:noFill/>
          <a:ln w="635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03132" name="Line 28"/>
          <p:cNvSpPr>
            <a:spLocks noChangeShapeType="1"/>
          </p:cNvSpPr>
          <p:nvPr/>
        </p:nvSpPr>
        <p:spPr bwMode="auto">
          <a:xfrm>
            <a:off x="7451725" y="1628775"/>
            <a:ext cx="144463" cy="720725"/>
          </a:xfrm>
          <a:prstGeom prst="line">
            <a:avLst/>
          </a:prstGeom>
          <a:noFill/>
          <a:ln w="635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3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03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03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3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303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303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03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03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3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03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03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03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303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303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303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5" presetID="35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3000" fill="hold"/>
                                        <p:tgtEl>
                                          <p:spTgt spid="303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3000" fill="hold"/>
                                        <p:tgtEl>
                                          <p:spTgt spid="303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60" presetID="35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1" dur="3000" fill="hold"/>
                                        <p:tgtEl>
                                          <p:spTgt spid="303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3000" fill="hold"/>
                                        <p:tgtEl>
                                          <p:spTgt spid="303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3120" grpId="0" animBg="1"/>
      <p:bldP spid="303121" grpId="0"/>
      <p:bldP spid="303130" grpId="0"/>
      <p:bldP spid="303131" grpId="0" animBg="1"/>
      <p:bldP spid="303132" grpId="0" animBg="1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EE5976B8-DBFE-43BE-8A5A-07BD663A0489}" type="slidenum">
              <a:rPr lang="it-IT" altLang="it-IT" sz="1000">
                <a:solidFill>
                  <a:srgbClr val="FFFFFF"/>
                </a:solidFill>
              </a:rPr>
              <a:pPr/>
              <a:t>122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25955" name="Text Box 2"/>
          <p:cNvSpPr txBox="1">
            <a:spLocks noChangeArrowheads="1"/>
          </p:cNvSpPr>
          <p:nvPr/>
        </p:nvSpPr>
        <p:spPr bwMode="auto">
          <a:xfrm>
            <a:off x="7451725" y="6453188"/>
            <a:ext cx="1727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TWYs</a:t>
            </a:r>
          </a:p>
        </p:txBody>
      </p:sp>
      <p:pic>
        <p:nvPicPr>
          <p:cNvPr id="304131" name="Picture 3" descr="pista5678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765175"/>
            <a:ext cx="9144000" cy="554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4132" name="Group 4"/>
          <p:cNvGrpSpPr>
            <a:grpSpLocks/>
          </p:cNvGrpSpPr>
          <p:nvPr/>
        </p:nvGrpSpPr>
        <p:grpSpPr bwMode="auto">
          <a:xfrm>
            <a:off x="179388" y="3357563"/>
            <a:ext cx="1368425" cy="215900"/>
            <a:chOff x="4128" y="1344"/>
            <a:chExt cx="879" cy="144"/>
          </a:xfrm>
        </p:grpSpPr>
        <p:sp>
          <p:nvSpPr>
            <p:cNvPr id="126030" name="Line 5"/>
            <p:cNvSpPr>
              <a:spLocks noChangeShapeType="1"/>
            </p:cNvSpPr>
            <p:nvPr/>
          </p:nvSpPr>
          <p:spPr bwMode="auto">
            <a:xfrm>
              <a:off x="4128" y="1440"/>
              <a:ext cx="879" cy="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26031" name="Line 6"/>
            <p:cNvSpPr>
              <a:spLocks noChangeShapeType="1"/>
            </p:cNvSpPr>
            <p:nvPr/>
          </p:nvSpPr>
          <p:spPr bwMode="auto">
            <a:xfrm>
              <a:off x="4128" y="1488"/>
              <a:ext cx="879" cy="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26032" name="Line 7"/>
            <p:cNvSpPr>
              <a:spLocks noChangeShapeType="1"/>
            </p:cNvSpPr>
            <p:nvPr/>
          </p:nvSpPr>
          <p:spPr bwMode="auto">
            <a:xfrm>
              <a:off x="4128" y="1344"/>
              <a:ext cx="879" cy="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prstDash val="dash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26033" name="Line 8"/>
            <p:cNvSpPr>
              <a:spLocks noChangeShapeType="1"/>
            </p:cNvSpPr>
            <p:nvPr/>
          </p:nvSpPr>
          <p:spPr bwMode="auto">
            <a:xfrm>
              <a:off x="4128" y="1392"/>
              <a:ext cx="879" cy="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prstDash val="dash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  <p:grpSp>
        <p:nvGrpSpPr>
          <p:cNvPr id="304137" name="Group 9"/>
          <p:cNvGrpSpPr>
            <a:grpSpLocks/>
          </p:cNvGrpSpPr>
          <p:nvPr/>
        </p:nvGrpSpPr>
        <p:grpSpPr bwMode="auto">
          <a:xfrm>
            <a:off x="107950" y="908050"/>
            <a:ext cx="9036050" cy="1585913"/>
            <a:chOff x="68" y="572"/>
            <a:chExt cx="5692" cy="999"/>
          </a:xfrm>
        </p:grpSpPr>
        <p:grpSp>
          <p:nvGrpSpPr>
            <p:cNvPr id="125996" name="Group 10"/>
            <p:cNvGrpSpPr>
              <a:grpSpLocks/>
            </p:cNvGrpSpPr>
            <p:nvPr/>
          </p:nvGrpSpPr>
          <p:grpSpPr bwMode="auto">
            <a:xfrm>
              <a:off x="1674" y="1071"/>
              <a:ext cx="4086" cy="58"/>
              <a:chOff x="723" y="1979"/>
              <a:chExt cx="4086" cy="58"/>
            </a:xfrm>
          </p:grpSpPr>
          <p:sp>
            <p:nvSpPr>
              <p:cNvPr id="126020" name="Rectangle 11"/>
              <p:cNvSpPr>
                <a:spLocks noChangeArrowheads="1"/>
              </p:cNvSpPr>
              <p:nvPr/>
            </p:nvSpPr>
            <p:spPr bwMode="auto">
              <a:xfrm rot="16200000" flipH="1">
                <a:off x="4632" y="1859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grpSp>
            <p:nvGrpSpPr>
              <p:cNvPr id="126021" name="Group 12"/>
              <p:cNvGrpSpPr>
                <a:grpSpLocks/>
              </p:cNvGrpSpPr>
              <p:nvPr/>
            </p:nvGrpSpPr>
            <p:grpSpPr bwMode="auto">
              <a:xfrm>
                <a:off x="1179" y="1979"/>
                <a:ext cx="3151" cy="58"/>
                <a:chOff x="1021" y="1480"/>
                <a:chExt cx="3151" cy="58"/>
              </a:xfrm>
            </p:grpSpPr>
            <p:sp>
              <p:nvSpPr>
                <p:cNvPr id="126023" name="Rectangle 13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1141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26024" name="Rectangle 14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1616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26025" name="Rectangle 15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2092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26026" name="Rectangle 16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2570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26027" name="Rectangle 17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3045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26028" name="Rectangle 18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3521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26029" name="Rectangle 19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3995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sp>
            <p:nvSpPr>
              <p:cNvPr id="126022" name="Rectangle 20"/>
              <p:cNvSpPr>
                <a:spLocks noChangeArrowheads="1"/>
              </p:cNvSpPr>
              <p:nvPr/>
            </p:nvSpPr>
            <p:spPr bwMode="auto">
              <a:xfrm rot="16200000" flipH="1">
                <a:off x="843" y="1859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25997" name="Group 21"/>
            <p:cNvGrpSpPr>
              <a:grpSpLocks/>
            </p:cNvGrpSpPr>
            <p:nvPr/>
          </p:nvGrpSpPr>
          <p:grpSpPr bwMode="auto">
            <a:xfrm>
              <a:off x="748" y="618"/>
              <a:ext cx="318" cy="953"/>
              <a:chOff x="3560" y="2405"/>
              <a:chExt cx="356" cy="1116"/>
            </a:xfrm>
          </p:grpSpPr>
          <p:grpSp>
            <p:nvGrpSpPr>
              <p:cNvPr id="126002" name="Group 22"/>
              <p:cNvGrpSpPr>
                <a:grpSpLocks/>
              </p:cNvGrpSpPr>
              <p:nvPr/>
            </p:nvGrpSpPr>
            <p:grpSpPr bwMode="auto">
              <a:xfrm rot="16200000" flipH="1">
                <a:off x="3298" y="2667"/>
                <a:ext cx="880" cy="356"/>
                <a:chOff x="2744" y="3929"/>
                <a:chExt cx="680" cy="181"/>
              </a:xfrm>
            </p:grpSpPr>
            <p:sp>
              <p:nvSpPr>
                <p:cNvPr id="126012" name="Rectangle 23"/>
                <p:cNvSpPr>
                  <a:spLocks noChangeArrowheads="1"/>
                </p:cNvSpPr>
                <p:nvPr/>
              </p:nvSpPr>
              <p:spPr bwMode="auto">
                <a:xfrm>
                  <a:off x="2744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26013" name="Rectangle 24"/>
                <p:cNvSpPr>
                  <a:spLocks noChangeArrowheads="1"/>
                </p:cNvSpPr>
                <p:nvPr/>
              </p:nvSpPr>
              <p:spPr bwMode="auto">
                <a:xfrm>
                  <a:off x="283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26014" name="Rectangle 25"/>
                <p:cNvSpPr>
                  <a:spLocks noChangeArrowheads="1"/>
                </p:cNvSpPr>
                <p:nvPr/>
              </p:nvSpPr>
              <p:spPr bwMode="auto">
                <a:xfrm>
                  <a:off x="292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26015" name="Rectangle 26"/>
                <p:cNvSpPr>
                  <a:spLocks noChangeArrowheads="1"/>
                </p:cNvSpPr>
                <p:nvPr/>
              </p:nvSpPr>
              <p:spPr bwMode="auto">
                <a:xfrm>
                  <a:off x="3016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26016" name="Rectangle 27"/>
                <p:cNvSpPr>
                  <a:spLocks noChangeArrowheads="1"/>
                </p:cNvSpPr>
                <p:nvPr/>
              </p:nvSpPr>
              <p:spPr bwMode="auto">
                <a:xfrm>
                  <a:off x="3107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26017" name="Rectangle 28"/>
                <p:cNvSpPr>
                  <a:spLocks noChangeArrowheads="1"/>
                </p:cNvSpPr>
                <p:nvPr/>
              </p:nvSpPr>
              <p:spPr bwMode="auto">
                <a:xfrm>
                  <a:off x="319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2601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8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26019" name="Rectangle 30"/>
                <p:cNvSpPr>
                  <a:spLocks noChangeArrowheads="1"/>
                </p:cNvSpPr>
                <p:nvPr/>
              </p:nvSpPr>
              <p:spPr bwMode="auto">
                <a:xfrm>
                  <a:off x="3379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126003" name="Group 31"/>
              <p:cNvGrpSpPr>
                <a:grpSpLocks/>
              </p:cNvGrpSpPr>
              <p:nvPr/>
            </p:nvGrpSpPr>
            <p:grpSpPr bwMode="auto">
              <a:xfrm rot="5400000" flipH="1">
                <a:off x="3298" y="2903"/>
                <a:ext cx="880" cy="356"/>
                <a:chOff x="2744" y="3929"/>
                <a:chExt cx="680" cy="181"/>
              </a:xfrm>
            </p:grpSpPr>
            <p:sp>
              <p:nvSpPr>
                <p:cNvPr id="126004" name="Rectangle 32"/>
                <p:cNvSpPr>
                  <a:spLocks noChangeArrowheads="1"/>
                </p:cNvSpPr>
                <p:nvPr/>
              </p:nvSpPr>
              <p:spPr bwMode="auto">
                <a:xfrm>
                  <a:off x="2744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26005" name="Rectangle 33"/>
                <p:cNvSpPr>
                  <a:spLocks noChangeArrowheads="1"/>
                </p:cNvSpPr>
                <p:nvPr/>
              </p:nvSpPr>
              <p:spPr bwMode="auto">
                <a:xfrm>
                  <a:off x="283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26006" name="Rectangle 34"/>
                <p:cNvSpPr>
                  <a:spLocks noChangeArrowheads="1"/>
                </p:cNvSpPr>
                <p:nvPr/>
              </p:nvSpPr>
              <p:spPr bwMode="auto">
                <a:xfrm>
                  <a:off x="292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26007" name="Rectangle 35"/>
                <p:cNvSpPr>
                  <a:spLocks noChangeArrowheads="1"/>
                </p:cNvSpPr>
                <p:nvPr/>
              </p:nvSpPr>
              <p:spPr bwMode="auto">
                <a:xfrm>
                  <a:off x="3016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26008" name="Rectangle 36"/>
                <p:cNvSpPr>
                  <a:spLocks noChangeArrowheads="1"/>
                </p:cNvSpPr>
                <p:nvPr/>
              </p:nvSpPr>
              <p:spPr bwMode="auto">
                <a:xfrm>
                  <a:off x="3107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26009" name="Rectangle 37"/>
                <p:cNvSpPr>
                  <a:spLocks noChangeArrowheads="1"/>
                </p:cNvSpPr>
                <p:nvPr/>
              </p:nvSpPr>
              <p:spPr bwMode="auto">
                <a:xfrm>
                  <a:off x="319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2601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8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26011" name="Rectangle 39"/>
                <p:cNvSpPr>
                  <a:spLocks noChangeArrowheads="1"/>
                </p:cNvSpPr>
                <p:nvPr/>
              </p:nvSpPr>
              <p:spPr bwMode="auto">
                <a:xfrm>
                  <a:off x="3379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</p:grpSp>
        <p:sp>
          <p:nvSpPr>
            <p:cNvPr id="125998" name="Line 40"/>
            <p:cNvSpPr>
              <a:spLocks noChangeShapeType="1"/>
            </p:cNvSpPr>
            <p:nvPr/>
          </p:nvSpPr>
          <p:spPr bwMode="auto">
            <a:xfrm rot="5400000" flipH="1">
              <a:off x="2914" y="-2274"/>
              <a:ext cx="0" cy="5692"/>
            </a:xfrm>
            <a:prstGeom prst="line">
              <a:avLst/>
            </a:prstGeom>
            <a:noFill/>
            <a:ln w="6032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5999" name="Text Box 41"/>
            <p:cNvSpPr txBox="1">
              <a:spLocks noChangeArrowheads="1"/>
            </p:cNvSpPr>
            <p:nvPr/>
          </p:nvSpPr>
          <p:spPr bwMode="auto">
            <a:xfrm rot="5400000">
              <a:off x="935" y="930"/>
              <a:ext cx="86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800" b="1">
                  <a:latin typeface="Verdana" panose="020B0604030504040204" pitchFamily="34" charset="0"/>
                </a:rPr>
                <a:t>34 L</a:t>
              </a:r>
            </a:p>
          </p:txBody>
        </p:sp>
        <p:sp>
          <p:nvSpPr>
            <p:cNvPr id="126000" name="Line 42"/>
            <p:cNvSpPr>
              <a:spLocks noChangeShapeType="1"/>
            </p:cNvSpPr>
            <p:nvPr/>
          </p:nvSpPr>
          <p:spPr bwMode="auto">
            <a:xfrm rot="5400000" flipH="1">
              <a:off x="1542" y="1184"/>
              <a:ext cx="0" cy="771"/>
            </a:xfrm>
            <a:prstGeom prst="line">
              <a:avLst/>
            </a:prstGeom>
            <a:noFill/>
            <a:ln w="6032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6001" name="Line 43"/>
            <p:cNvSpPr>
              <a:spLocks noChangeShapeType="1"/>
            </p:cNvSpPr>
            <p:nvPr/>
          </p:nvSpPr>
          <p:spPr bwMode="auto">
            <a:xfrm rot="5400000" flipH="1">
              <a:off x="3765" y="1229"/>
              <a:ext cx="0" cy="681"/>
            </a:xfrm>
            <a:prstGeom prst="line">
              <a:avLst/>
            </a:prstGeom>
            <a:noFill/>
            <a:ln w="6032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sp>
        <p:nvSpPr>
          <p:cNvPr id="304172" name="Freeform 44"/>
          <p:cNvSpPr>
            <a:spLocks/>
          </p:cNvSpPr>
          <p:nvPr/>
        </p:nvSpPr>
        <p:spPr bwMode="auto">
          <a:xfrm flipH="1">
            <a:off x="827088" y="1773238"/>
            <a:ext cx="1223962" cy="3887787"/>
          </a:xfrm>
          <a:custGeom>
            <a:avLst/>
            <a:gdLst>
              <a:gd name="T0" fmla="*/ 0 w 506"/>
              <a:gd name="T1" fmla="*/ 2147483647 h 1369"/>
              <a:gd name="T2" fmla="*/ 2147483647 w 506"/>
              <a:gd name="T3" fmla="*/ 2147483647 h 1369"/>
              <a:gd name="T4" fmla="*/ 2147483647 w 506"/>
              <a:gd name="T5" fmla="*/ 2147483647 h 1369"/>
              <a:gd name="T6" fmla="*/ 2147483647 w 506"/>
              <a:gd name="T7" fmla="*/ 2147483647 h 1369"/>
              <a:gd name="T8" fmla="*/ 2147483647 w 506"/>
              <a:gd name="T9" fmla="*/ 2147483647 h 1369"/>
              <a:gd name="T10" fmla="*/ 2147483647 w 506"/>
              <a:gd name="T11" fmla="*/ 2147483647 h 1369"/>
              <a:gd name="T12" fmla="*/ 2147483647 w 506"/>
              <a:gd name="T13" fmla="*/ 2147483647 h 13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6" h="1369">
                <a:moveTo>
                  <a:pt x="0" y="8"/>
                </a:moveTo>
                <a:cubicBezTo>
                  <a:pt x="64" y="4"/>
                  <a:pt x="128" y="0"/>
                  <a:pt x="181" y="8"/>
                </a:cubicBezTo>
                <a:cubicBezTo>
                  <a:pt x="234" y="16"/>
                  <a:pt x="272" y="24"/>
                  <a:pt x="318" y="54"/>
                </a:cubicBezTo>
                <a:cubicBezTo>
                  <a:pt x="364" y="84"/>
                  <a:pt x="424" y="122"/>
                  <a:pt x="454" y="190"/>
                </a:cubicBezTo>
                <a:cubicBezTo>
                  <a:pt x="484" y="258"/>
                  <a:pt x="492" y="334"/>
                  <a:pt x="499" y="462"/>
                </a:cubicBezTo>
                <a:cubicBezTo>
                  <a:pt x="506" y="590"/>
                  <a:pt x="499" y="810"/>
                  <a:pt x="499" y="961"/>
                </a:cubicBezTo>
                <a:cubicBezTo>
                  <a:pt x="499" y="1112"/>
                  <a:pt x="499" y="1301"/>
                  <a:pt x="499" y="1369"/>
                </a:cubicBezTo>
              </a:path>
            </a:pathLst>
          </a:custGeom>
          <a:noFill/>
          <a:ln w="44450" cap="flat" cmpd="sng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grpSp>
        <p:nvGrpSpPr>
          <p:cNvPr id="304173" name="Group 45"/>
          <p:cNvGrpSpPr>
            <a:grpSpLocks/>
          </p:cNvGrpSpPr>
          <p:nvPr/>
        </p:nvGrpSpPr>
        <p:grpSpPr bwMode="auto">
          <a:xfrm>
            <a:off x="3132138" y="1844675"/>
            <a:ext cx="2447925" cy="3816350"/>
            <a:chOff x="1973" y="1162"/>
            <a:chExt cx="1542" cy="2404"/>
          </a:xfrm>
        </p:grpSpPr>
        <p:sp>
          <p:nvSpPr>
            <p:cNvPr id="125994" name="Freeform 46"/>
            <p:cNvSpPr>
              <a:spLocks/>
            </p:cNvSpPr>
            <p:nvPr/>
          </p:nvSpPr>
          <p:spPr bwMode="auto">
            <a:xfrm flipH="1">
              <a:off x="2744" y="1162"/>
              <a:ext cx="771" cy="2359"/>
            </a:xfrm>
            <a:custGeom>
              <a:avLst/>
              <a:gdLst>
                <a:gd name="T0" fmla="*/ 0 w 506"/>
                <a:gd name="T1" fmla="*/ 122 h 1369"/>
                <a:gd name="T2" fmla="*/ 1489 w 506"/>
                <a:gd name="T3" fmla="*/ 122 h 1369"/>
                <a:gd name="T4" fmla="*/ 2615 w 506"/>
                <a:gd name="T5" fmla="*/ 820 h 1369"/>
                <a:gd name="T6" fmla="*/ 3729 w 506"/>
                <a:gd name="T7" fmla="*/ 2879 h 1369"/>
                <a:gd name="T8" fmla="*/ 4096 w 506"/>
                <a:gd name="T9" fmla="*/ 7020 h 1369"/>
                <a:gd name="T10" fmla="*/ 4096 w 506"/>
                <a:gd name="T11" fmla="*/ 14602 h 1369"/>
                <a:gd name="T12" fmla="*/ 4096 w 506"/>
                <a:gd name="T13" fmla="*/ 20800 h 13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6" h="1369">
                  <a:moveTo>
                    <a:pt x="0" y="8"/>
                  </a:moveTo>
                  <a:cubicBezTo>
                    <a:pt x="64" y="4"/>
                    <a:pt x="128" y="0"/>
                    <a:pt x="181" y="8"/>
                  </a:cubicBezTo>
                  <a:cubicBezTo>
                    <a:pt x="234" y="16"/>
                    <a:pt x="272" y="24"/>
                    <a:pt x="318" y="54"/>
                  </a:cubicBezTo>
                  <a:cubicBezTo>
                    <a:pt x="364" y="84"/>
                    <a:pt x="424" y="122"/>
                    <a:pt x="454" y="190"/>
                  </a:cubicBezTo>
                  <a:cubicBezTo>
                    <a:pt x="484" y="258"/>
                    <a:pt x="492" y="334"/>
                    <a:pt x="499" y="462"/>
                  </a:cubicBezTo>
                  <a:cubicBezTo>
                    <a:pt x="506" y="590"/>
                    <a:pt x="499" y="810"/>
                    <a:pt x="499" y="961"/>
                  </a:cubicBezTo>
                  <a:cubicBezTo>
                    <a:pt x="499" y="1112"/>
                    <a:pt x="499" y="1301"/>
                    <a:pt x="499" y="1369"/>
                  </a:cubicBezTo>
                </a:path>
              </a:pathLst>
            </a:custGeom>
            <a:noFill/>
            <a:ln w="44450" cap="flat" cmpd="sng">
              <a:solidFill>
                <a:srgbClr val="FFFF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5995" name="Freeform 47"/>
            <p:cNvSpPr>
              <a:spLocks/>
            </p:cNvSpPr>
            <p:nvPr/>
          </p:nvSpPr>
          <p:spPr bwMode="auto">
            <a:xfrm>
              <a:off x="1973" y="1162"/>
              <a:ext cx="771" cy="2404"/>
            </a:xfrm>
            <a:custGeom>
              <a:avLst/>
              <a:gdLst>
                <a:gd name="T0" fmla="*/ 0 w 506"/>
                <a:gd name="T1" fmla="*/ 135 h 1369"/>
                <a:gd name="T2" fmla="*/ 1489 w 506"/>
                <a:gd name="T3" fmla="*/ 135 h 1369"/>
                <a:gd name="T4" fmla="*/ 2615 w 506"/>
                <a:gd name="T5" fmla="*/ 904 h 1369"/>
                <a:gd name="T6" fmla="*/ 3729 w 506"/>
                <a:gd name="T7" fmla="*/ 3178 h 1369"/>
                <a:gd name="T8" fmla="*/ 4096 w 506"/>
                <a:gd name="T9" fmla="*/ 7712 h 1369"/>
                <a:gd name="T10" fmla="*/ 4096 w 506"/>
                <a:gd name="T11" fmla="*/ 16050 h 1369"/>
                <a:gd name="T12" fmla="*/ 4096 w 506"/>
                <a:gd name="T13" fmla="*/ 22856 h 13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6" h="1369">
                  <a:moveTo>
                    <a:pt x="0" y="8"/>
                  </a:moveTo>
                  <a:cubicBezTo>
                    <a:pt x="64" y="4"/>
                    <a:pt x="128" y="0"/>
                    <a:pt x="181" y="8"/>
                  </a:cubicBezTo>
                  <a:cubicBezTo>
                    <a:pt x="234" y="16"/>
                    <a:pt x="272" y="24"/>
                    <a:pt x="318" y="54"/>
                  </a:cubicBezTo>
                  <a:cubicBezTo>
                    <a:pt x="364" y="84"/>
                    <a:pt x="424" y="122"/>
                    <a:pt x="454" y="190"/>
                  </a:cubicBezTo>
                  <a:cubicBezTo>
                    <a:pt x="484" y="258"/>
                    <a:pt x="492" y="334"/>
                    <a:pt x="499" y="462"/>
                  </a:cubicBezTo>
                  <a:cubicBezTo>
                    <a:pt x="506" y="590"/>
                    <a:pt x="499" y="810"/>
                    <a:pt x="499" y="961"/>
                  </a:cubicBezTo>
                  <a:cubicBezTo>
                    <a:pt x="499" y="1112"/>
                    <a:pt x="499" y="1301"/>
                    <a:pt x="499" y="1369"/>
                  </a:cubicBezTo>
                </a:path>
              </a:pathLst>
            </a:custGeom>
            <a:noFill/>
            <a:ln w="44450" cap="flat" cmpd="sng">
              <a:solidFill>
                <a:srgbClr val="FFFF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sp>
        <p:nvSpPr>
          <p:cNvPr id="304176" name="Rectangle 48"/>
          <p:cNvSpPr>
            <a:spLocks noChangeArrowheads="1"/>
          </p:cNvSpPr>
          <p:nvPr/>
        </p:nvSpPr>
        <p:spPr bwMode="auto">
          <a:xfrm>
            <a:off x="3779838" y="2852738"/>
            <a:ext cx="1079500" cy="288925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1600" b="1"/>
              <a:t>RWY  AHEAD</a:t>
            </a:r>
          </a:p>
        </p:txBody>
      </p:sp>
      <p:sp>
        <p:nvSpPr>
          <p:cNvPr id="304177" name="Rectangle 49"/>
          <p:cNvSpPr>
            <a:spLocks noChangeArrowheads="1"/>
          </p:cNvSpPr>
          <p:nvPr/>
        </p:nvSpPr>
        <p:spPr bwMode="auto">
          <a:xfrm>
            <a:off x="323850" y="2852738"/>
            <a:ext cx="1079500" cy="288925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1600" b="1"/>
              <a:t>RWY  AHEAD</a:t>
            </a:r>
          </a:p>
        </p:txBody>
      </p:sp>
      <p:sp>
        <p:nvSpPr>
          <p:cNvPr id="304178" name="Rectangle 50"/>
          <p:cNvSpPr>
            <a:spLocks noChangeArrowheads="1"/>
          </p:cNvSpPr>
          <p:nvPr/>
        </p:nvSpPr>
        <p:spPr bwMode="auto">
          <a:xfrm rot="-2369861">
            <a:off x="7524750" y="2852738"/>
            <a:ext cx="1079500" cy="288925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1600" b="1"/>
              <a:t>NO ENTRY</a:t>
            </a:r>
          </a:p>
        </p:txBody>
      </p:sp>
      <p:grpSp>
        <p:nvGrpSpPr>
          <p:cNvPr id="304179" name="Group 51"/>
          <p:cNvGrpSpPr>
            <a:grpSpLocks/>
          </p:cNvGrpSpPr>
          <p:nvPr/>
        </p:nvGrpSpPr>
        <p:grpSpPr bwMode="auto">
          <a:xfrm>
            <a:off x="3708400" y="3357563"/>
            <a:ext cx="1223963" cy="215900"/>
            <a:chOff x="4128" y="1344"/>
            <a:chExt cx="879" cy="144"/>
          </a:xfrm>
        </p:grpSpPr>
        <p:sp>
          <p:nvSpPr>
            <p:cNvPr id="125990" name="Line 52"/>
            <p:cNvSpPr>
              <a:spLocks noChangeShapeType="1"/>
            </p:cNvSpPr>
            <p:nvPr/>
          </p:nvSpPr>
          <p:spPr bwMode="auto">
            <a:xfrm>
              <a:off x="4128" y="1440"/>
              <a:ext cx="879" cy="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25991" name="Line 53"/>
            <p:cNvSpPr>
              <a:spLocks noChangeShapeType="1"/>
            </p:cNvSpPr>
            <p:nvPr/>
          </p:nvSpPr>
          <p:spPr bwMode="auto">
            <a:xfrm>
              <a:off x="4128" y="1488"/>
              <a:ext cx="879" cy="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25992" name="Line 54"/>
            <p:cNvSpPr>
              <a:spLocks noChangeShapeType="1"/>
            </p:cNvSpPr>
            <p:nvPr/>
          </p:nvSpPr>
          <p:spPr bwMode="auto">
            <a:xfrm>
              <a:off x="4128" y="1344"/>
              <a:ext cx="879" cy="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prstDash val="dash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25993" name="Line 55"/>
            <p:cNvSpPr>
              <a:spLocks noChangeShapeType="1"/>
            </p:cNvSpPr>
            <p:nvPr/>
          </p:nvSpPr>
          <p:spPr bwMode="auto">
            <a:xfrm>
              <a:off x="4128" y="1392"/>
              <a:ext cx="879" cy="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prstDash val="dash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  <p:grpSp>
        <p:nvGrpSpPr>
          <p:cNvPr id="304184" name="Group 56"/>
          <p:cNvGrpSpPr>
            <a:grpSpLocks/>
          </p:cNvGrpSpPr>
          <p:nvPr/>
        </p:nvGrpSpPr>
        <p:grpSpPr bwMode="auto">
          <a:xfrm>
            <a:off x="179388" y="4365625"/>
            <a:ext cx="1404937" cy="287338"/>
            <a:chOff x="90" y="3294"/>
            <a:chExt cx="885" cy="181"/>
          </a:xfrm>
        </p:grpSpPr>
        <p:grpSp>
          <p:nvGrpSpPr>
            <p:cNvPr id="125973" name="Group 57"/>
            <p:cNvGrpSpPr>
              <a:grpSpLocks/>
            </p:cNvGrpSpPr>
            <p:nvPr/>
          </p:nvGrpSpPr>
          <p:grpSpPr bwMode="auto">
            <a:xfrm>
              <a:off x="340" y="3294"/>
              <a:ext cx="50" cy="170"/>
              <a:chOff x="624" y="3033"/>
              <a:chExt cx="48" cy="135"/>
            </a:xfrm>
          </p:grpSpPr>
          <p:sp>
            <p:nvSpPr>
              <p:cNvPr id="125988" name="Line 58"/>
              <p:cNvSpPr>
                <a:spLocks noChangeShapeType="1"/>
              </p:cNvSpPr>
              <p:nvPr/>
            </p:nvSpPr>
            <p:spPr bwMode="auto">
              <a:xfrm>
                <a:off x="624" y="3033"/>
                <a:ext cx="0" cy="135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989" name="Line 59"/>
              <p:cNvSpPr>
                <a:spLocks noChangeShapeType="1"/>
              </p:cNvSpPr>
              <p:nvPr/>
            </p:nvSpPr>
            <p:spPr bwMode="auto">
              <a:xfrm>
                <a:off x="672" y="3033"/>
                <a:ext cx="0" cy="135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125974" name="Group 60"/>
            <p:cNvGrpSpPr>
              <a:grpSpLocks/>
            </p:cNvGrpSpPr>
            <p:nvPr/>
          </p:nvGrpSpPr>
          <p:grpSpPr bwMode="auto">
            <a:xfrm>
              <a:off x="158" y="3294"/>
              <a:ext cx="51" cy="170"/>
              <a:chOff x="768" y="3033"/>
              <a:chExt cx="48" cy="135"/>
            </a:xfrm>
          </p:grpSpPr>
          <p:sp>
            <p:nvSpPr>
              <p:cNvPr id="125986" name="Line 61"/>
              <p:cNvSpPr>
                <a:spLocks noChangeShapeType="1"/>
              </p:cNvSpPr>
              <p:nvPr/>
            </p:nvSpPr>
            <p:spPr bwMode="auto">
              <a:xfrm>
                <a:off x="768" y="3033"/>
                <a:ext cx="0" cy="135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987" name="Line 62"/>
              <p:cNvSpPr>
                <a:spLocks noChangeShapeType="1"/>
              </p:cNvSpPr>
              <p:nvPr/>
            </p:nvSpPr>
            <p:spPr bwMode="auto">
              <a:xfrm>
                <a:off x="816" y="3033"/>
                <a:ext cx="0" cy="135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125975" name="Group 63"/>
            <p:cNvGrpSpPr>
              <a:grpSpLocks/>
            </p:cNvGrpSpPr>
            <p:nvPr/>
          </p:nvGrpSpPr>
          <p:grpSpPr bwMode="auto">
            <a:xfrm>
              <a:off x="884" y="3294"/>
              <a:ext cx="51" cy="170"/>
              <a:chOff x="912" y="3033"/>
              <a:chExt cx="48" cy="135"/>
            </a:xfrm>
          </p:grpSpPr>
          <p:sp>
            <p:nvSpPr>
              <p:cNvPr id="125984" name="Line 64"/>
              <p:cNvSpPr>
                <a:spLocks noChangeShapeType="1"/>
              </p:cNvSpPr>
              <p:nvPr/>
            </p:nvSpPr>
            <p:spPr bwMode="auto">
              <a:xfrm>
                <a:off x="912" y="3033"/>
                <a:ext cx="0" cy="135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985" name="Line 65"/>
              <p:cNvSpPr>
                <a:spLocks noChangeShapeType="1"/>
              </p:cNvSpPr>
              <p:nvPr/>
            </p:nvSpPr>
            <p:spPr bwMode="auto">
              <a:xfrm>
                <a:off x="960" y="3033"/>
                <a:ext cx="0" cy="135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125976" name="Group 66"/>
            <p:cNvGrpSpPr>
              <a:grpSpLocks/>
            </p:cNvGrpSpPr>
            <p:nvPr/>
          </p:nvGrpSpPr>
          <p:grpSpPr bwMode="auto">
            <a:xfrm>
              <a:off x="703" y="3294"/>
              <a:ext cx="51" cy="170"/>
              <a:chOff x="1056" y="3033"/>
              <a:chExt cx="48" cy="135"/>
            </a:xfrm>
          </p:grpSpPr>
          <p:sp>
            <p:nvSpPr>
              <p:cNvPr id="125982" name="Line 67"/>
              <p:cNvSpPr>
                <a:spLocks noChangeShapeType="1"/>
              </p:cNvSpPr>
              <p:nvPr/>
            </p:nvSpPr>
            <p:spPr bwMode="auto">
              <a:xfrm>
                <a:off x="1056" y="3033"/>
                <a:ext cx="0" cy="135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983" name="Line 68"/>
              <p:cNvSpPr>
                <a:spLocks noChangeShapeType="1"/>
              </p:cNvSpPr>
              <p:nvPr/>
            </p:nvSpPr>
            <p:spPr bwMode="auto">
              <a:xfrm>
                <a:off x="1104" y="3033"/>
                <a:ext cx="0" cy="135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125977" name="Group 69"/>
            <p:cNvGrpSpPr>
              <a:grpSpLocks/>
            </p:cNvGrpSpPr>
            <p:nvPr/>
          </p:nvGrpSpPr>
          <p:grpSpPr bwMode="auto">
            <a:xfrm>
              <a:off x="521" y="3294"/>
              <a:ext cx="51" cy="170"/>
              <a:chOff x="1200" y="3033"/>
              <a:chExt cx="48" cy="135"/>
            </a:xfrm>
          </p:grpSpPr>
          <p:sp>
            <p:nvSpPr>
              <p:cNvPr id="125980" name="Line 70"/>
              <p:cNvSpPr>
                <a:spLocks noChangeShapeType="1"/>
              </p:cNvSpPr>
              <p:nvPr/>
            </p:nvSpPr>
            <p:spPr bwMode="auto">
              <a:xfrm>
                <a:off x="1200" y="3033"/>
                <a:ext cx="0" cy="135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981" name="Line 71"/>
              <p:cNvSpPr>
                <a:spLocks noChangeShapeType="1"/>
              </p:cNvSpPr>
              <p:nvPr/>
            </p:nvSpPr>
            <p:spPr bwMode="auto">
              <a:xfrm>
                <a:off x="1248" y="3033"/>
                <a:ext cx="0" cy="135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125978" name="Line 72"/>
            <p:cNvSpPr>
              <a:spLocks noChangeShapeType="1"/>
            </p:cNvSpPr>
            <p:nvPr/>
          </p:nvSpPr>
          <p:spPr bwMode="auto">
            <a:xfrm>
              <a:off x="90" y="3294"/>
              <a:ext cx="885" cy="0"/>
            </a:xfrm>
            <a:prstGeom prst="line">
              <a:avLst/>
            </a:prstGeom>
            <a:noFill/>
            <a:ln w="44450">
              <a:solidFill>
                <a:srgbClr val="FFFF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5979" name="Line 73"/>
            <p:cNvSpPr>
              <a:spLocks noChangeShapeType="1"/>
            </p:cNvSpPr>
            <p:nvPr/>
          </p:nvSpPr>
          <p:spPr bwMode="auto">
            <a:xfrm>
              <a:off x="90" y="3475"/>
              <a:ext cx="885" cy="0"/>
            </a:xfrm>
            <a:prstGeom prst="line">
              <a:avLst/>
            </a:prstGeom>
            <a:noFill/>
            <a:ln w="44450">
              <a:solidFill>
                <a:srgbClr val="FFFF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grpSp>
        <p:nvGrpSpPr>
          <p:cNvPr id="304202" name="Group 74"/>
          <p:cNvGrpSpPr>
            <a:grpSpLocks/>
          </p:cNvGrpSpPr>
          <p:nvPr/>
        </p:nvGrpSpPr>
        <p:grpSpPr bwMode="auto">
          <a:xfrm>
            <a:off x="1692275" y="3141663"/>
            <a:ext cx="1295400" cy="504825"/>
            <a:chOff x="3470" y="2523"/>
            <a:chExt cx="816" cy="318"/>
          </a:xfrm>
        </p:grpSpPr>
        <p:sp>
          <p:nvSpPr>
            <p:cNvPr id="125971" name="Rectangle 75"/>
            <p:cNvSpPr>
              <a:spLocks noChangeArrowheads="1"/>
            </p:cNvSpPr>
            <p:nvPr/>
          </p:nvSpPr>
          <p:spPr bwMode="auto">
            <a:xfrm>
              <a:off x="3470" y="2523"/>
              <a:ext cx="408" cy="31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/>
              <a:r>
                <a:rPr lang="it-IT" altLang="it-IT" sz="2400" b="1"/>
                <a:t>34 L</a:t>
              </a:r>
            </a:p>
          </p:txBody>
        </p:sp>
        <p:sp>
          <p:nvSpPr>
            <p:cNvPr id="125972" name="Rectangle 76"/>
            <p:cNvSpPr>
              <a:spLocks noChangeArrowheads="1"/>
            </p:cNvSpPr>
            <p:nvPr/>
          </p:nvSpPr>
          <p:spPr bwMode="auto">
            <a:xfrm>
              <a:off x="3878" y="2523"/>
              <a:ext cx="408" cy="31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/>
              <a:r>
                <a:rPr lang="it-IT" altLang="it-IT" sz="2400" b="1">
                  <a:solidFill>
                    <a:srgbClr val="FFFF00"/>
                  </a:solidFill>
                </a:rPr>
                <a:t>A1</a:t>
              </a:r>
            </a:p>
          </p:txBody>
        </p:sp>
      </p:grpSp>
      <p:grpSp>
        <p:nvGrpSpPr>
          <p:cNvPr id="304205" name="Group 77"/>
          <p:cNvGrpSpPr>
            <a:grpSpLocks/>
          </p:cNvGrpSpPr>
          <p:nvPr/>
        </p:nvGrpSpPr>
        <p:grpSpPr bwMode="auto">
          <a:xfrm>
            <a:off x="1763713" y="4292600"/>
            <a:ext cx="2520950" cy="504825"/>
            <a:chOff x="2925" y="3702"/>
            <a:chExt cx="1588" cy="318"/>
          </a:xfrm>
        </p:grpSpPr>
        <p:sp>
          <p:nvSpPr>
            <p:cNvPr id="125969" name="Rectangle 78"/>
            <p:cNvSpPr>
              <a:spLocks noChangeArrowheads="1"/>
            </p:cNvSpPr>
            <p:nvPr/>
          </p:nvSpPr>
          <p:spPr bwMode="auto">
            <a:xfrm>
              <a:off x="2925" y="3702"/>
              <a:ext cx="1180" cy="31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/>
              <a:r>
                <a:rPr lang="it-IT" altLang="it-IT" sz="2400" b="1"/>
                <a:t>34 L CAT II / III</a:t>
              </a:r>
            </a:p>
          </p:txBody>
        </p:sp>
        <p:sp>
          <p:nvSpPr>
            <p:cNvPr id="125970" name="Rectangle 79"/>
            <p:cNvSpPr>
              <a:spLocks noChangeArrowheads="1"/>
            </p:cNvSpPr>
            <p:nvPr/>
          </p:nvSpPr>
          <p:spPr bwMode="auto">
            <a:xfrm>
              <a:off x="4105" y="3702"/>
              <a:ext cx="408" cy="31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/>
              <a:r>
                <a:rPr lang="it-IT" altLang="it-IT" sz="2400" b="1">
                  <a:solidFill>
                    <a:srgbClr val="FFFF00"/>
                  </a:solidFill>
                </a:rPr>
                <a:t>A2</a:t>
              </a:r>
            </a:p>
          </p:txBody>
        </p:sp>
      </p:grpSp>
      <p:sp>
        <p:nvSpPr>
          <p:cNvPr id="304208" name="Freeform 80"/>
          <p:cNvSpPr>
            <a:spLocks/>
          </p:cNvSpPr>
          <p:nvPr/>
        </p:nvSpPr>
        <p:spPr bwMode="auto">
          <a:xfrm>
            <a:off x="5867400" y="1844675"/>
            <a:ext cx="3313113" cy="2316163"/>
          </a:xfrm>
          <a:custGeom>
            <a:avLst/>
            <a:gdLst>
              <a:gd name="T0" fmla="*/ 0 w 2087"/>
              <a:gd name="T1" fmla="*/ 2147483647 h 1459"/>
              <a:gd name="T2" fmla="*/ 2147483647 w 2087"/>
              <a:gd name="T3" fmla="*/ 2147483647 h 1459"/>
              <a:gd name="T4" fmla="*/ 2147483647 w 2087"/>
              <a:gd name="T5" fmla="*/ 2147483647 h 1459"/>
              <a:gd name="T6" fmla="*/ 2147483647 w 2087"/>
              <a:gd name="T7" fmla="*/ 2147483647 h 1459"/>
              <a:gd name="T8" fmla="*/ 2147483647 w 2087"/>
              <a:gd name="T9" fmla="*/ 2147483647 h 1459"/>
              <a:gd name="T10" fmla="*/ 2147483647 w 2087"/>
              <a:gd name="T11" fmla="*/ 2147483647 h 14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87" h="1459">
                <a:moveTo>
                  <a:pt x="0" y="7"/>
                </a:moveTo>
                <a:cubicBezTo>
                  <a:pt x="106" y="3"/>
                  <a:pt x="212" y="0"/>
                  <a:pt x="318" y="7"/>
                </a:cubicBezTo>
                <a:cubicBezTo>
                  <a:pt x="424" y="14"/>
                  <a:pt x="544" y="29"/>
                  <a:pt x="635" y="52"/>
                </a:cubicBezTo>
                <a:cubicBezTo>
                  <a:pt x="726" y="75"/>
                  <a:pt x="787" y="90"/>
                  <a:pt x="862" y="143"/>
                </a:cubicBezTo>
                <a:cubicBezTo>
                  <a:pt x="937" y="196"/>
                  <a:pt x="885" y="151"/>
                  <a:pt x="1089" y="370"/>
                </a:cubicBezTo>
                <a:cubicBezTo>
                  <a:pt x="1293" y="589"/>
                  <a:pt x="1921" y="1278"/>
                  <a:pt x="2087" y="1459"/>
                </a:cubicBezTo>
              </a:path>
            </a:pathLst>
          </a:custGeom>
          <a:noFill/>
          <a:ln w="44450" cap="flat" cmpd="sng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4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04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304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304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04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04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04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1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304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304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8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04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304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304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48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304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52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304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56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304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4172" grpId="0" animBg="1"/>
      <p:bldP spid="304176" grpId="0" animBg="1"/>
      <p:bldP spid="304177" grpId="0" animBg="1"/>
      <p:bldP spid="304178" grpId="0" animBg="1"/>
      <p:bldP spid="304208" grpId="0" animBg="1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22BB880A-3B56-4C98-8D7D-9A045D142D50}" type="slidenum">
              <a:rPr lang="it-IT" altLang="it-IT" sz="1000">
                <a:solidFill>
                  <a:srgbClr val="FFFFFF"/>
                </a:solidFill>
              </a:rPr>
              <a:pPr/>
              <a:t>123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26979" name="Text Box 2"/>
          <p:cNvSpPr txBox="1">
            <a:spLocks noChangeArrowheads="1"/>
          </p:cNvSpPr>
          <p:nvPr/>
        </p:nvSpPr>
        <p:spPr bwMode="auto">
          <a:xfrm>
            <a:off x="7235825" y="6553200"/>
            <a:ext cx="19081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PIAZZALI - APRON</a:t>
            </a:r>
          </a:p>
        </p:txBody>
      </p:sp>
      <p:sp>
        <p:nvSpPr>
          <p:cNvPr id="229379" name="Text Box 3"/>
          <p:cNvSpPr txBox="1">
            <a:spLocks noChangeArrowheads="1"/>
          </p:cNvSpPr>
          <p:nvPr/>
        </p:nvSpPr>
        <p:spPr bwMode="auto">
          <a:xfrm>
            <a:off x="900113" y="2349500"/>
            <a:ext cx="7489825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9600" b="1">
                <a:solidFill>
                  <a:srgbClr val="FFFF00"/>
                </a:solidFill>
              </a:rPr>
              <a:t>PIAZZALI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29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379" grpId="0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Segnaposto numero diapositiva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68F9237B-33CA-43B1-B79B-A74853949163}" type="slidenum">
              <a:rPr lang="it-IT" altLang="it-IT" sz="1000">
                <a:solidFill>
                  <a:srgbClr val="FFFFFF"/>
                </a:solidFill>
              </a:rPr>
              <a:pPr/>
              <a:t>124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23040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-228600"/>
            <a:ext cx="77724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it-IT" sz="4000" b="1" dirty="0" smtClean="0">
                <a:solidFill>
                  <a:srgbClr val="FFFF00"/>
                </a:solidFill>
              </a:rPr>
              <a:t>PIAZZALI APRON</a:t>
            </a:r>
            <a:endParaRPr lang="it-IT" sz="4000" dirty="0">
              <a:solidFill>
                <a:srgbClr val="FFFF00"/>
              </a:solidFill>
            </a:endParaRPr>
          </a:p>
        </p:txBody>
      </p:sp>
      <p:sp>
        <p:nvSpPr>
          <p:cNvPr id="230403" name="Text Box 3"/>
          <p:cNvSpPr txBox="1">
            <a:spLocks noChangeArrowheads="1"/>
          </p:cNvSpPr>
          <p:nvPr/>
        </p:nvSpPr>
        <p:spPr bwMode="auto">
          <a:xfrm>
            <a:off x="323850" y="836613"/>
            <a:ext cx="8594725" cy="545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041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2319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422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4400" b="1">
                <a:solidFill>
                  <a:schemeClr val="tx1"/>
                </a:solidFill>
                <a:latin typeface="Arial" panose="020B0604020202020204" pitchFamily="34" charset="0"/>
              </a:rPr>
              <a:t>Un’area definita, su di un aerodromo terrestre,destinata allo stazionamento di aa/mm  per l’ imbarco e sbarco dei passeggeri, il carico e scarico di posta e merci, il rifornimento, il parcheggio e la manutenzione.</a:t>
            </a:r>
            <a:endParaRPr lang="it-IT" altLang="it-IT" sz="3200" b="1">
              <a:solidFill>
                <a:schemeClr val="accent2"/>
              </a:solidFill>
              <a:latin typeface="Comic Sans MS" panose="030F0702030302020204" pitchFamily="66" charset="0"/>
              <a:cs typeface="Times New Roman" panose="02020603050405020304" pitchFamily="18" charset="0"/>
            </a:endParaRPr>
          </a:p>
        </p:txBody>
      </p:sp>
      <p:sp>
        <p:nvSpPr>
          <p:cNvPr id="128005" name="Text Box 4"/>
          <p:cNvSpPr txBox="1">
            <a:spLocks noChangeArrowheads="1"/>
          </p:cNvSpPr>
          <p:nvPr/>
        </p:nvSpPr>
        <p:spPr bwMode="auto">
          <a:xfrm>
            <a:off x="7235825" y="6553200"/>
            <a:ext cx="19081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PIAZZALI - APRON</a:t>
            </a:r>
          </a:p>
        </p:txBody>
      </p:sp>
      <p:sp>
        <p:nvSpPr>
          <p:cNvPr id="230405" name="Text Box 5"/>
          <p:cNvSpPr txBox="1">
            <a:spLocks noChangeArrowheads="1"/>
          </p:cNvSpPr>
          <p:nvPr/>
        </p:nvSpPr>
        <p:spPr bwMode="auto">
          <a:xfrm>
            <a:off x="332288" y="881129"/>
            <a:ext cx="8594725" cy="5078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041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2319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422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600" b="1" dirty="0">
                <a:solidFill>
                  <a:schemeClr val="tx1"/>
                </a:solidFill>
                <a:latin typeface="Arial Narrow" panose="020B0606020202030204" pitchFamily="34" charset="0"/>
              </a:rPr>
              <a:t>Ogni </a:t>
            </a:r>
            <a:r>
              <a:rPr lang="it-IT" altLang="it-IT" sz="3600" b="1" i="1" dirty="0">
                <a:solidFill>
                  <a:schemeClr val="tx1"/>
                </a:solidFill>
                <a:latin typeface="Arial Narrow" panose="020B0606020202030204" pitchFamily="34" charset="0"/>
              </a:rPr>
              <a:t>piazzale</a:t>
            </a:r>
            <a:r>
              <a:rPr lang="it-IT" altLang="it-IT" sz="3600" b="1" dirty="0">
                <a:solidFill>
                  <a:schemeClr val="tx1"/>
                </a:solidFill>
                <a:latin typeface="Arial Narrow" panose="020B0606020202030204" pitchFamily="34" charset="0"/>
              </a:rPr>
              <a:t> deve avere una  </a:t>
            </a:r>
            <a:r>
              <a:rPr lang="it-IT" altLang="it-IT" sz="3600" b="1" dirty="0" smtClean="0">
                <a:solidFill>
                  <a:schemeClr val="tx1"/>
                </a:solidFill>
                <a:latin typeface="Arial Narrow" panose="020B0606020202030204" pitchFamily="34" charset="0"/>
              </a:rPr>
              <a:t>pavimentazione con portanza tale </a:t>
            </a:r>
            <a:r>
              <a:rPr lang="it-IT" altLang="it-IT" sz="3600" b="1" dirty="0">
                <a:solidFill>
                  <a:schemeClr val="tx1"/>
                </a:solidFill>
                <a:latin typeface="Arial Narrow" panose="020B0606020202030204" pitchFamily="34" charset="0"/>
              </a:rPr>
              <a:t>da </a:t>
            </a:r>
            <a:r>
              <a:rPr lang="it-IT" altLang="it-IT" sz="3600" b="1" dirty="0" smtClean="0">
                <a:solidFill>
                  <a:schemeClr val="tx1"/>
                </a:solidFill>
                <a:latin typeface="Arial Narrow" panose="020B0606020202030204" pitchFamily="34" charset="0"/>
              </a:rPr>
              <a:t>sopportare </a:t>
            </a:r>
            <a:r>
              <a:rPr lang="it-IT" altLang="it-IT" sz="3600" b="1" dirty="0">
                <a:solidFill>
                  <a:schemeClr val="tx1"/>
                </a:solidFill>
                <a:latin typeface="Arial Narrow" panose="020B0606020202030204" pitchFamily="34" charset="0"/>
              </a:rPr>
              <a:t>il peso dei velivoli che deve accogliere, tenendo in considerazione il fatto che alcune parti del </a:t>
            </a:r>
            <a:r>
              <a:rPr lang="it-IT" altLang="it-IT" sz="3600" b="1" i="1" dirty="0">
                <a:solidFill>
                  <a:schemeClr val="tx1"/>
                </a:solidFill>
                <a:latin typeface="Arial Narrow" panose="020B0606020202030204" pitchFamily="34" charset="0"/>
              </a:rPr>
              <a:t>piazzale </a:t>
            </a:r>
            <a:r>
              <a:rPr lang="it-IT" altLang="it-IT" sz="3600" b="1" dirty="0">
                <a:solidFill>
                  <a:schemeClr val="tx1"/>
                </a:solidFill>
                <a:latin typeface="Arial Narrow" panose="020B0606020202030204" pitchFamily="34" charset="0"/>
              </a:rPr>
              <a:t>saranno soggette ad una più alta densità di traffico e, a causa di aeromobili in lento movimento o stazionati su di esso, a sollecitazioni superiori a quelle cui viene sottoposta generalmente una pista. 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0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2304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5" dur="500"/>
                                        <p:tgtEl>
                                          <p:spTgt spid="2304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04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2304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402" grpId="0"/>
      <p:bldP spid="230403" grpId="0" build="p" autoUpdateAnimBg="0"/>
      <p:bldP spid="230403" grpId="1" build="allAtOnce"/>
      <p:bldP spid="230405" grpId="0" build="p" autoUpdateAnimBg="0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322B65A3-EABA-44CA-BD62-85412E848D67}" type="slidenum">
              <a:rPr lang="it-IT" altLang="it-IT" sz="1000">
                <a:solidFill>
                  <a:srgbClr val="FFFFFF"/>
                </a:solidFill>
              </a:rPr>
              <a:pPr/>
              <a:t>125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29027" name="Text Box 2"/>
          <p:cNvSpPr txBox="1">
            <a:spLocks noChangeArrowheads="1"/>
          </p:cNvSpPr>
          <p:nvPr/>
        </p:nvSpPr>
        <p:spPr bwMode="auto">
          <a:xfrm>
            <a:off x="8172450" y="6553200"/>
            <a:ext cx="9715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apron</a:t>
            </a:r>
          </a:p>
        </p:txBody>
      </p:sp>
      <p:pic>
        <p:nvPicPr>
          <p:cNvPr id="256003" name="Picture 3" descr="APRON00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754438" y="1022350"/>
            <a:ext cx="5210175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05" name="Rectangle 5"/>
          <p:cNvSpPr>
            <a:spLocks noChangeArrowheads="1"/>
          </p:cNvSpPr>
          <p:nvPr/>
        </p:nvSpPr>
        <p:spPr bwMode="auto">
          <a:xfrm>
            <a:off x="611188" y="0"/>
            <a:ext cx="7772400" cy="620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/>
            <a:r>
              <a:rPr lang="it-IT" altLang="it-IT" sz="3200" b="1">
                <a:latin typeface="Arial" panose="020B0604020202020204" pitchFamily="34" charset="0"/>
              </a:rPr>
              <a:t>SEGNALETICA DIURNA - NOTTURNA</a:t>
            </a:r>
          </a:p>
        </p:txBody>
      </p:sp>
      <p:grpSp>
        <p:nvGrpSpPr>
          <p:cNvPr id="256009" name="Group 9"/>
          <p:cNvGrpSpPr>
            <a:grpSpLocks/>
          </p:cNvGrpSpPr>
          <p:nvPr/>
        </p:nvGrpSpPr>
        <p:grpSpPr bwMode="auto">
          <a:xfrm>
            <a:off x="3779838" y="1052513"/>
            <a:ext cx="5184775" cy="5184775"/>
            <a:chOff x="2245" y="391"/>
            <a:chExt cx="3266" cy="3266"/>
          </a:xfrm>
        </p:grpSpPr>
        <p:sp>
          <p:nvSpPr>
            <p:cNvPr id="129078" name="Line 6"/>
            <p:cNvSpPr>
              <a:spLocks noChangeShapeType="1"/>
            </p:cNvSpPr>
            <p:nvPr/>
          </p:nvSpPr>
          <p:spPr bwMode="auto">
            <a:xfrm>
              <a:off x="2245" y="391"/>
              <a:ext cx="0" cy="3266"/>
            </a:xfrm>
            <a:prstGeom prst="line">
              <a:avLst/>
            </a:prstGeom>
            <a:noFill/>
            <a:ln w="88900">
              <a:solidFill>
                <a:srgbClr val="FFFF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9079" name="Line 7"/>
            <p:cNvSpPr>
              <a:spLocks noChangeShapeType="1"/>
            </p:cNvSpPr>
            <p:nvPr/>
          </p:nvSpPr>
          <p:spPr bwMode="auto">
            <a:xfrm>
              <a:off x="5511" y="391"/>
              <a:ext cx="0" cy="3266"/>
            </a:xfrm>
            <a:prstGeom prst="line">
              <a:avLst/>
            </a:prstGeom>
            <a:noFill/>
            <a:ln w="88900">
              <a:solidFill>
                <a:srgbClr val="FFFF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9080" name="Line 8"/>
            <p:cNvSpPr>
              <a:spLocks noChangeShapeType="1"/>
            </p:cNvSpPr>
            <p:nvPr/>
          </p:nvSpPr>
          <p:spPr bwMode="auto">
            <a:xfrm flipH="1">
              <a:off x="2245" y="391"/>
              <a:ext cx="3265" cy="0"/>
            </a:xfrm>
            <a:prstGeom prst="line">
              <a:avLst/>
            </a:prstGeom>
            <a:noFill/>
            <a:ln w="88900">
              <a:solidFill>
                <a:srgbClr val="FFFF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sp>
        <p:nvSpPr>
          <p:cNvPr id="256010" name="Text Box 10"/>
          <p:cNvSpPr txBox="1">
            <a:spLocks noChangeArrowheads="1"/>
          </p:cNvSpPr>
          <p:nvPr/>
        </p:nvSpPr>
        <p:spPr bwMode="auto">
          <a:xfrm>
            <a:off x="0" y="1052513"/>
            <a:ext cx="2843213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it-IT" altLang="it-IT" sz="2400" b="1"/>
              <a:t>I confini dei piazzali sono identificabili da linee continue gialle, </a:t>
            </a:r>
          </a:p>
        </p:txBody>
      </p:sp>
      <p:sp>
        <p:nvSpPr>
          <p:cNvPr id="256011" name="AutoShape 11"/>
          <p:cNvSpPr>
            <a:spLocks noChangeArrowheads="1"/>
          </p:cNvSpPr>
          <p:nvPr/>
        </p:nvSpPr>
        <p:spPr bwMode="auto">
          <a:xfrm>
            <a:off x="2700338" y="1412875"/>
            <a:ext cx="1008062" cy="431800"/>
          </a:xfrm>
          <a:prstGeom prst="rightArrow">
            <a:avLst>
              <a:gd name="adj1" fmla="val 50000"/>
              <a:gd name="adj2" fmla="val 58364"/>
            </a:avLst>
          </a:prstGeom>
          <a:solidFill>
            <a:srgbClr val="FFFF00"/>
          </a:solidFill>
          <a:ln w="28575" algn="ctr">
            <a:solidFill>
              <a:srgbClr val="FFFF00"/>
            </a:solidFill>
            <a:miter lim="800000"/>
            <a:headEnd type="none" w="sm" len="sm"/>
            <a:tailEnd type="none" w="sm" len="sm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256012" name="Text Box 12"/>
          <p:cNvSpPr txBox="1">
            <a:spLocks noChangeArrowheads="1"/>
          </p:cNvSpPr>
          <p:nvPr/>
        </p:nvSpPr>
        <p:spPr bwMode="auto">
          <a:xfrm>
            <a:off x="0" y="3357563"/>
            <a:ext cx="3313113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it-IT" altLang="it-IT" sz="2400" b="1"/>
              <a:t>La movimentazione è indicata da linee gialle, </a:t>
            </a:r>
          </a:p>
        </p:txBody>
      </p:sp>
      <p:pic>
        <p:nvPicPr>
          <p:cNvPr id="256013" name="Picture 13" descr="LINEE GIALL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733800" y="981075"/>
            <a:ext cx="5410200" cy="527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14" name="Line 14"/>
          <p:cNvSpPr>
            <a:spLocks noChangeShapeType="1"/>
          </p:cNvSpPr>
          <p:nvPr/>
        </p:nvSpPr>
        <p:spPr bwMode="auto">
          <a:xfrm flipV="1">
            <a:off x="2916238" y="1916113"/>
            <a:ext cx="3168650" cy="1728787"/>
          </a:xfrm>
          <a:prstGeom prst="line">
            <a:avLst/>
          </a:prstGeom>
          <a:noFill/>
          <a:ln w="47625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56015" name="Line 15"/>
          <p:cNvSpPr>
            <a:spLocks noChangeShapeType="1"/>
          </p:cNvSpPr>
          <p:nvPr/>
        </p:nvSpPr>
        <p:spPr bwMode="auto">
          <a:xfrm>
            <a:off x="2916238" y="3716338"/>
            <a:ext cx="2303462" cy="792162"/>
          </a:xfrm>
          <a:prstGeom prst="line">
            <a:avLst/>
          </a:prstGeom>
          <a:noFill/>
          <a:ln w="47625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grpSp>
        <p:nvGrpSpPr>
          <p:cNvPr id="256016" name="Group 16"/>
          <p:cNvGrpSpPr>
            <a:grpSpLocks/>
          </p:cNvGrpSpPr>
          <p:nvPr/>
        </p:nvGrpSpPr>
        <p:grpSpPr bwMode="auto">
          <a:xfrm>
            <a:off x="3997325" y="1268413"/>
            <a:ext cx="4751388" cy="4537075"/>
            <a:chOff x="567" y="617"/>
            <a:chExt cx="2993" cy="2858"/>
          </a:xfrm>
        </p:grpSpPr>
        <p:grpSp>
          <p:nvGrpSpPr>
            <p:cNvPr id="129057" name="Group 17"/>
            <p:cNvGrpSpPr>
              <a:grpSpLocks/>
            </p:cNvGrpSpPr>
            <p:nvPr/>
          </p:nvGrpSpPr>
          <p:grpSpPr bwMode="auto">
            <a:xfrm>
              <a:off x="567" y="618"/>
              <a:ext cx="136" cy="2857"/>
              <a:chOff x="567" y="618"/>
              <a:chExt cx="136" cy="2857"/>
            </a:xfrm>
          </p:grpSpPr>
          <p:pic>
            <p:nvPicPr>
              <p:cNvPr id="129071" name="Picture 18" descr="luce blu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7" y="3339"/>
                <a:ext cx="13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072" name="Picture 19" descr="luce blu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7" y="2931"/>
                <a:ext cx="13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073" name="Picture 20" descr="luce blu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7" y="2478"/>
                <a:ext cx="13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074" name="Picture 21" descr="luce blu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7" y="2024"/>
                <a:ext cx="13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075" name="Picture 22" descr="luce blu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7" y="1570"/>
                <a:ext cx="13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076" name="Picture 23" descr="luce blu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7" y="1117"/>
                <a:ext cx="13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077" name="Picture 24" descr="luce blu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7" y="618"/>
                <a:ext cx="13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9058" name="Group 25"/>
            <p:cNvGrpSpPr>
              <a:grpSpLocks/>
            </p:cNvGrpSpPr>
            <p:nvPr/>
          </p:nvGrpSpPr>
          <p:grpSpPr bwMode="auto">
            <a:xfrm>
              <a:off x="3424" y="618"/>
              <a:ext cx="136" cy="2857"/>
              <a:chOff x="567" y="618"/>
              <a:chExt cx="136" cy="2857"/>
            </a:xfrm>
          </p:grpSpPr>
          <p:pic>
            <p:nvPicPr>
              <p:cNvPr id="129064" name="Picture 26" descr="luce blu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7" y="3339"/>
                <a:ext cx="13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065" name="Picture 27" descr="luce blu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7" y="2931"/>
                <a:ext cx="13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066" name="Picture 28" descr="luce blu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7" y="2478"/>
                <a:ext cx="13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067" name="Picture 29" descr="luce blu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7" y="2024"/>
                <a:ext cx="13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068" name="Picture 30" descr="luce blu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7" y="1570"/>
                <a:ext cx="13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069" name="Picture 31" descr="luce blu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7" y="1117"/>
                <a:ext cx="13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070" name="Picture 32" descr="luce blu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7" y="618"/>
                <a:ext cx="136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29059" name="Picture 33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rot="-5400000">
              <a:off x="2925" y="618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060" name="Picture 34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rot="-5400000">
              <a:off x="2472" y="618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061" name="Picture 35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rot="-5400000">
              <a:off x="2018" y="618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062" name="Picture 36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rot="-5400000">
              <a:off x="1519" y="617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063" name="Picture 37" descr="luce blu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rot="-5400000">
              <a:off x="1021" y="617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56038" name="Text Box 38"/>
          <p:cNvSpPr txBox="1">
            <a:spLocks noChangeArrowheads="1"/>
          </p:cNvSpPr>
          <p:nvPr/>
        </p:nvSpPr>
        <p:spPr bwMode="auto">
          <a:xfrm>
            <a:off x="323850" y="2781300"/>
            <a:ext cx="3167063" cy="191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it-IT" altLang="it-IT" sz="2400" b="1"/>
              <a:t>per quanto riguarda la segnaletica notturna per i confini dei piazzali vengono usate luci blu o gialle. </a:t>
            </a:r>
          </a:p>
        </p:txBody>
      </p:sp>
      <p:grpSp>
        <p:nvGrpSpPr>
          <p:cNvPr id="256047" name="Group 47"/>
          <p:cNvGrpSpPr>
            <a:grpSpLocks/>
          </p:cNvGrpSpPr>
          <p:nvPr/>
        </p:nvGrpSpPr>
        <p:grpSpPr bwMode="auto">
          <a:xfrm>
            <a:off x="5219700" y="3213100"/>
            <a:ext cx="1582738" cy="2879725"/>
            <a:chOff x="1429" y="1661"/>
            <a:chExt cx="997" cy="1814"/>
          </a:xfrm>
        </p:grpSpPr>
        <p:pic>
          <p:nvPicPr>
            <p:cNvPr id="129050" name="Picture 48" descr="luceverde01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90" y="3339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051" name="Picture 49" descr="luceverde01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90" y="2251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052" name="Picture 50" descr="luceverde01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90" y="1661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053" name="Picture 51" descr="luceverde01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1" y="1661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054" name="Picture 52" descr="luceverde01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9" y="2069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055" name="Picture 53" descr="luceverde01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74" y="2659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056" name="Picture 54" descr="luceverde01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90" y="2840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56055" name="Text Box 55"/>
          <p:cNvSpPr txBox="1">
            <a:spLocks noChangeArrowheads="1"/>
          </p:cNvSpPr>
          <p:nvPr/>
        </p:nvSpPr>
        <p:spPr bwMode="auto">
          <a:xfrm>
            <a:off x="0" y="2997200"/>
            <a:ext cx="3744913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it-IT" altLang="it-IT" sz="2400" b="1"/>
              <a:t>mentre di notte  la guida al rullaggio è fornita da luci verdi incassate </a:t>
            </a:r>
          </a:p>
        </p:txBody>
      </p:sp>
      <p:sp>
        <p:nvSpPr>
          <p:cNvPr id="256056" name="Line 56"/>
          <p:cNvSpPr>
            <a:spLocks noChangeShapeType="1"/>
          </p:cNvSpPr>
          <p:nvPr/>
        </p:nvSpPr>
        <p:spPr bwMode="auto">
          <a:xfrm flipV="1">
            <a:off x="3132138" y="3357563"/>
            <a:ext cx="2592387" cy="287337"/>
          </a:xfrm>
          <a:prstGeom prst="line">
            <a:avLst/>
          </a:prstGeom>
          <a:noFill/>
          <a:ln w="5080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grpSp>
        <p:nvGrpSpPr>
          <p:cNvPr id="256057" name="Group 57"/>
          <p:cNvGrpSpPr>
            <a:grpSpLocks/>
          </p:cNvGrpSpPr>
          <p:nvPr/>
        </p:nvGrpSpPr>
        <p:grpSpPr bwMode="auto">
          <a:xfrm>
            <a:off x="6084888" y="1484313"/>
            <a:ext cx="215900" cy="4679950"/>
            <a:chOff x="2064" y="845"/>
            <a:chExt cx="136" cy="2948"/>
          </a:xfrm>
        </p:grpSpPr>
        <p:pic>
          <p:nvPicPr>
            <p:cNvPr id="129044" name="Picture 58" descr="luceverde01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64" y="845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045" name="Picture 59" descr="luceverde01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64" y="1389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046" name="Picture 60" descr="luceverde01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64" y="1933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047" name="Picture 61" descr="luceverde01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64" y="2523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048" name="Picture 62" descr="luceverde01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64" y="3067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049" name="Picture 63" descr="luceverde01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64" y="3657"/>
              <a:ext cx="13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56064" name="Line 64"/>
          <p:cNvSpPr>
            <a:spLocks noChangeShapeType="1"/>
          </p:cNvSpPr>
          <p:nvPr/>
        </p:nvSpPr>
        <p:spPr bwMode="auto">
          <a:xfrm flipV="1">
            <a:off x="3132138" y="2492375"/>
            <a:ext cx="2952750" cy="1081088"/>
          </a:xfrm>
          <a:prstGeom prst="line">
            <a:avLst/>
          </a:prstGeom>
          <a:noFill/>
          <a:ln w="5080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56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56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6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6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6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1" dur="500"/>
                                        <p:tgtEl>
                                          <p:spTgt spid="256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56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560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6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2560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6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6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0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2" dur="500"/>
                                        <p:tgtEl>
                                          <p:spTgt spid="256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256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256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3" dur="500"/>
                                        <p:tgtEl>
                                          <p:spTgt spid="2560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6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2560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6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9" dur="500"/>
                                        <p:tgtEl>
                                          <p:spTgt spid="2560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6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2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4" dur="500"/>
                                        <p:tgtEl>
                                          <p:spTgt spid="256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256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2" dur="500"/>
                                        <p:tgtEl>
                                          <p:spTgt spid="2560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6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7" dur="500"/>
                                        <p:tgtEl>
                                          <p:spTgt spid="256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256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256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53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8" dur="500"/>
                                        <p:tgtEl>
                                          <p:spTgt spid="2560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2560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0" dur="500"/>
                                        <p:tgtEl>
                                          <p:spTgt spid="2560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6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53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3" dur="500"/>
                                        <p:tgtEl>
                                          <p:spTgt spid="256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256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2560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6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0" dur="500"/>
                                        <p:tgtEl>
                                          <p:spTgt spid="256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3" dur="500"/>
                                        <p:tgtEl>
                                          <p:spTgt spid="256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05" grpId="0"/>
      <p:bldP spid="256010" grpId="0"/>
      <p:bldP spid="256010" grpId="1"/>
      <p:bldP spid="256011" grpId="0" animBg="1"/>
      <p:bldP spid="256011" grpId="1" animBg="1"/>
      <p:bldP spid="256012" grpId="0"/>
      <p:bldP spid="256012" grpId="1"/>
      <p:bldP spid="256014" grpId="0" animBg="1"/>
      <p:bldP spid="256014" grpId="1" animBg="1"/>
      <p:bldP spid="256015" grpId="0" animBg="1"/>
      <p:bldP spid="256015" grpId="1" animBg="1"/>
      <p:bldP spid="256038" grpId="0"/>
      <p:bldP spid="256038" grpId="1"/>
      <p:bldP spid="256055" grpId="0"/>
      <p:bldP spid="256056" grpId="0" animBg="1"/>
      <p:bldP spid="256056" grpId="1" animBg="1"/>
      <p:bldP spid="256064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Segnaposto numero diapositiva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A6BE43BC-A64E-4C6F-96DD-51590F1896AD}" type="slidenum">
              <a:rPr lang="it-IT" altLang="it-IT" sz="1000">
                <a:solidFill>
                  <a:srgbClr val="FFFFFF"/>
                </a:solidFill>
              </a:rPr>
              <a:pPr/>
              <a:t>126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30051" name="Text Box 4"/>
          <p:cNvSpPr txBox="1">
            <a:spLocks noChangeArrowheads="1"/>
          </p:cNvSpPr>
          <p:nvPr/>
        </p:nvSpPr>
        <p:spPr bwMode="auto">
          <a:xfrm>
            <a:off x="7235825" y="6553200"/>
            <a:ext cx="19081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PIAZZALI - APRON</a:t>
            </a:r>
          </a:p>
        </p:txBody>
      </p:sp>
      <p:sp>
        <p:nvSpPr>
          <p:cNvPr id="232460" name="Text Box 12"/>
          <p:cNvSpPr txBox="1">
            <a:spLocks noChangeArrowheads="1"/>
          </p:cNvSpPr>
          <p:nvPr/>
        </p:nvSpPr>
        <p:spPr bwMode="auto">
          <a:xfrm>
            <a:off x="539750" y="1557338"/>
            <a:ext cx="7993063" cy="3381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5400" b="1">
                <a:latin typeface="Arial" panose="020B0604020202020204" pitchFamily="34" charset="0"/>
              </a:rPr>
              <a:t>Esistono dei particolari piazzali attrezzati, o destinati a specifici compiti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32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2460" grpId="0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Segnaposto numero diapositiva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031FF1B3-665F-4691-9850-F021129183BB}" type="slidenum">
              <a:rPr lang="it-IT" altLang="it-IT" sz="1000">
                <a:solidFill>
                  <a:srgbClr val="FFFFFF"/>
                </a:solidFill>
              </a:rPr>
              <a:pPr/>
              <a:t>127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25702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217488"/>
            <a:ext cx="77724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it-IT" sz="4000" b="1">
                <a:solidFill>
                  <a:schemeClr val="tx1"/>
                </a:solidFill>
              </a:rPr>
              <a:t>Parcheggio Isolato</a:t>
            </a:r>
            <a:endParaRPr lang="it-IT" sz="4000">
              <a:solidFill>
                <a:schemeClr val="tx1"/>
              </a:solidFill>
            </a:endParaRPr>
          </a:p>
        </p:txBody>
      </p:sp>
      <p:sp>
        <p:nvSpPr>
          <p:cNvPr id="257027" name="Text Box 3"/>
          <p:cNvSpPr txBox="1">
            <a:spLocks noChangeArrowheads="1"/>
          </p:cNvSpPr>
          <p:nvPr/>
        </p:nvSpPr>
        <p:spPr bwMode="auto">
          <a:xfrm>
            <a:off x="0" y="1916113"/>
            <a:ext cx="9144000" cy="3211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tabLst>
                <a:tab pos="765175" algn="l"/>
              </a:tabLst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143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3335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524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Serve per parcheggiare lontano da altri aeromobili o edifici gli aeromobili che:</a:t>
            </a:r>
          </a:p>
          <a:p>
            <a:pPr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–	stanno imbarcando o sbarcando 	materiale pericoloso</a:t>
            </a:r>
          </a:p>
          <a:p>
            <a:pPr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–	sono soggetti ad atti illegali 	</a:t>
            </a:r>
          </a:p>
        </p:txBody>
      </p:sp>
      <p:sp>
        <p:nvSpPr>
          <p:cNvPr id="131077" name="Text Box 5"/>
          <p:cNvSpPr txBox="1">
            <a:spLocks noChangeArrowheads="1"/>
          </p:cNvSpPr>
          <p:nvPr/>
        </p:nvSpPr>
        <p:spPr bwMode="auto">
          <a:xfrm>
            <a:off x="7235825" y="6553200"/>
            <a:ext cx="19081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PIAZZALI - APRON</a:t>
            </a:r>
          </a:p>
        </p:txBody>
      </p:sp>
      <p:sp>
        <p:nvSpPr>
          <p:cNvPr id="257030" name="Rectangle 6"/>
          <p:cNvSpPr>
            <a:spLocks noChangeArrowheads="1"/>
          </p:cNvSpPr>
          <p:nvPr/>
        </p:nvSpPr>
        <p:spPr bwMode="auto">
          <a:xfrm>
            <a:off x="804863" y="217488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/>
            <a:r>
              <a:rPr lang="it-IT" altLang="it-IT" sz="4000" b="1">
                <a:latin typeface="Arial" panose="020B0604020202020204" pitchFamily="34" charset="0"/>
              </a:rPr>
              <a:t>Prova motori</a:t>
            </a:r>
            <a:endParaRPr lang="it-IT" altLang="it-IT" sz="4000">
              <a:latin typeface="Arial" panose="020B0604020202020204" pitchFamily="34" charset="0"/>
            </a:endParaRPr>
          </a:p>
        </p:txBody>
      </p:sp>
      <p:sp>
        <p:nvSpPr>
          <p:cNvPr id="257031" name="Text Box 7"/>
          <p:cNvSpPr txBox="1">
            <a:spLocks noChangeArrowheads="1"/>
          </p:cNvSpPr>
          <p:nvPr/>
        </p:nvSpPr>
        <p:spPr bwMode="auto">
          <a:xfrm>
            <a:off x="468313" y="2133600"/>
            <a:ext cx="8259762" cy="204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143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3335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524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Serve per eseguire le prove motore in una posizione tale che il getto dei motori, delle eliche ed il rumore non siano fonte di fastidio.</a:t>
            </a:r>
          </a:p>
        </p:txBody>
      </p:sp>
      <p:sp>
        <p:nvSpPr>
          <p:cNvPr id="257032" name="Rectangle 8"/>
          <p:cNvSpPr>
            <a:spLocks noChangeArrowheads="1"/>
          </p:cNvSpPr>
          <p:nvPr/>
        </p:nvSpPr>
        <p:spPr bwMode="auto">
          <a:xfrm>
            <a:off x="804863" y="217488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1pPr>
            <a:lvl2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2pPr>
            <a:lvl3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3pPr>
            <a:lvl4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4pPr>
            <a:lvl5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it-IT" sz="4000" b="1" smtClean="0">
                <a:solidFill>
                  <a:schemeClr val="tx1"/>
                </a:solidFill>
              </a:rPr>
              <a:t>Prova bussola</a:t>
            </a:r>
            <a:endParaRPr lang="it-IT" sz="4000" smtClean="0">
              <a:solidFill>
                <a:schemeClr val="tx1"/>
              </a:solidFill>
            </a:endParaRPr>
          </a:p>
        </p:txBody>
      </p:sp>
      <p:sp>
        <p:nvSpPr>
          <p:cNvPr id="257033" name="Text Box 9"/>
          <p:cNvSpPr txBox="1">
            <a:spLocks noChangeArrowheads="1"/>
          </p:cNvSpPr>
          <p:nvPr/>
        </p:nvSpPr>
        <p:spPr bwMode="auto">
          <a:xfrm>
            <a:off x="179388" y="2349500"/>
            <a:ext cx="8756650" cy="2382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143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3335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524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Serve per verificare e compensare gli errori della bussola.</a:t>
            </a:r>
          </a:p>
          <a:p>
            <a:pPr algn="ctr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Fondamentale è la posizione. Deve essere lontana da masse ferrose e linee elettriche.</a:t>
            </a:r>
          </a:p>
        </p:txBody>
      </p:sp>
      <p:pic>
        <p:nvPicPr>
          <p:cNvPr id="257034" name="Picture 10" descr="strumenti026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67625" y="476250"/>
            <a:ext cx="10795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7035" name="Rectangle 11"/>
          <p:cNvSpPr>
            <a:spLocks noChangeArrowheads="1"/>
          </p:cNvSpPr>
          <p:nvPr/>
        </p:nvSpPr>
        <p:spPr bwMode="auto">
          <a:xfrm>
            <a:off x="804863" y="217488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/>
            <a:r>
              <a:rPr lang="it-IT" altLang="it-IT" sz="4000" b="1">
                <a:latin typeface="Arial" panose="020B0604020202020204" pitchFamily="34" charset="0"/>
              </a:rPr>
              <a:t>Prova altimetro</a:t>
            </a:r>
            <a:endParaRPr lang="it-IT" altLang="it-IT" sz="4000">
              <a:latin typeface="Arial" panose="020B0604020202020204" pitchFamily="34" charset="0"/>
            </a:endParaRPr>
          </a:p>
        </p:txBody>
      </p:sp>
      <p:sp>
        <p:nvSpPr>
          <p:cNvPr id="257036" name="Text Box 12"/>
          <p:cNvSpPr txBox="1">
            <a:spLocks noChangeArrowheads="1"/>
          </p:cNvSpPr>
          <p:nvPr/>
        </p:nvSpPr>
        <p:spPr bwMode="auto">
          <a:xfrm>
            <a:off x="179388" y="2060575"/>
            <a:ext cx="8756650" cy="287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143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3335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524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Generalmente va bene qualsiasi parte del piazzale purché sia stata misurata e pubblicata l’elevazione dello stesso.</a:t>
            </a:r>
          </a:p>
          <a:p>
            <a:pPr algn="ctr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Se nessuna area del piazzale è destinata a questo scopo si possono utilizzare le THR</a:t>
            </a:r>
          </a:p>
        </p:txBody>
      </p:sp>
      <p:graphicFrame>
        <p:nvGraphicFramePr>
          <p:cNvPr id="257039" name="Object 15">
            <a:hlinkClick r:id="" action="ppaction://ole?verb=0"/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27483849"/>
              </p:ext>
            </p:extLst>
          </p:nvPr>
        </p:nvGraphicFramePr>
        <p:xfrm>
          <a:off x="4695825" y="6161088"/>
          <a:ext cx="3460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1101" name="Oggetto shell Packager" showAsIcon="1" r:id="rId5" imgW="345960" imgH="456480" progId="Package">
                  <p:embed/>
                </p:oleObj>
              </mc:Choice>
              <mc:Fallback>
                <p:oleObj name="Oggetto shell Packager" showAsIcon="1" r:id="rId5" imgW="345960" imgH="456480" progId="Package">
                  <p:embed/>
                  <p:pic>
                    <p:nvPicPr>
                      <p:cNvPr id="0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95825" y="6161088"/>
                        <a:ext cx="346075" cy="45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tx2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8575" cap="rnd" algn="ctr">
                            <a:solidFill>
                              <a:schemeClr val="tx2"/>
                            </a:solidFill>
                            <a:prstDash val="sysDot"/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57040" name="Picture 16" descr="flug14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276600" y="5229225"/>
            <a:ext cx="3024188" cy="96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57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2570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2570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2570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3" dur="500"/>
                                        <p:tgtEl>
                                          <p:spTgt spid="2570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70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6" dur="500"/>
                                        <p:tgtEl>
                                          <p:spTgt spid="2570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70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9" dur="500"/>
                                        <p:tgtEl>
                                          <p:spTgt spid="2570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70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2" dur="500"/>
                                        <p:tgtEl>
                                          <p:spTgt spid="257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7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257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57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570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570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0" presetClass="verb" presetSubtype="0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cmd type="verb" cmd="0">
                                      <p:cBhvr>
                                        <p:cTn id="47" dur="1" fill="hold"/>
                                        <p:tgtEl>
                                          <p:spTgt spid="2570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1" dur="500"/>
                                        <p:tgtEl>
                                          <p:spTgt spid="2570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5" dur="500"/>
                                        <p:tgtEl>
                                          <p:spTgt spid="2570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8" dur="500"/>
                                        <p:tgtEl>
                                          <p:spTgt spid="2570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7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1" dur="500"/>
                                        <p:tgtEl>
                                          <p:spTgt spid="2570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7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4" dur="500"/>
                                        <p:tgtEl>
                                          <p:spTgt spid="2570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70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9" dur="500"/>
                                        <p:tgtEl>
                                          <p:spTgt spid="257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3" dur="500"/>
                                        <p:tgtEl>
                                          <p:spTgt spid="2570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7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7" dur="500"/>
                                        <p:tgtEl>
                                          <p:spTgt spid="2570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7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500"/>
                                        <p:tgtEl>
                                          <p:spTgt spid="257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5" dur="500"/>
                                        <p:tgtEl>
                                          <p:spTgt spid="2570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70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8" dur="500"/>
                                        <p:tgtEl>
                                          <p:spTgt spid="2570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70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91" dur="500"/>
                                        <p:tgtEl>
                                          <p:spTgt spid="2570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7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94" dur="500"/>
                                        <p:tgtEl>
                                          <p:spTgt spid="2570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7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9" dur="500"/>
                                        <p:tgtEl>
                                          <p:spTgt spid="257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1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3" dur="500"/>
                                        <p:tgtEl>
                                          <p:spTgt spid="2570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05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7" dur="500"/>
                                        <p:tgtEl>
                                          <p:spTgt spid="2570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7026" grpId="0"/>
      <p:bldP spid="257026" grpId="1"/>
      <p:bldP spid="257027" grpId="0" build="p" autoUpdateAnimBg="0"/>
      <p:bldP spid="257027" grpId="1" build="allAtOnce"/>
      <p:bldP spid="257030" grpId="0"/>
      <p:bldP spid="257030" grpId="1"/>
      <p:bldP spid="257031" grpId="0" build="p" autoUpdateAnimBg="0"/>
      <p:bldP spid="257031" grpId="1" build="allAtOnce"/>
      <p:bldP spid="257032" grpId="0"/>
      <p:bldP spid="257032" grpId="1"/>
      <p:bldP spid="257033" grpId="0" build="p" autoUpdateAnimBg="0"/>
      <p:bldP spid="257033" grpId="1" build="allAtOnce"/>
      <p:bldP spid="257035" grpId="0"/>
      <p:bldP spid="257036" grpId="0" build="p" autoUpdateAnimBg="0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Segnaposto numero diapositiva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245ECA3C-1DB6-47BC-A29F-B72302A79755}" type="slidenum">
              <a:rPr lang="it-IT" altLang="it-IT" sz="1000">
                <a:solidFill>
                  <a:srgbClr val="FFFFFF"/>
                </a:solidFill>
              </a:rPr>
              <a:pPr/>
              <a:t>128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3689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406400"/>
            <a:ext cx="77724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it-IT" sz="5400" b="1">
                <a:solidFill>
                  <a:schemeClr val="tx1"/>
                </a:solidFill>
              </a:rPr>
              <a:t>Segnalazione ostacoli</a:t>
            </a:r>
            <a:endParaRPr lang="it-IT" sz="5400">
              <a:solidFill>
                <a:schemeClr val="tx1"/>
              </a:solidFill>
            </a:endParaRPr>
          </a:p>
        </p:txBody>
      </p:sp>
      <p:sp>
        <p:nvSpPr>
          <p:cNvPr id="143364" name="Rectangle 4"/>
          <p:cNvSpPr>
            <a:spLocks noChangeArrowheads="1"/>
          </p:cNvSpPr>
          <p:nvPr/>
        </p:nvSpPr>
        <p:spPr bwMode="auto">
          <a:xfrm>
            <a:off x="6551613" y="6578600"/>
            <a:ext cx="259238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/>
            <a:r>
              <a:rPr lang="it-IT" altLang="it-IT" sz="1800">
                <a:latin typeface="Arial" panose="020B0604020202020204" pitchFamily="34" charset="0"/>
              </a:rPr>
              <a:t>Segnalazione ostacoli</a:t>
            </a:r>
          </a:p>
        </p:txBody>
      </p:sp>
      <p:sp>
        <p:nvSpPr>
          <p:cNvPr id="336901" name="Text Box 5"/>
          <p:cNvSpPr txBox="1">
            <a:spLocks noChangeArrowheads="1"/>
          </p:cNvSpPr>
          <p:nvPr/>
        </p:nvSpPr>
        <p:spPr bwMode="auto">
          <a:xfrm>
            <a:off x="0" y="2492375"/>
            <a:ext cx="9144000" cy="301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/>
              <a:t>TUTTI GLI OSTACOLI  SU E NELLE VICINANZE DI UN AERODROMO DEVONO ESSERE SEGNALATI IN MANIERA ADEQUATA SIA DI GIORNO,        </a:t>
            </a:r>
            <a:r>
              <a:rPr lang="it-IT" altLang="it-IT" sz="3200" b="1">
                <a:solidFill>
                  <a:srgbClr val="FFFF00"/>
                </a:solidFill>
              </a:rPr>
              <a:t>SEGNALETICA DIURNA</a:t>
            </a:r>
            <a:r>
              <a:rPr lang="it-IT" altLang="it-IT" sz="3200" b="1"/>
              <a:t>,                                                 CHE DI NOTTE,                                                  </a:t>
            </a:r>
            <a:r>
              <a:rPr lang="it-IT" altLang="it-IT" sz="3200" b="1">
                <a:solidFill>
                  <a:srgbClr val="FFFF00"/>
                </a:solidFill>
              </a:rPr>
              <a:t>SEGNALETICA NOTTURNA</a:t>
            </a:r>
            <a:r>
              <a:rPr lang="it-IT" altLang="it-IT" sz="3200" b="1"/>
              <a:t>.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36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369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6898" grpId="0"/>
      <p:bldP spid="336901" grpId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EDEE4442-E052-4D32-9909-A1205176CB00}" type="slidenum">
              <a:rPr lang="it-IT" altLang="it-IT" sz="1000">
                <a:solidFill>
                  <a:srgbClr val="FFFFFF"/>
                </a:solidFill>
              </a:rPr>
              <a:pPr/>
              <a:t>129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44387" name="Rectangle 2"/>
          <p:cNvSpPr>
            <a:spLocks noChangeArrowheads="1"/>
          </p:cNvSpPr>
          <p:nvPr/>
        </p:nvSpPr>
        <p:spPr bwMode="auto">
          <a:xfrm>
            <a:off x="6551613" y="6578600"/>
            <a:ext cx="259238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/>
            <a:r>
              <a:rPr lang="it-IT" altLang="it-IT" sz="1800">
                <a:latin typeface="Arial" panose="020B0604020202020204" pitchFamily="34" charset="0"/>
              </a:rPr>
              <a:t>Segnalazione ostacoli</a:t>
            </a:r>
          </a:p>
        </p:txBody>
      </p:sp>
      <p:pic>
        <p:nvPicPr>
          <p:cNvPr id="345091" name="Picture 3" descr="obs12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276600" y="2708275"/>
            <a:ext cx="2665413" cy="2605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5094" name="Text Box 6"/>
          <p:cNvSpPr txBox="1">
            <a:spLocks noChangeArrowheads="1"/>
          </p:cNvSpPr>
          <p:nvPr/>
        </p:nvSpPr>
        <p:spPr bwMode="auto">
          <a:xfrm>
            <a:off x="0" y="260350"/>
            <a:ext cx="914400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Se le dimensioni dell’oggetto sono superiori a 4,5 m per ciascun lato si usa una colorazione a scacchi</a:t>
            </a:r>
          </a:p>
        </p:txBody>
      </p:sp>
      <p:sp>
        <p:nvSpPr>
          <p:cNvPr id="345095" name="Line 7"/>
          <p:cNvSpPr>
            <a:spLocks noChangeShapeType="1"/>
          </p:cNvSpPr>
          <p:nvPr/>
        </p:nvSpPr>
        <p:spPr bwMode="auto">
          <a:xfrm>
            <a:off x="3492500" y="5084763"/>
            <a:ext cx="345598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45096" name="Line 8"/>
          <p:cNvSpPr>
            <a:spLocks noChangeShapeType="1"/>
          </p:cNvSpPr>
          <p:nvPr/>
        </p:nvSpPr>
        <p:spPr bwMode="auto">
          <a:xfrm>
            <a:off x="3492500" y="2852738"/>
            <a:ext cx="345598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45097" name="Line 9"/>
          <p:cNvSpPr>
            <a:spLocks noChangeShapeType="1"/>
          </p:cNvSpPr>
          <p:nvPr/>
        </p:nvSpPr>
        <p:spPr bwMode="auto">
          <a:xfrm flipH="1" flipV="1">
            <a:off x="3419475" y="2924175"/>
            <a:ext cx="0" cy="3097213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45098" name="Line 10"/>
          <p:cNvSpPr>
            <a:spLocks noChangeShapeType="1"/>
          </p:cNvSpPr>
          <p:nvPr/>
        </p:nvSpPr>
        <p:spPr bwMode="auto">
          <a:xfrm flipV="1">
            <a:off x="5651500" y="2924175"/>
            <a:ext cx="0" cy="3097213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45099" name="Line 11"/>
          <p:cNvSpPr>
            <a:spLocks noChangeShapeType="1"/>
          </p:cNvSpPr>
          <p:nvPr/>
        </p:nvSpPr>
        <p:spPr bwMode="auto">
          <a:xfrm>
            <a:off x="3492500" y="5805488"/>
            <a:ext cx="2159000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45100" name="Line 12"/>
          <p:cNvSpPr>
            <a:spLocks noChangeShapeType="1"/>
          </p:cNvSpPr>
          <p:nvPr/>
        </p:nvSpPr>
        <p:spPr bwMode="auto">
          <a:xfrm flipV="1">
            <a:off x="6804025" y="2852738"/>
            <a:ext cx="0" cy="2233612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45101" name="Text Box 13"/>
          <p:cNvSpPr txBox="1">
            <a:spLocks noChangeArrowheads="1"/>
          </p:cNvSpPr>
          <p:nvPr/>
        </p:nvSpPr>
        <p:spPr bwMode="auto">
          <a:xfrm>
            <a:off x="3635375" y="5949950"/>
            <a:ext cx="1727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/>
              <a:t>l ≥ 4,5 m</a:t>
            </a:r>
          </a:p>
        </p:txBody>
      </p:sp>
      <p:sp>
        <p:nvSpPr>
          <p:cNvPr id="345102" name="Text Box 14"/>
          <p:cNvSpPr txBox="1">
            <a:spLocks noChangeArrowheads="1"/>
          </p:cNvSpPr>
          <p:nvPr/>
        </p:nvSpPr>
        <p:spPr bwMode="auto">
          <a:xfrm>
            <a:off x="6588125" y="3789363"/>
            <a:ext cx="1727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/>
              <a:t>l ≥ 4,5 m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45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45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345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345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345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" presetClass="entr" presetSubtype="1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345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7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9" dur="500"/>
                                        <p:tgtEl>
                                          <p:spTgt spid="345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345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34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345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3" presetClass="entr" presetSubtype="1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9" dur="500"/>
                                        <p:tgtEl>
                                          <p:spTgt spid="345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094" grpId="0"/>
      <p:bldP spid="345095" grpId="0" animBg="1"/>
      <p:bldP spid="345096" grpId="0" animBg="1"/>
      <p:bldP spid="345097" grpId="0" animBg="1"/>
      <p:bldP spid="345098" grpId="0" animBg="1"/>
      <p:bldP spid="345099" grpId="0" animBg="1"/>
      <p:bldP spid="345100" grpId="0" animBg="1"/>
      <p:bldP spid="345101" grpId="0"/>
      <p:bldP spid="34510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8E0C7AB7-6152-416D-BBDE-852256BE7300}" type="slidenum">
              <a:rPr lang="it-IT" altLang="it-IT" sz="1000">
                <a:solidFill>
                  <a:srgbClr val="FFFFFF"/>
                </a:solidFill>
              </a:rPr>
              <a:pPr/>
              <a:t>13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25603" name="Text Box 2"/>
          <p:cNvSpPr txBox="1">
            <a:spLocks noChangeArrowheads="1"/>
          </p:cNvSpPr>
          <p:nvPr/>
        </p:nvSpPr>
        <p:spPr bwMode="auto">
          <a:xfrm>
            <a:off x="179388" y="260350"/>
            <a:ext cx="8748712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Classificazione in funzione dell’assistenza antincendio disponibile.</a:t>
            </a:r>
          </a:p>
        </p:txBody>
      </p:sp>
      <p:sp>
        <p:nvSpPr>
          <p:cNvPr id="45060" name="Text Box 4"/>
          <p:cNvSpPr txBox="1">
            <a:spLocks noChangeArrowheads="1"/>
          </p:cNvSpPr>
          <p:nvPr/>
        </p:nvSpPr>
        <p:spPr bwMode="auto">
          <a:xfrm>
            <a:off x="179388" y="2565400"/>
            <a:ext cx="85947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tabLst>
                <a:tab pos="577850" algn="l"/>
              </a:tabLst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041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2319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422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Ognuna delle quali è funzione di:</a:t>
            </a:r>
          </a:p>
        </p:txBody>
      </p:sp>
      <p:sp>
        <p:nvSpPr>
          <p:cNvPr id="45061" name="Rectangle 5"/>
          <p:cNvSpPr>
            <a:spLocks noChangeArrowheads="1"/>
          </p:cNvSpPr>
          <p:nvPr/>
        </p:nvSpPr>
        <p:spPr bwMode="auto">
          <a:xfrm>
            <a:off x="1457325" y="1628775"/>
            <a:ext cx="61817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L’ICAO considera 10 categorie.</a:t>
            </a:r>
          </a:p>
        </p:txBody>
      </p:sp>
      <p:sp>
        <p:nvSpPr>
          <p:cNvPr id="45062" name="Rectangle 6"/>
          <p:cNvSpPr>
            <a:spLocks noChangeArrowheads="1"/>
          </p:cNvSpPr>
          <p:nvPr/>
        </p:nvSpPr>
        <p:spPr bwMode="auto">
          <a:xfrm>
            <a:off x="71438" y="4221163"/>
            <a:ext cx="3276600" cy="181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it-IT" altLang="it-IT" sz="2800" b="1">
                <a:latin typeface="Arial" panose="020B0604020202020204" pitchFamily="34" charset="0"/>
              </a:rPr>
              <a:t>Dimensioni degli  aeromobili che operano sull’aerodromo.</a:t>
            </a:r>
          </a:p>
        </p:txBody>
      </p:sp>
      <p:sp>
        <p:nvSpPr>
          <p:cNvPr id="45064" name="Rectangle 8"/>
          <p:cNvSpPr>
            <a:spLocks noChangeArrowheads="1"/>
          </p:cNvSpPr>
          <p:nvPr/>
        </p:nvSpPr>
        <p:spPr bwMode="auto">
          <a:xfrm>
            <a:off x="3492500" y="4149725"/>
            <a:ext cx="2592388" cy="204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r>
              <a:rPr lang="it-IT" altLang="it-IT" sz="3200" b="1">
                <a:latin typeface="Arial" panose="020B0604020202020204" pitchFamily="34" charset="0"/>
              </a:rPr>
              <a:t>Quantità e qualità degli agenti estinguenti.</a:t>
            </a:r>
          </a:p>
        </p:txBody>
      </p:sp>
      <p:sp>
        <p:nvSpPr>
          <p:cNvPr id="45065" name="Text Box 9"/>
          <p:cNvSpPr txBox="1">
            <a:spLocks noChangeArrowheads="1"/>
          </p:cNvSpPr>
          <p:nvPr/>
        </p:nvSpPr>
        <p:spPr bwMode="auto">
          <a:xfrm>
            <a:off x="6659563" y="4149725"/>
            <a:ext cx="2484437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tabLst>
                <a:tab pos="577850" algn="l"/>
              </a:tabLst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041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2319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422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Numero dei mezzi di soccorso.</a:t>
            </a:r>
          </a:p>
        </p:txBody>
      </p:sp>
      <p:sp>
        <p:nvSpPr>
          <p:cNvPr id="45067" name="AutoShape 11"/>
          <p:cNvSpPr>
            <a:spLocks noChangeArrowheads="1"/>
          </p:cNvSpPr>
          <p:nvPr/>
        </p:nvSpPr>
        <p:spPr bwMode="auto">
          <a:xfrm>
            <a:off x="4211638" y="3206750"/>
            <a:ext cx="839787" cy="1008063"/>
          </a:xfrm>
          <a:prstGeom prst="downArrow">
            <a:avLst>
              <a:gd name="adj1" fmla="val 50000"/>
              <a:gd name="adj2" fmla="val 30009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5068" name="AutoShape 12"/>
          <p:cNvSpPr>
            <a:spLocks noChangeArrowheads="1"/>
          </p:cNvSpPr>
          <p:nvPr/>
        </p:nvSpPr>
        <p:spPr bwMode="auto">
          <a:xfrm rot="-2222054">
            <a:off x="1979613" y="3344863"/>
            <a:ext cx="1524000" cy="660400"/>
          </a:xfrm>
          <a:prstGeom prst="leftArrow">
            <a:avLst>
              <a:gd name="adj1" fmla="val 50000"/>
              <a:gd name="adj2" fmla="val 57692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5069" name="AutoShape 13"/>
          <p:cNvSpPr>
            <a:spLocks noChangeArrowheads="1"/>
          </p:cNvSpPr>
          <p:nvPr/>
        </p:nvSpPr>
        <p:spPr bwMode="auto">
          <a:xfrm rot="2059726">
            <a:off x="5795963" y="3357563"/>
            <a:ext cx="1584325" cy="755650"/>
          </a:xfrm>
          <a:prstGeom prst="rightArrow">
            <a:avLst>
              <a:gd name="adj1" fmla="val 50000"/>
              <a:gd name="adj2" fmla="val 52416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5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450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45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5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45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5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33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500"/>
                                        <p:tgtEl>
                                          <p:spTgt spid="450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60" grpId="0" build="p" autoUpdateAnimBg="0"/>
      <p:bldP spid="45061" grpId="0" autoUpdateAnimBg="0"/>
      <p:bldP spid="45062" grpId="0" autoUpdateAnimBg="0"/>
      <p:bldP spid="45064" grpId="0" autoUpdateAnimBg="0"/>
      <p:bldP spid="45065" grpId="0" build="p" autoUpdateAnimBg="0"/>
      <p:bldP spid="45067" grpId="0" animBg="1"/>
      <p:bldP spid="45068" grpId="0" animBg="1"/>
      <p:bldP spid="45069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5FF90A4F-A6B3-4C6A-AB62-4DA2034ACA17}" type="slidenum">
              <a:rPr lang="it-IT" altLang="it-IT" sz="1000">
                <a:solidFill>
                  <a:srgbClr val="FFFFFF"/>
                </a:solidFill>
              </a:rPr>
              <a:pPr/>
              <a:t>130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45411" name="Rectangle 2"/>
          <p:cNvSpPr>
            <a:spLocks noChangeArrowheads="1"/>
          </p:cNvSpPr>
          <p:nvPr/>
        </p:nvSpPr>
        <p:spPr bwMode="auto">
          <a:xfrm>
            <a:off x="6551613" y="6578600"/>
            <a:ext cx="259238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/>
            <a:r>
              <a:rPr lang="it-IT" altLang="it-IT" sz="1800">
                <a:latin typeface="Arial" panose="020B0604020202020204" pitchFamily="34" charset="0"/>
              </a:rPr>
              <a:t>Segnalazione ostacoli</a:t>
            </a:r>
          </a:p>
        </p:txBody>
      </p:sp>
      <p:pic>
        <p:nvPicPr>
          <p:cNvPr id="344067" name="Picture 3" descr="obs13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0775" y="1773238"/>
            <a:ext cx="4105275" cy="1836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4068" name="Picture 4" descr="obs13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79388" y="1700213"/>
            <a:ext cx="1901825" cy="4249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4069" name="Text Box 5"/>
          <p:cNvSpPr txBox="1">
            <a:spLocks noChangeArrowheads="1"/>
          </p:cNvSpPr>
          <p:nvPr/>
        </p:nvSpPr>
        <p:spPr bwMode="auto">
          <a:xfrm>
            <a:off x="0" y="260350"/>
            <a:ext cx="914400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Se una delle  dimensioni  dell’oggetto è inferiore  a 4,5 m si usa una colorazione a bande colorate</a:t>
            </a:r>
          </a:p>
        </p:txBody>
      </p:sp>
      <p:sp>
        <p:nvSpPr>
          <p:cNvPr id="344070" name="Line 6"/>
          <p:cNvSpPr>
            <a:spLocks noChangeShapeType="1"/>
          </p:cNvSpPr>
          <p:nvPr/>
        </p:nvSpPr>
        <p:spPr bwMode="auto">
          <a:xfrm>
            <a:off x="250825" y="1773238"/>
            <a:ext cx="252095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44071" name="Line 7"/>
          <p:cNvSpPr>
            <a:spLocks noChangeShapeType="1"/>
          </p:cNvSpPr>
          <p:nvPr/>
        </p:nvSpPr>
        <p:spPr bwMode="auto">
          <a:xfrm>
            <a:off x="323850" y="5876925"/>
            <a:ext cx="2519363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44072" name="Line 8"/>
          <p:cNvSpPr>
            <a:spLocks noChangeShapeType="1"/>
          </p:cNvSpPr>
          <p:nvPr/>
        </p:nvSpPr>
        <p:spPr bwMode="auto">
          <a:xfrm flipV="1">
            <a:off x="2051050" y="4868863"/>
            <a:ext cx="0" cy="1728787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44073" name="Line 9"/>
          <p:cNvSpPr>
            <a:spLocks noChangeShapeType="1"/>
          </p:cNvSpPr>
          <p:nvPr/>
        </p:nvSpPr>
        <p:spPr bwMode="auto">
          <a:xfrm flipH="1" flipV="1">
            <a:off x="250825" y="4724400"/>
            <a:ext cx="0" cy="1800225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44074" name="Line 10"/>
          <p:cNvSpPr>
            <a:spLocks noChangeShapeType="1"/>
          </p:cNvSpPr>
          <p:nvPr/>
        </p:nvSpPr>
        <p:spPr bwMode="auto">
          <a:xfrm>
            <a:off x="4500563" y="3573463"/>
            <a:ext cx="1584325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44075" name="Line 11"/>
          <p:cNvSpPr>
            <a:spLocks noChangeShapeType="1"/>
          </p:cNvSpPr>
          <p:nvPr/>
        </p:nvSpPr>
        <p:spPr bwMode="auto">
          <a:xfrm>
            <a:off x="4427538" y="1844675"/>
            <a:ext cx="165735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44076" name="Line 12"/>
          <p:cNvSpPr>
            <a:spLocks noChangeShapeType="1"/>
          </p:cNvSpPr>
          <p:nvPr/>
        </p:nvSpPr>
        <p:spPr bwMode="auto">
          <a:xfrm flipV="1">
            <a:off x="8964613" y="2492375"/>
            <a:ext cx="0" cy="172720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44077" name="Line 13"/>
          <p:cNvSpPr>
            <a:spLocks noChangeShapeType="1"/>
          </p:cNvSpPr>
          <p:nvPr/>
        </p:nvSpPr>
        <p:spPr bwMode="auto">
          <a:xfrm flipV="1">
            <a:off x="4932363" y="2565400"/>
            <a:ext cx="0" cy="172720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44078" name="Line 14"/>
          <p:cNvSpPr>
            <a:spLocks noChangeShapeType="1"/>
          </p:cNvSpPr>
          <p:nvPr/>
        </p:nvSpPr>
        <p:spPr bwMode="auto">
          <a:xfrm flipV="1">
            <a:off x="2484438" y="1773238"/>
            <a:ext cx="0" cy="4103687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44079" name="Text Box 15"/>
          <p:cNvSpPr txBox="1">
            <a:spLocks noChangeArrowheads="1"/>
          </p:cNvSpPr>
          <p:nvPr/>
        </p:nvSpPr>
        <p:spPr bwMode="auto">
          <a:xfrm>
            <a:off x="2484438" y="3644900"/>
            <a:ext cx="14398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/>
              <a:t>l &lt; 4,5 m</a:t>
            </a:r>
          </a:p>
        </p:txBody>
      </p:sp>
      <p:sp>
        <p:nvSpPr>
          <p:cNvPr id="344080" name="Line 16"/>
          <p:cNvSpPr>
            <a:spLocks noChangeShapeType="1"/>
          </p:cNvSpPr>
          <p:nvPr/>
        </p:nvSpPr>
        <p:spPr bwMode="auto">
          <a:xfrm flipV="1">
            <a:off x="250825" y="6237288"/>
            <a:ext cx="1800225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44081" name="Text Box 17"/>
          <p:cNvSpPr txBox="1">
            <a:spLocks noChangeArrowheads="1"/>
          </p:cNvSpPr>
          <p:nvPr/>
        </p:nvSpPr>
        <p:spPr bwMode="auto">
          <a:xfrm>
            <a:off x="468313" y="6400800"/>
            <a:ext cx="14398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/>
              <a:t>l &gt; 1,5 m</a:t>
            </a:r>
          </a:p>
        </p:txBody>
      </p:sp>
      <p:sp>
        <p:nvSpPr>
          <p:cNvPr id="344082" name="Line 18"/>
          <p:cNvSpPr>
            <a:spLocks noChangeShapeType="1"/>
          </p:cNvSpPr>
          <p:nvPr/>
        </p:nvSpPr>
        <p:spPr bwMode="auto">
          <a:xfrm flipV="1">
            <a:off x="4716463" y="1844675"/>
            <a:ext cx="0" cy="1728788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44083" name="Text Box 19"/>
          <p:cNvSpPr txBox="1">
            <a:spLocks noChangeArrowheads="1"/>
          </p:cNvSpPr>
          <p:nvPr/>
        </p:nvSpPr>
        <p:spPr bwMode="auto">
          <a:xfrm>
            <a:off x="3276600" y="2420938"/>
            <a:ext cx="14398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/>
              <a:t>l &gt; 1,5 m</a:t>
            </a:r>
          </a:p>
        </p:txBody>
      </p:sp>
      <p:sp>
        <p:nvSpPr>
          <p:cNvPr id="344084" name="Line 20"/>
          <p:cNvSpPr>
            <a:spLocks noChangeShapeType="1"/>
          </p:cNvSpPr>
          <p:nvPr/>
        </p:nvSpPr>
        <p:spPr bwMode="auto">
          <a:xfrm flipV="1">
            <a:off x="4932363" y="4005263"/>
            <a:ext cx="3960812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44085" name="Text Box 21"/>
          <p:cNvSpPr txBox="1">
            <a:spLocks noChangeArrowheads="1"/>
          </p:cNvSpPr>
          <p:nvPr/>
        </p:nvSpPr>
        <p:spPr bwMode="auto">
          <a:xfrm>
            <a:off x="6300788" y="4149725"/>
            <a:ext cx="14398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/>
              <a:t>l &lt; 4,5 m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44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44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344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6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344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8" presetClass="entr" presetSubtype="1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344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" dur="500"/>
                                        <p:tgtEl>
                                          <p:spTgt spid="344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500"/>
                                        <p:tgtEl>
                                          <p:spTgt spid="344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0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3440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8" presetClass="entr" presetSubtype="1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344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37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9" dur="500"/>
                                        <p:tgtEl>
                                          <p:spTgt spid="344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2" dur="500"/>
                                        <p:tgtEl>
                                          <p:spTgt spid="344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44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344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8" presetClass="entr" presetSubtype="1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344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51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3" dur="500"/>
                                        <p:tgtEl>
                                          <p:spTgt spid="344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6" dur="500"/>
                                        <p:tgtEl>
                                          <p:spTgt spid="344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58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344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8" presetClass="entr" presetSubtype="1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3" dur="500"/>
                                        <p:tgtEl>
                                          <p:spTgt spid="344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65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344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0" dur="500"/>
                                        <p:tgtEl>
                                          <p:spTgt spid="344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069" grpId="0"/>
      <p:bldP spid="344070" grpId="0" animBg="1"/>
      <p:bldP spid="344071" grpId="0" animBg="1"/>
      <p:bldP spid="344072" grpId="0" animBg="1"/>
      <p:bldP spid="344073" grpId="0" animBg="1"/>
      <p:bldP spid="344074" grpId="0" animBg="1"/>
      <p:bldP spid="344075" grpId="0" animBg="1"/>
      <p:bldP spid="344076" grpId="0" animBg="1"/>
      <p:bldP spid="344077" grpId="0" animBg="1"/>
      <p:bldP spid="344078" grpId="0" animBg="1"/>
      <p:bldP spid="344079" grpId="0"/>
      <p:bldP spid="344080" grpId="0" animBg="1"/>
      <p:bldP spid="344081" grpId="0"/>
      <p:bldP spid="344082" grpId="0" animBg="1"/>
      <p:bldP spid="344083" grpId="0"/>
      <p:bldP spid="344084" grpId="0" animBg="1"/>
      <p:bldP spid="344085" grpId="0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99896793-56EF-4E34-8DC3-07873E18DB8E}" type="slidenum">
              <a:rPr lang="it-IT" altLang="it-IT" sz="1000">
                <a:solidFill>
                  <a:srgbClr val="FFFFFF"/>
                </a:solidFill>
              </a:rPr>
              <a:pPr/>
              <a:t>131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46435" name="Rectangle 2"/>
          <p:cNvSpPr>
            <a:spLocks noChangeArrowheads="1"/>
          </p:cNvSpPr>
          <p:nvPr/>
        </p:nvSpPr>
        <p:spPr bwMode="auto">
          <a:xfrm>
            <a:off x="6551613" y="6578600"/>
            <a:ext cx="259238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/>
            <a:r>
              <a:rPr lang="it-IT" altLang="it-IT" sz="1800">
                <a:latin typeface="Arial" panose="020B0604020202020204" pitchFamily="34" charset="0"/>
              </a:rPr>
              <a:t>Segnalazione ostacoli</a:t>
            </a:r>
          </a:p>
        </p:txBody>
      </p:sp>
      <p:sp>
        <p:nvSpPr>
          <p:cNvPr id="343043" name="Text Box 3"/>
          <p:cNvSpPr txBox="1">
            <a:spLocks noChangeArrowheads="1"/>
          </p:cNvSpPr>
          <p:nvPr/>
        </p:nvSpPr>
        <p:spPr bwMode="auto">
          <a:xfrm>
            <a:off x="1476375" y="0"/>
            <a:ext cx="619283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/>
              <a:t>Segnaletica notturna</a:t>
            </a:r>
          </a:p>
        </p:txBody>
      </p:sp>
      <p:sp>
        <p:nvSpPr>
          <p:cNvPr id="343044" name="Text Box 4"/>
          <p:cNvSpPr txBox="1">
            <a:spLocks noChangeArrowheads="1"/>
          </p:cNvSpPr>
          <p:nvPr/>
        </p:nvSpPr>
        <p:spPr bwMode="auto">
          <a:xfrm>
            <a:off x="794" y="1052736"/>
            <a:ext cx="9144000" cy="60016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 dirty="0"/>
              <a:t>Di notte, gli ostacoli devono essere segnalati mediante luci o fari di pericolo.                                                         </a:t>
            </a:r>
            <a:endParaRPr lang="it-IT" altLang="it-IT" sz="3200" b="1" dirty="0" smtClean="0"/>
          </a:p>
          <a:p>
            <a:pPr algn="ctr">
              <a:spcBef>
                <a:spcPct val="50000"/>
              </a:spcBef>
            </a:pPr>
            <a:r>
              <a:rPr lang="it-IT" altLang="it-IT" sz="3200" b="1" dirty="0" smtClean="0"/>
              <a:t>Le </a:t>
            </a:r>
            <a:r>
              <a:rPr lang="it-IT" altLang="it-IT" sz="3200" b="1" dirty="0"/>
              <a:t>luci di segnalazione devono essere visibili in tutte le direzioni a notevole distanza. </a:t>
            </a:r>
            <a:endParaRPr lang="it-IT" altLang="it-IT" sz="3200" b="1" dirty="0" smtClean="0"/>
          </a:p>
          <a:p>
            <a:pPr algn="ctr">
              <a:spcBef>
                <a:spcPct val="50000"/>
              </a:spcBef>
            </a:pPr>
            <a:r>
              <a:rPr lang="it-IT" altLang="it-IT" sz="3200" b="1" dirty="0" smtClean="0"/>
              <a:t>L'intensità  </a:t>
            </a:r>
            <a:r>
              <a:rPr lang="it-IT" altLang="it-IT" sz="3200" b="1" dirty="0"/>
              <a:t>luminosa può essere  bassa, media o alta o una combinazione di tali valori a seconda della rilevanza dell’ostacolo.</a:t>
            </a:r>
            <a:br>
              <a:rPr lang="it-IT" altLang="it-IT" sz="3200" b="1" dirty="0"/>
            </a:br>
            <a:r>
              <a:rPr lang="it-IT" altLang="it-IT" sz="3200" b="1" dirty="0"/>
              <a:t>Nei  fari di pericolo, le luci sono generalmente di alta intensità e per attirare l’attenzione sono rotanti o a luce intermittente.</a:t>
            </a:r>
            <a:br>
              <a:rPr lang="it-IT" altLang="it-IT" sz="3200" b="1" dirty="0"/>
            </a:br>
            <a:endParaRPr lang="it-IT" altLang="it-IT" sz="3200" b="1" dirty="0"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43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43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3043" grpId="0"/>
      <p:bldP spid="343044" grpId="0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038C2CEF-7097-4216-94DE-360B2375D0B4}" type="slidenum">
              <a:rPr lang="it-IT" altLang="it-IT" sz="1000">
                <a:solidFill>
                  <a:srgbClr val="FFFFFF"/>
                </a:solidFill>
              </a:rPr>
              <a:pPr/>
              <a:t>132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46114" name="Rectangle 2"/>
          <p:cNvSpPr>
            <a:spLocks noChangeArrowheads="1"/>
          </p:cNvSpPr>
          <p:nvPr/>
        </p:nvSpPr>
        <p:spPr bwMode="auto">
          <a:xfrm>
            <a:off x="0" y="692150"/>
            <a:ext cx="914400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/>
            <a:r>
              <a:rPr lang="it-IT" altLang="it-IT">
                <a:latin typeface="Arial" panose="020B0604020202020204" pitchFamily="34" charset="0"/>
              </a:rPr>
              <a:t>Per ostacoli inferiori ai 45 m si usano luci a bassa intensità che indicano l’estremità.</a:t>
            </a:r>
          </a:p>
        </p:txBody>
      </p:sp>
      <p:sp>
        <p:nvSpPr>
          <p:cNvPr id="346115" name="Text Box 3"/>
          <p:cNvSpPr txBox="1">
            <a:spLocks noChangeArrowheads="1"/>
          </p:cNvSpPr>
          <p:nvPr/>
        </p:nvSpPr>
        <p:spPr bwMode="auto">
          <a:xfrm>
            <a:off x="1908175" y="0"/>
            <a:ext cx="540067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/>
              <a:t>Uso delle luci</a:t>
            </a:r>
          </a:p>
        </p:txBody>
      </p:sp>
      <p:pic>
        <p:nvPicPr>
          <p:cNvPr id="346119" name="Picture 7" descr="obs659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87450" y="2636838"/>
            <a:ext cx="1397000" cy="422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6120" name="Picture 8" descr="obs098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892800" y="2708275"/>
            <a:ext cx="1919288" cy="414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6121" name="Picture 9" descr="lam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-2467519">
            <a:off x="1276350" y="2349500"/>
            <a:ext cx="415925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6122" name="Picture 10" descr="lam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59563" y="2276475"/>
            <a:ext cx="415925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6123" name="Picture 11" descr="lam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2467519" flipH="1">
            <a:off x="2139950" y="2349500"/>
            <a:ext cx="415925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6124" name="Line 12"/>
          <p:cNvSpPr>
            <a:spLocks noChangeShapeType="1"/>
          </p:cNvSpPr>
          <p:nvPr/>
        </p:nvSpPr>
        <p:spPr bwMode="auto">
          <a:xfrm>
            <a:off x="250825" y="2852738"/>
            <a:ext cx="8569325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46125" name="Line 13"/>
          <p:cNvSpPr>
            <a:spLocks noChangeShapeType="1"/>
          </p:cNvSpPr>
          <p:nvPr/>
        </p:nvSpPr>
        <p:spPr bwMode="auto">
          <a:xfrm>
            <a:off x="250825" y="6742113"/>
            <a:ext cx="8569325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46126" name="Line 14"/>
          <p:cNvSpPr>
            <a:spLocks noChangeShapeType="1"/>
          </p:cNvSpPr>
          <p:nvPr/>
        </p:nvSpPr>
        <p:spPr bwMode="auto">
          <a:xfrm>
            <a:off x="4500563" y="2852738"/>
            <a:ext cx="0" cy="381635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46127" name="Text Box 15"/>
          <p:cNvSpPr txBox="1">
            <a:spLocks noChangeArrowheads="1"/>
          </p:cNvSpPr>
          <p:nvPr/>
        </p:nvSpPr>
        <p:spPr bwMode="auto">
          <a:xfrm>
            <a:off x="2700338" y="4508500"/>
            <a:ext cx="2160587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/>
              <a:t>H &lt; 45 m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46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46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46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46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346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" dur="500"/>
                                        <p:tgtEl>
                                          <p:spTgt spid="346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8" dur="500"/>
                                        <p:tgtEl>
                                          <p:spTgt spid="346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0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346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346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46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346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6114" grpId="0"/>
      <p:bldP spid="346115" grpId="0"/>
      <p:bldP spid="346124" grpId="0" animBg="1"/>
      <p:bldP spid="346125" grpId="0" animBg="1"/>
      <p:bldP spid="346126" grpId="0" animBg="1"/>
      <p:bldP spid="346127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49CDADA7-0F31-4D61-90B3-0BDC92D57954}" type="slidenum">
              <a:rPr lang="it-IT" altLang="it-IT" sz="1000">
                <a:solidFill>
                  <a:srgbClr val="FFFFFF"/>
                </a:solidFill>
              </a:rPr>
              <a:pPr/>
              <a:t>133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48483" name="Rectangle 2"/>
          <p:cNvSpPr>
            <a:spLocks noChangeArrowheads="1"/>
          </p:cNvSpPr>
          <p:nvPr/>
        </p:nvSpPr>
        <p:spPr bwMode="auto">
          <a:xfrm>
            <a:off x="6551613" y="6578600"/>
            <a:ext cx="259238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/>
            <a:r>
              <a:rPr lang="it-IT" altLang="it-IT" sz="1800">
                <a:latin typeface="Arial" panose="020B0604020202020204" pitchFamily="34" charset="0"/>
              </a:rPr>
              <a:t>Segnalazione ostacoli</a:t>
            </a:r>
          </a:p>
        </p:txBody>
      </p:sp>
      <p:pic>
        <p:nvPicPr>
          <p:cNvPr id="340995" name="Picture 3" descr="OSTA ALTO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98563" y="0"/>
            <a:ext cx="1933575" cy="670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0996" name="Text Box 4"/>
          <p:cNvSpPr txBox="1">
            <a:spLocks noChangeArrowheads="1"/>
          </p:cNvSpPr>
          <p:nvPr/>
        </p:nvSpPr>
        <p:spPr bwMode="auto">
          <a:xfrm>
            <a:off x="4500563" y="0"/>
            <a:ext cx="4643437" cy="3503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/>
              <a:t>Per ostacoli di dimensioni superiori ai 45 m ma inferiore ai 150 m si usano luci intermittenti di media intensità, o una combinazione di luci di bassa e media intensità</a:t>
            </a:r>
          </a:p>
        </p:txBody>
      </p:sp>
      <p:sp>
        <p:nvSpPr>
          <p:cNvPr id="340997" name="Line 5"/>
          <p:cNvSpPr>
            <a:spLocks noChangeShapeType="1"/>
          </p:cNvSpPr>
          <p:nvPr/>
        </p:nvSpPr>
        <p:spPr bwMode="auto">
          <a:xfrm>
            <a:off x="0" y="404813"/>
            <a:ext cx="226853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40998" name="Line 6"/>
          <p:cNvSpPr>
            <a:spLocks noChangeShapeType="1"/>
          </p:cNvSpPr>
          <p:nvPr/>
        </p:nvSpPr>
        <p:spPr bwMode="auto">
          <a:xfrm>
            <a:off x="0" y="6524625"/>
            <a:ext cx="2124075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40999" name="Line 7"/>
          <p:cNvSpPr>
            <a:spLocks noChangeShapeType="1"/>
          </p:cNvSpPr>
          <p:nvPr/>
        </p:nvSpPr>
        <p:spPr bwMode="auto">
          <a:xfrm>
            <a:off x="250825" y="404813"/>
            <a:ext cx="0" cy="6119812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41000" name="Text Box 8"/>
          <p:cNvSpPr txBox="1">
            <a:spLocks noChangeArrowheads="1"/>
          </p:cNvSpPr>
          <p:nvPr/>
        </p:nvSpPr>
        <p:spPr bwMode="auto">
          <a:xfrm>
            <a:off x="-107950" y="3068638"/>
            <a:ext cx="25193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/>
              <a:t>45 m &lt; H &lt; 150 m</a:t>
            </a:r>
          </a:p>
        </p:txBody>
      </p:sp>
      <p:pic>
        <p:nvPicPr>
          <p:cNvPr id="341001" name="Picture 9" descr="la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339975" y="188913"/>
            <a:ext cx="414338" cy="56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1002" name="Picture 10" descr="lampadina dentr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339975" y="188913"/>
            <a:ext cx="373063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1003" name="Line 11"/>
          <p:cNvSpPr>
            <a:spLocks noChangeShapeType="1"/>
          </p:cNvSpPr>
          <p:nvPr/>
        </p:nvSpPr>
        <p:spPr bwMode="auto">
          <a:xfrm>
            <a:off x="2339975" y="4581525"/>
            <a:ext cx="107950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41004" name="Line 12"/>
          <p:cNvSpPr>
            <a:spLocks noChangeShapeType="1"/>
          </p:cNvSpPr>
          <p:nvPr/>
        </p:nvSpPr>
        <p:spPr bwMode="auto">
          <a:xfrm>
            <a:off x="2339975" y="2565400"/>
            <a:ext cx="107950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41005" name="Line 13"/>
          <p:cNvSpPr>
            <a:spLocks noChangeShapeType="1"/>
          </p:cNvSpPr>
          <p:nvPr/>
        </p:nvSpPr>
        <p:spPr bwMode="auto">
          <a:xfrm>
            <a:off x="2411413" y="6524625"/>
            <a:ext cx="1081087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41006" name="Line 14"/>
          <p:cNvSpPr>
            <a:spLocks noChangeShapeType="1"/>
          </p:cNvSpPr>
          <p:nvPr/>
        </p:nvSpPr>
        <p:spPr bwMode="auto">
          <a:xfrm>
            <a:off x="1979613" y="404813"/>
            <a:ext cx="1439862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41009" name="Line 17"/>
          <p:cNvSpPr>
            <a:spLocks noChangeShapeType="1"/>
          </p:cNvSpPr>
          <p:nvPr/>
        </p:nvSpPr>
        <p:spPr bwMode="auto">
          <a:xfrm>
            <a:off x="3419475" y="4581525"/>
            <a:ext cx="0" cy="1944688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41010" name="Line 18"/>
          <p:cNvSpPr>
            <a:spLocks noChangeShapeType="1"/>
          </p:cNvSpPr>
          <p:nvPr/>
        </p:nvSpPr>
        <p:spPr bwMode="auto">
          <a:xfrm>
            <a:off x="3419475" y="2565400"/>
            <a:ext cx="0" cy="2016125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41011" name="Line 19"/>
          <p:cNvSpPr>
            <a:spLocks noChangeShapeType="1"/>
          </p:cNvSpPr>
          <p:nvPr/>
        </p:nvSpPr>
        <p:spPr bwMode="auto">
          <a:xfrm>
            <a:off x="3419475" y="476250"/>
            <a:ext cx="0" cy="2016125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pic>
        <p:nvPicPr>
          <p:cNvPr id="341012" name="Picture 20" descr="la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339975" y="2349500"/>
            <a:ext cx="414338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1013" name="Picture 21" descr="la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411413" y="4292600"/>
            <a:ext cx="414337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1016" name="Picture 24" descr="lampadina dentr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339975" y="2347913"/>
            <a:ext cx="373063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1017" name="Picture 25" descr="lampadina dentr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411413" y="4292600"/>
            <a:ext cx="373062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1018" name="Text Box 26"/>
          <p:cNvSpPr txBox="1">
            <a:spLocks noChangeArrowheads="1"/>
          </p:cNvSpPr>
          <p:nvPr/>
        </p:nvSpPr>
        <p:spPr bwMode="auto">
          <a:xfrm>
            <a:off x="3276600" y="5157788"/>
            <a:ext cx="64928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d</a:t>
            </a:r>
          </a:p>
        </p:txBody>
      </p:sp>
      <p:sp>
        <p:nvSpPr>
          <p:cNvPr id="341019" name="Text Box 27"/>
          <p:cNvSpPr txBox="1">
            <a:spLocks noChangeArrowheads="1"/>
          </p:cNvSpPr>
          <p:nvPr/>
        </p:nvSpPr>
        <p:spPr bwMode="auto">
          <a:xfrm>
            <a:off x="3275013" y="1196975"/>
            <a:ext cx="64928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d</a:t>
            </a:r>
          </a:p>
        </p:txBody>
      </p:sp>
      <p:sp>
        <p:nvSpPr>
          <p:cNvPr id="341020" name="Text Box 28"/>
          <p:cNvSpPr txBox="1">
            <a:spLocks noChangeArrowheads="1"/>
          </p:cNvSpPr>
          <p:nvPr/>
        </p:nvSpPr>
        <p:spPr bwMode="auto">
          <a:xfrm>
            <a:off x="3276600" y="3213100"/>
            <a:ext cx="64928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d</a:t>
            </a:r>
          </a:p>
        </p:txBody>
      </p:sp>
      <p:sp>
        <p:nvSpPr>
          <p:cNvPr id="341021" name="Text Box 29"/>
          <p:cNvSpPr txBox="1">
            <a:spLocks noChangeArrowheads="1"/>
          </p:cNvSpPr>
          <p:nvPr/>
        </p:nvSpPr>
        <p:spPr bwMode="auto">
          <a:xfrm>
            <a:off x="5435600" y="5229225"/>
            <a:ext cx="3455988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/>
              <a:t>Generalmente “d” è pari o inferiore a 45 m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40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40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340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340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340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3410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9" dur="500"/>
                                        <p:tgtEl>
                                          <p:spTgt spid="341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341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341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8" dur="500"/>
                                        <p:tgtEl>
                                          <p:spTgt spid="341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341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341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8" dur="500"/>
                                        <p:tgtEl>
                                          <p:spTgt spid="341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0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2" dur="500"/>
                                        <p:tgtEl>
                                          <p:spTgt spid="341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5" dur="500"/>
                                        <p:tgtEl>
                                          <p:spTgt spid="341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8" dur="500"/>
                                        <p:tgtEl>
                                          <p:spTgt spid="341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60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2" dur="500"/>
                                        <p:tgtEl>
                                          <p:spTgt spid="341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64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341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341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341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7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341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341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341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84" presetID="26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" dur="2000" tmFilter="0, 0; .2, .5; .8, .5; 1, 0"/>
                                        <p:tgtEl>
                                          <p:spTgt spid="3410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6" dur="1000" autoRev="1" fill="hold"/>
                                        <p:tgtEl>
                                          <p:spTgt spid="3410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" dur="1000" tmFilter="0, 0; .2, .5; .8, .5; 1, 0"/>
                                        <p:tgtEl>
                                          <p:spTgt spid="3410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9" dur="500" autoRev="1" fill="hold"/>
                                        <p:tgtEl>
                                          <p:spTgt spid="3410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0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2000" tmFilter="0, 0; .2, .5; .8, .5; 1, 0"/>
                                        <p:tgtEl>
                                          <p:spTgt spid="3410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2" dur="1000" autoRev="1" fill="hold"/>
                                        <p:tgtEl>
                                          <p:spTgt spid="3410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0996" grpId="0"/>
      <p:bldP spid="340997" grpId="0" animBg="1"/>
      <p:bldP spid="340998" grpId="0" animBg="1"/>
      <p:bldP spid="340999" grpId="0" animBg="1"/>
      <p:bldP spid="341000" grpId="0"/>
      <p:bldP spid="341003" grpId="0" animBg="1"/>
      <p:bldP spid="341004" grpId="0" animBg="1"/>
      <p:bldP spid="341005" grpId="0" animBg="1"/>
      <p:bldP spid="341006" grpId="0" animBg="1"/>
      <p:bldP spid="341009" grpId="0" animBg="1"/>
      <p:bldP spid="341010" grpId="0" animBg="1"/>
      <p:bldP spid="341011" grpId="0" animBg="1"/>
      <p:bldP spid="341018" grpId="0"/>
      <p:bldP spid="341019" grpId="0"/>
      <p:bldP spid="341020" grpId="0"/>
      <p:bldP spid="341021" grpId="0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9933963F-E51C-42E9-9BFB-F1E542035B05}" type="slidenum">
              <a:rPr lang="it-IT" altLang="it-IT" sz="1000">
                <a:solidFill>
                  <a:srgbClr val="FFFFFF"/>
                </a:solidFill>
              </a:rPr>
              <a:pPr/>
              <a:t>134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49507" name="Text Box 2"/>
          <p:cNvSpPr txBox="1">
            <a:spLocks noChangeArrowheads="1"/>
          </p:cNvSpPr>
          <p:nvPr/>
        </p:nvSpPr>
        <p:spPr bwMode="auto">
          <a:xfrm>
            <a:off x="7451725" y="6453188"/>
            <a:ext cx="1727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TWYs</a:t>
            </a:r>
          </a:p>
        </p:txBody>
      </p:sp>
      <p:pic>
        <p:nvPicPr>
          <p:cNvPr id="218115" name="Picture 3" descr="OSTA ALTO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2349500"/>
            <a:ext cx="1368425" cy="450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8116" name="Picture 4" descr="OSTA ALTO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59113" y="2349500"/>
            <a:ext cx="1368425" cy="450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8117" name="Picture 5" descr="OSTA ALTO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227763" y="2349500"/>
            <a:ext cx="1368425" cy="450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8118" name="Picture 6" descr="07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V="1">
            <a:off x="674688" y="2565400"/>
            <a:ext cx="1524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8119" name="Picture 7" descr="07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V="1">
            <a:off x="3698875" y="2492375"/>
            <a:ext cx="1524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8120" name="Picture 8" descr="07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V="1">
            <a:off x="6867525" y="2420938"/>
            <a:ext cx="1524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8121" name="Picture 9" descr="07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V="1">
            <a:off x="755650" y="3860800"/>
            <a:ext cx="1524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8122" name="Picture 10" descr="07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V="1">
            <a:off x="827088" y="5373688"/>
            <a:ext cx="1524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8123" name="Picture 11" descr="07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V="1">
            <a:off x="3843338" y="3860800"/>
            <a:ext cx="1524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8124" name="Picture 12" descr="07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V="1">
            <a:off x="3914775" y="5364163"/>
            <a:ext cx="1524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8125" name="Picture 13" descr="07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V="1">
            <a:off x="7019925" y="3860800"/>
            <a:ext cx="1524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8126" name="Picture 14" descr="07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V="1">
            <a:off x="7083425" y="5364163"/>
            <a:ext cx="1524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8129" name="Freeform 17"/>
          <p:cNvSpPr>
            <a:spLocks/>
          </p:cNvSpPr>
          <p:nvPr/>
        </p:nvSpPr>
        <p:spPr bwMode="auto">
          <a:xfrm>
            <a:off x="684213" y="2636838"/>
            <a:ext cx="3095625" cy="658812"/>
          </a:xfrm>
          <a:custGeom>
            <a:avLst/>
            <a:gdLst>
              <a:gd name="T0" fmla="*/ 0 w 1950"/>
              <a:gd name="T1" fmla="*/ 2147483647 h 415"/>
              <a:gd name="T2" fmla="*/ 2147483647 w 1950"/>
              <a:gd name="T3" fmla="*/ 2147483647 h 415"/>
              <a:gd name="T4" fmla="*/ 2147483647 w 1950"/>
              <a:gd name="T5" fmla="*/ 0 h 4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50" h="415">
                <a:moveTo>
                  <a:pt x="0" y="45"/>
                </a:moveTo>
                <a:cubicBezTo>
                  <a:pt x="336" y="230"/>
                  <a:pt x="673" y="415"/>
                  <a:pt x="998" y="408"/>
                </a:cubicBezTo>
                <a:cubicBezTo>
                  <a:pt x="1323" y="401"/>
                  <a:pt x="1791" y="68"/>
                  <a:pt x="1950" y="0"/>
                </a:cubicBez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218130" name="Freeform 18"/>
          <p:cNvSpPr>
            <a:spLocks/>
          </p:cNvSpPr>
          <p:nvPr/>
        </p:nvSpPr>
        <p:spPr bwMode="auto">
          <a:xfrm>
            <a:off x="3779838" y="2565400"/>
            <a:ext cx="3095625" cy="658813"/>
          </a:xfrm>
          <a:custGeom>
            <a:avLst/>
            <a:gdLst>
              <a:gd name="T0" fmla="*/ 0 w 1950"/>
              <a:gd name="T1" fmla="*/ 2147483647 h 415"/>
              <a:gd name="T2" fmla="*/ 2147483647 w 1950"/>
              <a:gd name="T3" fmla="*/ 2147483647 h 415"/>
              <a:gd name="T4" fmla="*/ 2147483647 w 1950"/>
              <a:gd name="T5" fmla="*/ 0 h 4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50" h="415">
                <a:moveTo>
                  <a:pt x="0" y="45"/>
                </a:moveTo>
                <a:cubicBezTo>
                  <a:pt x="336" y="230"/>
                  <a:pt x="673" y="415"/>
                  <a:pt x="998" y="408"/>
                </a:cubicBezTo>
                <a:cubicBezTo>
                  <a:pt x="1323" y="401"/>
                  <a:pt x="1791" y="68"/>
                  <a:pt x="1950" y="0"/>
                </a:cubicBez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218131" name="Text Box 19"/>
          <p:cNvSpPr txBox="1">
            <a:spLocks noChangeArrowheads="1"/>
          </p:cNvSpPr>
          <p:nvPr/>
        </p:nvSpPr>
        <p:spPr bwMode="auto">
          <a:xfrm>
            <a:off x="0" y="0"/>
            <a:ext cx="9144000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/>
              <a:t>Per ostacoli di dimensioni superiori ai 150 m, o torri o tralicci che sostengono cavi, o ostacoli che risultano essere pericolosi per la navigazione aerea, si usano luci intermittenti di alta intensità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18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18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18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18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18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18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18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18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218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18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218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18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218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218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18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129" grpId="0" animBg="1"/>
      <p:bldP spid="218130" grpId="0" animBg="1"/>
      <p:bldP spid="218131" grpId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38203778-0919-41A7-8A7C-2D430CB964E0}" type="slidenum">
              <a:rPr lang="it-IT" altLang="it-IT" sz="1000">
                <a:solidFill>
                  <a:srgbClr val="FFFFFF"/>
                </a:solidFill>
              </a:rPr>
              <a:pPr/>
              <a:t>135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50531" name="Rectangle 4"/>
          <p:cNvSpPr>
            <a:spLocks noChangeArrowheads="1"/>
          </p:cNvSpPr>
          <p:nvPr/>
        </p:nvSpPr>
        <p:spPr bwMode="auto">
          <a:xfrm>
            <a:off x="6551613" y="6578600"/>
            <a:ext cx="259238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/>
            <a:r>
              <a:rPr lang="it-IT" altLang="it-IT" sz="1800">
                <a:latin typeface="Arial" panose="020B0604020202020204" pitchFamily="34" charset="0"/>
              </a:rPr>
              <a:t>Segnalazione ostacoli</a:t>
            </a:r>
          </a:p>
        </p:txBody>
      </p:sp>
      <p:sp>
        <p:nvSpPr>
          <p:cNvPr id="338956" name="Text Box 12"/>
          <p:cNvSpPr txBox="1">
            <a:spLocks noChangeArrowheads="1"/>
          </p:cNvSpPr>
          <p:nvPr/>
        </p:nvSpPr>
        <p:spPr bwMode="auto">
          <a:xfrm>
            <a:off x="0" y="2349500"/>
            <a:ext cx="9144000" cy="2530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it-IT" altLang="it-IT" sz="4000" b="1">
                <a:latin typeface="Arial" panose="020B0604020202020204" pitchFamily="34" charset="0"/>
              </a:rPr>
              <a:t>Tra gli ostacoli presenti su di un aerodromo possiamo identificare le parti non utilizzabili dell'area di manovra.</a:t>
            </a:r>
            <a:r>
              <a:rPr lang="it-IT" altLang="it-IT" sz="2800" b="1"/>
              <a:t>                                                                               </a:t>
            </a:r>
          </a:p>
        </p:txBody>
      </p:sp>
      <p:sp>
        <p:nvSpPr>
          <p:cNvPr id="338964" name="Text Box 20"/>
          <p:cNvSpPr txBox="1">
            <a:spLocks noChangeArrowheads="1"/>
          </p:cNvSpPr>
          <p:nvPr/>
        </p:nvSpPr>
        <p:spPr bwMode="auto">
          <a:xfrm>
            <a:off x="0" y="0"/>
            <a:ext cx="9144000" cy="204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La segnaletica orizzontale è costituita da una X disegnata sull’area inutilizzabile. Normalmente è di colore bianco, può essere anche di colore giallo</a:t>
            </a:r>
          </a:p>
        </p:txBody>
      </p:sp>
      <p:sp>
        <p:nvSpPr>
          <p:cNvPr id="338965" name="Text Box 21"/>
          <p:cNvSpPr txBox="1">
            <a:spLocks noChangeArrowheads="1"/>
          </p:cNvSpPr>
          <p:nvPr/>
        </p:nvSpPr>
        <p:spPr bwMode="auto">
          <a:xfrm>
            <a:off x="0" y="4975225"/>
            <a:ext cx="914400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Porzione di RWY non utilizzabile per nessuna manovra</a:t>
            </a:r>
          </a:p>
        </p:txBody>
      </p:sp>
      <p:grpSp>
        <p:nvGrpSpPr>
          <p:cNvPr id="338966" name="Group 22"/>
          <p:cNvGrpSpPr>
            <a:grpSpLocks/>
          </p:cNvGrpSpPr>
          <p:nvPr/>
        </p:nvGrpSpPr>
        <p:grpSpPr bwMode="auto">
          <a:xfrm>
            <a:off x="395288" y="2814638"/>
            <a:ext cx="8448675" cy="1800225"/>
            <a:chOff x="249" y="346"/>
            <a:chExt cx="5322" cy="1134"/>
          </a:xfrm>
        </p:grpSpPr>
        <p:sp>
          <p:nvSpPr>
            <p:cNvPr id="150570" name="Rectangle 23"/>
            <p:cNvSpPr>
              <a:spLocks noChangeArrowheads="1"/>
            </p:cNvSpPr>
            <p:nvPr/>
          </p:nvSpPr>
          <p:spPr bwMode="auto">
            <a:xfrm rot="16200000" flipH="1">
              <a:off x="3976" y="-115"/>
              <a:ext cx="1134" cy="2056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grpSp>
          <p:nvGrpSpPr>
            <p:cNvPr id="150571" name="Group 24"/>
            <p:cNvGrpSpPr>
              <a:grpSpLocks/>
            </p:cNvGrpSpPr>
            <p:nvPr/>
          </p:nvGrpSpPr>
          <p:grpSpPr bwMode="auto">
            <a:xfrm>
              <a:off x="3606" y="890"/>
              <a:ext cx="1894" cy="66"/>
              <a:chOff x="3708" y="880"/>
              <a:chExt cx="1894" cy="66"/>
            </a:xfrm>
          </p:grpSpPr>
          <p:grpSp>
            <p:nvGrpSpPr>
              <p:cNvPr id="150588" name="Group 25"/>
              <p:cNvGrpSpPr>
                <a:grpSpLocks/>
              </p:cNvGrpSpPr>
              <p:nvPr/>
            </p:nvGrpSpPr>
            <p:grpSpPr bwMode="auto">
              <a:xfrm>
                <a:off x="4148" y="880"/>
                <a:ext cx="1454" cy="66"/>
                <a:chOff x="4148" y="880"/>
                <a:chExt cx="1454" cy="66"/>
              </a:xfrm>
            </p:grpSpPr>
            <p:sp>
              <p:nvSpPr>
                <p:cNvPr id="150590" name="Rectangle 26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5444" y="787"/>
                  <a:ext cx="66" cy="251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0591" name="Rectangle 27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5043" y="787"/>
                  <a:ext cx="66" cy="251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0592" name="Rectangle 28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4641" y="787"/>
                  <a:ext cx="66" cy="251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0593" name="Rectangle 29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4241" y="787"/>
                  <a:ext cx="66" cy="251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sp>
            <p:nvSpPr>
              <p:cNvPr id="150589" name="Rectangle 30"/>
              <p:cNvSpPr>
                <a:spLocks noChangeArrowheads="1"/>
              </p:cNvSpPr>
              <p:nvPr/>
            </p:nvSpPr>
            <p:spPr bwMode="auto">
              <a:xfrm rot="5400000">
                <a:off x="3806" y="782"/>
                <a:ext cx="66" cy="261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50572" name="Group 31"/>
            <p:cNvGrpSpPr>
              <a:grpSpLocks/>
            </p:cNvGrpSpPr>
            <p:nvPr/>
          </p:nvGrpSpPr>
          <p:grpSpPr bwMode="auto">
            <a:xfrm>
              <a:off x="249" y="346"/>
              <a:ext cx="5307" cy="1134"/>
              <a:chOff x="295" y="346"/>
              <a:chExt cx="5307" cy="1134"/>
            </a:xfrm>
          </p:grpSpPr>
          <p:sp>
            <p:nvSpPr>
              <p:cNvPr id="150573" name="Rectangle 32"/>
              <p:cNvSpPr>
                <a:spLocks noChangeArrowheads="1"/>
              </p:cNvSpPr>
              <p:nvPr/>
            </p:nvSpPr>
            <p:spPr bwMode="auto">
              <a:xfrm rot="5400000">
                <a:off x="1362" y="-721"/>
                <a:ext cx="1134" cy="326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grpSp>
            <p:nvGrpSpPr>
              <p:cNvPr id="150574" name="Group 33"/>
              <p:cNvGrpSpPr>
                <a:grpSpLocks/>
              </p:cNvGrpSpPr>
              <p:nvPr/>
            </p:nvGrpSpPr>
            <p:grpSpPr bwMode="auto">
              <a:xfrm>
                <a:off x="2835" y="346"/>
                <a:ext cx="2767" cy="1134"/>
                <a:chOff x="2835" y="346"/>
                <a:chExt cx="2767" cy="1134"/>
              </a:xfrm>
            </p:grpSpPr>
            <p:sp>
              <p:nvSpPr>
                <p:cNvPr id="150575" name="Line 34"/>
                <p:cNvSpPr>
                  <a:spLocks noChangeShapeType="1"/>
                </p:cNvSpPr>
                <p:nvPr/>
              </p:nvSpPr>
              <p:spPr bwMode="auto">
                <a:xfrm rot="5400000">
                  <a:off x="4219" y="-1038"/>
                  <a:ext cx="0" cy="2767"/>
                </a:xfrm>
                <a:prstGeom prst="line">
                  <a:avLst/>
                </a:prstGeom>
                <a:noFill/>
                <a:ln w="635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50576" name="Line 35"/>
                <p:cNvSpPr>
                  <a:spLocks noChangeShapeType="1"/>
                </p:cNvSpPr>
                <p:nvPr/>
              </p:nvSpPr>
              <p:spPr bwMode="auto">
                <a:xfrm rot="5400000">
                  <a:off x="4219" y="96"/>
                  <a:ext cx="0" cy="2767"/>
                </a:xfrm>
                <a:prstGeom prst="line">
                  <a:avLst/>
                </a:prstGeom>
                <a:noFill/>
                <a:ln w="635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50577" name="Text Box 36"/>
                <p:cNvSpPr txBox="1">
                  <a:spLocks noChangeArrowheads="1"/>
                </p:cNvSpPr>
                <p:nvPr/>
              </p:nvSpPr>
              <p:spPr bwMode="auto">
                <a:xfrm rot="5400000">
                  <a:off x="3195" y="711"/>
                  <a:ext cx="590" cy="40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it-IT" altLang="it-IT" b="1">
                      <a:latin typeface="Arial" panose="020B0604020202020204" pitchFamily="34" charset="0"/>
                    </a:rPr>
                    <a:t>02</a:t>
                  </a:r>
                </a:p>
              </p:txBody>
            </p:sp>
            <p:grpSp>
              <p:nvGrpSpPr>
                <p:cNvPr id="150578" name="Group 37"/>
                <p:cNvGrpSpPr>
                  <a:grpSpLocks/>
                </p:cNvGrpSpPr>
                <p:nvPr/>
              </p:nvGrpSpPr>
              <p:grpSpPr bwMode="auto">
                <a:xfrm rot="5400000">
                  <a:off x="2588" y="742"/>
                  <a:ext cx="1000" cy="311"/>
                  <a:chOff x="2744" y="3929"/>
                  <a:chExt cx="680" cy="181"/>
                </a:xfrm>
              </p:grpSpPr>
              <p:sp>
                <p:nvSpPr>
                  <p:cNvPr id="150580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2744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50581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283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50582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292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50583" name="Rectangle 41"/>
                  <p:cNvSpPr>
                    <a:spLocks noChangeArrowheads="1"/>
                  </p:cNvSpPr>
                  <p:nvPr/>
                </p:nvSpPr>
                <p:spPr bwMode="auto">
                  <a:xfrm>
                    <a:off x="3016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2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50584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3107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50585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319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2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50586" name="Rectangle 44"/>
                  <p:cNvSpPr>
                    <a:spLocks noChangeArrowheads="1"/>
                  </p:cNvSpPr>
                  <p:nvPr/>
                </p:nvSpPr>
                <p:spPr bwMode="auto">
                  <a:xfrm>
                    <a:off x="328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50587" name="Rectangle 45"/>
                  <p:cNvSpPr>
                    <a:spLocks noChangeArrowheads="1"/>
                  </p:cNvSpPr>
                  <p:nvPr/>
                </p:nvSpPr>
                <p:spPr bwMode="auto">
                  <a:xfrm>
                    <a:off x="3379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  <p:sp>
              <p:nvSpPr>
                <p:cNvPr id="150579" name="Line 46"/>
                <p:cNvSpPr>
                  <a:spLocks noChangeShapeType="1"/>
                </p:cNvSpPr>
                <p:nvPr/>
              </p:nvSpPr>
              <p:spPr bwMode="auto">
                <a:xfrm flipV="1">
                  <a:off x="2835" y="346"/>
                  <a:ext cx="0" cy="1134"/>
                </a:xfrm>
                <a:prstGeom prst="line">
                  <a:avLst/>
                </a:prstGeom>
                <a:noFill/>
                <a:ln w="762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</p:grpSp>
      </p:grpSp>
      <p:grpSp>
        <p:nvGrpSpPr>
          <p:cNvPr id="338991" name="Group 47"/>
          <p:cNvGrpSpPr>
            <a:grpSpLocks/>
          </p:cNvGrpSpPr>
          <p:nvPr/>
        </p:nvGrpSpPr>
        <p:grpSpPr bwMode="auto">
          <a:xfrm rot="5400000">
            <a:off x="2241550" y="2552701"/>
            <a:ext cx="339725" cy="2305050"/>
            <a:chOff x="1434" y="1652"/>
            <a:chExt cx="77" cy="1193"/>
          </a:xfrm>
        </p:grpSpPr>
        <p:sp>
          <p:nvSpPr>
            <p:cNvPr id="150568" name="Rectangle 48"/>
            <p:cNvSpPr>
              <a:spLocks noChangeArrowheads="1"/>
            </p:cNvSpPr>
            <p:nvPr/>
          </p:nvSpPr>
          <p:spPr bwMode="auto">
            <a:xfrm rot="19800000" flipH="1">
              <a:off x="1438" y="1652"/>
              <a:ext cx="73" cy="118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50569" name="Rectangle 49"/>
            <p:cNvSpPr>
              <a:spLocks noChangeArrowheads="1"/>
            </p:cNvSpPr>
            <p:nvPr/>
          </p:nvSpPr>
          <p:spPr bwMode="auto">
            <a:xfrm rot="1800000">
              <a:off x="1434" y="1656"/>
              <a:ext cx="73" cy="118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grpSp>
        <p:nvGrpSpPr>
          <p:cNvPr id="338994" name="Group 50"/>
          <p:cNvGrpSpPr>
            <a:grpSpLocks/>
          </p:cNvGrpSpPr>
          <p:nvPr/>
        </p:nvGrpSpPr>
        <p:grpSpPr bwMode="auto">
          <a:xfrm>
            <a:off x="34925" y="2205038"/>
            <a:ext cx="9901238" cy="3671887"/>
            <a:chOff x="0" y="1661"/>
            <a:chExt cx="6237" cy="2313"/>
          </a:xfrm>
        </p:grpSpPr>
        <p:sp>
          <p:nvSpPr>
            <p:cNvPr id="150562" name="Rectangle 51"/>
            <p:cNvSpPr>
              <a:spLocks noChangeArrowheads="1"/>
            </p:cNvSpPr>
            <p:nvPr/>
          </p:nvSpPr>
          <p:spPr bwMode="auto">
            <a:xfrm>
              <a:off x="1111" y="2840"/>
              <a:ext cx="3311" cy="1134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50563" name="Rectangle 52"/>
            <p:cNvSpPr>
              <a:spLocks noChangeArrowheads="1"/>
            </p:cNvSpPr>
            <p:nvPr/>
          </p:nvSpPr>
          <p:spPr bwMode="auto">
            <a:xfrm>
              <a:off x="0" y="1661"/>
              <a:ext cx="5760" cy="45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50564" name="AutoShape 53"/>
            <p:cNvSpPr>
              <a:spLocks noChangeArrowheads="1"/>
            </p:cNvSpPr>
            <p:nvPr/>
          </p:nvSpPr>
          <p:spPr bwMode="auto">
            <a:xfrm rot="5141424">
              <a:off x="340" y="1616"/>
              <a:ext cx="1588" cy="167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77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5400" y="10800"/>
                  </a:move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399"/>
                    <a:pt x="16199" y="7817"/>
                    <a:pt x="16200" y="10799"/>
                  </a:cubicBezTo>
                  <a:lnTo>
                    <a:pt x="21600" y="10800"/>
                  </a:ln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lnTo>
                    <a:pt x="5400" y="1080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sp>
          <p:nvSpPr>
            <p:cNvPr id="150565" name="AutoShape 54"/>
            <p:cNvSpPr>
              <a:spLocks noChangeArrowheads="1"/>
            </p:cNvSpPr>
            <p:nvPr/>
          </p:nvSpPr>
          <p:spPr bwMode="auto">
            <a:xfrm rot="16200000" flipH="1">
              <a:off x="1814" y="1683"/>
              <a:ext cx="1588" cy="1633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77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5400" y="10800"/>
                  </a:move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399"/>
                    <a:pt x="16199" y="7817"/>
                    <a:pt x="16200" y="10799"/>
                  </a:cubicBezTo>
                  <a:lnTo>
                    <a:pt x="21600" y="10800"/>
                  </a:ln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lnTo>
                    <a:pt x="5400" y="1080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sp>
          <p:nvSpPr>
            <p:cNvPr id="150566" name="AutoShape 55"/>
            <p:cNvSpPr>
              <a:spLocks noChangeArrowheads="1"/>
            </p:cNvSpPr>
            <p:nvPr/>
          </p:nvSpPr>
          <p:spPr bwMode="auto">
            <a:xfrm rot="8113047">
              <a:off x="3524" y="1771"/>
              <a:ext cx="1579" cy="149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821 w 21600"/>
                <a:gd name="T13" fmla="*/ 0 h 21600"/>
                <a:gd name="T14" fmla="*/ 20779 w 21600"/>
                <a:gd name="T15" fmla="*/ 896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6895" y="7985"/>
                  </a:moveTo>
                  <a:cubicBezTo>
                    <a:pt x="7800" y="6730"/>
                    <a:pt x="9253" y="5986"/>
                    <a:pt x="10800" y="5987"/>
                  </a:cubicBezTo>
                  <a:cubicBezTo>
                    <a:pt x="12346" y="5987"/>
                    <a:pt x="13799" y="6730"/>
                    <a:pt x="14704" y="7985"/>
                  </a:cubicBezTo>
                  <a:lnTo>
                    <a:pt x="19560" y="4484"/>
                  </a:lnTo>
                  <a:cubicBezTo>
                    <a:pt x="17531" y="1668"/>
                    <a:pt x="14271" y="-1"/>
                    <a:pt x="10799" y="0"/>
                  </a:cubicBezTo>
                  <a:cubicBezTo>
                    <a:pt x="7328" y="0"/>
                    <a:pt x="4068" y="1668"/>
                    <a:pt x="2039" y="4484"/>
                  </a:cubicBezTo>
                  <a:lnTo>
                    <a:pt x="6895" y="7985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sp>
          <p:nvSpPr>
            <p:cNvPr id="150567" name="AutoShape 56"/>
            <p:cNvSpPr>
              <a:spLocks noChangeArrowheads="1"/>
            </p:cNvSpPr>
            <p:nvPr/>
          </p:nvSpPr>
          <p:spPr bwMode="auto">
            <a:xfrm rot="19098937" flipH="1">
              <a:off x="4658" y="1712"/>
              <a:ext cx="1579" cy="153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368 w 21600"/>
                <a:gd name="T13" fmla="*/ 0 h 21600"/>
                <a:gd name="T14" fmla="*/ 20232 w 21600"/>
                <a:gd name="T15" fmla="*/ 833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7035" y="7425"/>
                  </a:moveTo>
                  <a:cubicBezTo>
                    <a:pt x="7994" y="6355"/>
                    <a:pt x="9363" y="5743"/>
                    <a:pt x="10800" y="5744"/>
                  </a:cubicBezTo>
                  <a:cubicBezTo>
                    <a:pt x="12236" y="5744"/>
                    <a:pt x="13605" y="6355"/>
                    <a:pt x="14564" y="7425"/>
                  </a:cubicBezTo>
                  <a:lnTo>
                    <a:pt x="18841" y="3591"/>
                  </a:lnTo>
                  <a:cubicBezTo>
                    <a:pt x="16793" y="1305"/>
                    <a:pt x="13869" y="-1"/>
                    <a:pt x="10799" y="0"/>
                  </a:cubicBezTo>
                  <a:cubicBezTo>
                    <a:pt x="7730" y="0"/>
                    <a:pt x="4806" y="1305"/>
                    <a:pt x="2758" y="3591"/>
                  </a:cubicBezTo>
                  <a:lnTo>
                    <a:pt x="7035" y="7425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</p:grpSp>
      <p:grpSp>
        <p:nvGrpSpPr>
          <p:cNvPr id="339001" name="Group 57"/>
          <p:cNvGrpSpPr>
            <a:grpSpLocks/>
          </p:cNvGrpSpPr>
          <p:nvPr/>
        </p:nvGrpSpPr>
        <p:grpSpPr bwMode="auto">
          <a:xfrm>
            <a:off x="34925" y="2565400"/>
            <a:ext cx="9144000" cy="3311525"/>
            <a:chOff x="0" y="1888"/>
            <a:chExt cx="5760" cy="2086"/>
          </a:xfrm>
        </p:grpSpPr>
        <p:sp>
          <p:nvSpPr>
            <p:cNvPr id="150543" name="Line 58"/>
            <p:cNvSpPr>
              <a:spLocks noChangeShapeType="1"/>
            </p:cNvSpPr>
            <p:nvPr/>
          </p:nvSpPr>
          <p:spPr bwMode="auto">
            <a:xfrm>
              <a:off x="0" y="1888"/>
              <a:ext cx="5760" cy="0"/>
            </a:xfrm>
            <a:prstGeom prst="line">
              <a:avLst/>
            </a:pr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50544" name="Arc 59"/>
            <p:cNvSpPr>
              <a:spLocks/>
            </p:cNvSpPr>
            <p:nvPr/>
          </p:nvSpPr>
          <p:spPr bwMode="auto">
            <a:xfrm>
              <a:off x="2562" y="3022"/>
              <a:ext cx="409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sp>
          <p:nvSpPr>
            <p:cNvPr id="150545" name="Line 60"/>
            <p:cNvSpPr>
              <a:spLocks noChangeShapeType="1"/>
            </p:cNvSpPr>
            <p:nvPr/>
          </p:nvSpPr>
          <p:spPr bwMode="auto">
            <a:xfrm>
              <a:off x="1111" y="3022"/>
              <a:ext cx="3311" cy="0"/>
            </a:xfrm>
            <a:prstGeom prst="line">
              <a:avLst/>
            </a:pr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50546" name="Arc 61"/>
            <p:cNvSpPr>
              <a:spLocks/>
            </p:cNvSpPr>
            <p:nvPr/>
          </p:nvSpPr>
          <p:spPr bwMode="auto">
            <a:xfrm>
              <a:off x="3288" y="3022"/>
              <a:ext cx="409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sp>
          <p:nvSpPr>
            <p:cNvPr id="150547" name="Arc 62"/>
            <p:cNvSpPr>
              <a:spLocks/>
            </p:cNvSpPr>
            <p:nvPr/>
          </p:nvSpPr>
          <p:spPr bwMode="auto">
            <a:xfrm flipH="1">
              <a:off x="2971" y="3022"/>
              <a:ext cx="409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sp>
          <p:nvSpPr>
            <p:cNvPr id="150548" name="Arc 63"/>
            <p:cNvSpPr>
              <a:spLocks/>
            </p:cNvSpPr>
            <p:nvPr/>
          </p:nvSpPr>
          <p:spPr bwMode="auto">
            <a:xfrm flipH="1">
              <a:off x="3696" y="3022"/>
              <a:ext cx="409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sp>
          <p:nvSpPr>
            <p:cNvPr id="150549" name="Arc 64"/>
            <p:cNvSpPr>
              <a:spLocks/>
            </p:cNvSpPr>
            <p:nvPr/>
          </p:nvSpPr>
          <p:spPr bwMode="auto">
            <a:xfrm flipV="1">
              <a:off x="4377" y="2432"/>
              <a:ext cx="499" cy="583"/>
            </a:xfrm>
            <a:custGeom>
              <a:avLst/>
              <a:gdLst>
                <a:gd name="T0" fmla="*/ 0 w 21600"/>
                <a:gd name="T1" fmla="*/ 0 h 23612"/>
                <a:gd name="T2" fmla="*/ 0 w 21600"/>
                <a:gd name="T3" fmla="*/ 0 h 23612"/>
                <a:gd name="T4" fmla="*/ 0 w 21600"/>
                <a:gd name="T5" fmla="*/ 0 h 236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3612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271"/>
                    <a:pt x="21568" y="22943"/>
                    <a:pt x="21506" y="23612"/>
                  </a:cubicBezTo>
                </a:path>
                <a:path w="21600" h="23612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271"/>
                    <a:pt x="21568" y="22943"/>
                    <a:pt x="21506" y="23612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grpSp>
          <p:nvGrpSpPr>
            <p:cNvPr id="150550" name="Group 65"/>
            <p:cNvGrpSpPr>
              <a:grpSpLocks/>
            </p:cNvGrpSpPr>
            <p:nvPr/>
          </p:nvGrpSpPr>
          <p:grpSpPr bwMode="auto">
            <a:xfrm>
              <a:off x="1156" y="1888"/>
              <a:ext cx="726" cy="1180"/>
              <a:chOff x="1020" y="1888"/>
              <a:chExt cx="726" cy="1180"/>
            </a:xfrm>
          </p:grpSpPr>
          <p:sp>
            <p:nvSpPr>
              <p:cNvPr id="150560" name="Arc 66"/>
              <p:cNvSpPr>
                <a:spLocks/>
              </p:cNvSpPr>
              <p:nvPr/>
            </p:nvSpPr>
            <p:spPr bwMode="auto">
              <a:xfrm>
                <a:off x="1020" y="1888"/>
                <a:ext cx="726" cy="952"/>
              </a:xfrm>
              <a:custGeom>
                <a:avLst/>
                <a:gdLst>
                  <a:gd name="T0" fmla="*/ 0 w 21600"/>
                  <a:gd name="T1" fmla="*/ 0 h 35200"/>
                  <a:gd name="T2" fmla="*/ 0 w 21600"/>
                  <a:gd name="T3" fmla="*/ 0 h 35200"/>
                  <a:gd name="T4" fmla="*/ 0 w 21600"/>
                  <a:gd name="T5" fmla="*/ 0 h 352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35200" fill="none" extrusionOk="0">
                    <a:moveTo>
                      <a:pt x="209" y="0"/>
                    </a:moveTo>
                    <a:cubicBezTo>
                      <a:pt x="12056" y="115"/>
                      <a:pt x="21600" y="9751"/>
                      <a:pt x="21600" y="21599"/>
                    </a:cubicBezTo>
                    <a:cubicBezTo>
                      <a:pt x="21600" y="26551"/>
                      <a:pt x="19898" y="31352"/>
                      <a:pt x="16780" y="35200"/>
                    </a:cubicBezTo>
                  </a:path>
                  <a:path w="21600" h="35200" stroke="0" extrusionOk="0">
                    <a:moveTo>
                      <a:pt x="209" y="0"/>
                    </a:moveTo>
                    <a:cubicBezTo>
                      <a:pt x="12056" y="115"/>
                      <a:pt x="21600" y="9751"/>
                      <a:pt x="21600" y="21599"/>
                    </a:cubicBezTo>
                    <a:cubicBezTo>
                      <a:pt x="21600" y="26551"/>
                      <a:pt x="19898" y="31352"/>
                      <a:pt x="16780" y="35200"/>
                    </a:cubicBezTo>
                    <a:lnTo>
                      <a:pt x="0" y="21599"/>
                    </a:lnTo>
                    <a:lnTo>
                      <a:pt x="209" y="0"/>
                    </a:lnTo>
                    <a:close/>
                  </a:path>
                </a:pathLst>
              </a:cu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50561" name="Arc 67"/>
              <p:cNvSpPr>
                <a:spLocks/>
              </p:cNvSpPr>
              <p:nvPr/>
            </p:nvSpPr>
            <p:spPr bwMode="auto">
              <a:xfrm rot="8121024">
                <a:off x="1020" y="2478"/>
                <a:ext cx="423" cy="590"/>
              </a:xfrm>
              <a:custGeom>
                <a:avLst/>
                <a:gdLst>
                  <a:gd name="T0" fmla="*/ 0 w 14975"/>
                  <a:gd name="T1" fmla="*/ 0 h 21600"/>
                  <a:gd name="T2" fmla="*/ 0 w 14975"/>
                  <a:gd name="T3" fmla="*/ 0 h 21600"/>
                  <a:gd name="T4" fmla="*/ 0 w 14975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975" h="21600" fill="none" extrusionOk="0">
                    <a:moveTo>
                      <a:pt x="0" y="0"/>
                    </a:moveTo>
                    <a:cubicBezTo>
                      <a:pt x="5583" y="0"/>
                      <a:pt x="10950" y="2162"/>
                      <a:pt x="14974" y="6033"/>
                    </a:cubicBezTo>
                  </a:path>
                  <a:path w="14975" h="21600" stroke="0" extrusionOk="0">
                    <a:moveTo>
                      <a:pt x="0" y="0"/>
                    </a:moveTo>
                    <a:cubicBezTo>
                      <a:pt x="5583" y="0"/>
                      <a:pt x="10950" y="2162"/>
                      <a:pt x="14974" y="6033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</p:grpSp>
        <p:sp>
          <p:nvSpPr>
            <p:cNvPr id="150551" name="Arc 68"/>
            <p:cNvSpPr>
              <a:spLocks/>
            </p:cNvSpPr>
            <p:nvPr/>
          </p:nvSpPr>
          <p:spPr bwMode="auto">
            <a:xfrm>
              <a:off x="1473" y="3022"/>
              <a:ext cx="409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grpSp>
          <p:nvGrpSpPr>
            <p:cNvPr id="150552" name="Group 69"/>
            <p:cNvGrpSpPr>
              <a:grpSpLocks/>
            </p:cNvGrpSpPr>
            <p:nvPr/>
          </p:nvGrpSpPr>
          <p:grpSpPr bwMode="auto">
            <a:xfrm flipH="1">
              <a:off x="1882" y="1888"/>
              <a:ext cx="726" cy="1180"/>
              <a:chOff x="1020" y="1888"/>
              <a:chExt cx="726" cy="1180"/>
            </a:xfrm>
          </p:grpSpPr>
          <p:sp>
            <p:nvSpPr>
              <p:cNvPr id="150558" name="Arc 70"/>
              <p:cNvSpPr>
                <a:spLocks/>
              </p:cNvSpPr>
              <p:nvPr/>
            </p:nvSpPr>
            <p:spPr bwMode="auto">
              <a:xfrm>
                <a:off x="1020" y="1888"/>
                <a:ext cx="726" cy="952"/>
              </a:xfrm>
              <a:custGeom>
                <a:avLst/>
                <a:gdLst>
                  <a:gd name="T0" fmla="*/ 0 w 21600"/>
                  <a:gd name="T1" fmla="*/ 0 h 35200"/>
                  <a:gd name="T2" fmla="*/ 0 w 21600"/>
                  <a:gd name="T3" fmla="*/ 0 h 35200"/>
                  <a:gd name="T4" fmla="*/ 0 w 21600"/>
                  <a:gd name="T5" fmla="*/ 0 h 352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35200" fill="none" extrusionOk="0">
                    <a:moveTo>
                      <a:pt x="209" y="0"/>
                    </a:moveTo>
                    <a:cubicBezTo>
                      <a:pt x="12056" y="115"/>
                      <a:pt x="21600" y="9751"/>
                      <a:pt x="21600" y="21599"/>
                    </a:cubicBezTo>
                    <a:cubicBezTo>
                      <a:pt x="21600" y="26551"/>
                      <a:pt x="19898" y="31352"/>
                      <a:pt x="16780" y="35200"/>
                    </a:cubicBezTo>
                  </a:path>
                  <a:path w="21600" h="35200" stroke="0" extrusionOk="0">
                    <a:moveTo>
                      <a:pt x="209" y="0"/>
                    </a:moveTo>
                    <a:cubicBezTo>
                      <a:pt x="12056" y="115"/>
                      <a:pt x="21600" y="9751"/>
                      <a:pt x="21600" y="21599"/>
                    </a:cubicBezTo>
                    <a:cubicBezTo>
                      <a:pt x="21600" y="26551"/>
                      <a:pt x="19898" y="31352"/>
                      <a:pt x="16780" y="35200"/>
                    </a:cubicBezTo>
                    <a:lnTo>
                      <a:pt x="0" y="21599"/>
                    </a:lnTo>
                    <a:lnTo>
                      <a:pt x="209" y="0"/>
                    </a:lnTo>
                    <a:close/>
                  </a:path>
                </a:pathLst>
              </a:cu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50559" name="Arc 71"/>
              <p:cNvSpPr>
                <a:spLocks/>
              </p:cNvSpPr>
              <p:nvPr/>
            </p:nvSpPr>
            <p:spPr bwMode="auto">
              <a:xfrm rot="8121024">
                <a:off x="1020" y="2478"/>
                <a:ext cx="423" cy="590"/>
              </a:xfrm>
              <a:custGeom>
                <a:avLst/>
                <a:gdLst>
                  <a:gd name="T0" fmla="*/ 0 w 14975"/>
                  <a:gd name="T1" fmla="*/ 0 h 21600"/>
                  <a:gd name="T2" fmla="*/ 0 w 14975"/>
                  <a:gd name="T3" fmla="*/ 0 h 21600"/>
                  <a:gd name="T4" fmla="*/ 0 w 14975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975" h="21600" fill="none" extrusionOk="0">
                    <a:moveTo>
                      <a:pt x="0" y="0"/>
                    </a:moveTo>
                    <a:cubicBezTo>
                      <a:pt x="5583" y="0"/>
                      <a:pt x="10950" y="2162"/>
                      <a:pt x="14974" y="6033"/>
                    </a:cubicBezTo>
                  </a:path>
                  <a:path w="14975" h="21600" stroke="0" extrusionOk="0">
                    <a:moveTo>
                      <a:pt x="0" y="0"/>
                    </a:moveTo>
                    <a:cubicBezTo>
                      <a:pt x="5583" y="0"/>
                      <a:pt x="10950" y="2162"/>
                      <a:pt x="14974" y="6033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</p:grpSp>
        <p:sp>
          <p:nvSpPr>
            <p:cNvPr id="150553" name="Arc 72"/>
            <p:cNvSpPr>
              <a:spLocks/>
            </p:cNvSpPr>
            <p:nvPr/>
          </p:nvSpPr>
          <p:spPr bwMode="auto">
            <a:xfrm flipH="1">
              <a:off x="1882" y="3022"/>
              <a:ext cx="409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sp>
          <p:nvSpPr>
            <p:cNvPr id="150554" name="Line 73"/>
            <p:cNvSpPr>
              <a:spLocks noChangeShapeType="1"/>
            </p:cNvSpPr>
            <p:nvPr/>
          </p:nvSpPr>
          <p:spPr bwMode="auto">
            <a:xfrm>
              <a:off x="1882" y="3430"/>
              <a:ext cx="0" cy="544"/>
            </a:xfrm>
            <a:prstGeom prst="line">
              <a:avLst/>
            </a:pr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50555" name="Line 74"/>
            <p:cNvSpPr>
              <a:spLocks noChangeShapeType="1"/>
            </p:cNvSpPr>
            <p:nvPr/>
          </p:nvSpPr>
          <p:spPr bwMode="auto">
            <a:xfrm>
              <a:off x="2971" y="3430"/>
              <a:ext cx="0" cy="544"/>
            </a:xfrm>
            <a:prstGeom prst="line">
              <a:avLst/>
            </a:pr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50556" name="Line 75"/>
            <p:cNvSpPr>
              <a:spLocks noChangeShapeType="1"/>
            </p:cNvSpPr>
            <p:nvPr/>
          </p:nvSpPr>
          <p:spPr bwMode="auto">
            <a:xfrm>
              <a:off x="3696" y="3430"/>
              <a:ext cx="0" cy="544"/>
            </a:xfrm>
            <a:prstGeom prst="line">
              <a:avLst/>
            </a:pr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50557" name="Arc 76"/>
            <p:cNvSpPr>
              <a:spLocks/>
            </p:cNvSpPr>
            <p:nvPr/>
          </p:nvSpPr>
          <p:spPr bwMode="auto">
            <a:xfrm flipH="1">
              <a:off x="4876" y="1888"/>
              <a:ext cx="500" cy="5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</p:grpSp>
      <p:grpSp>
        <p:nvGrpSpPr>
          <p:cNvPr id="339021" name="Group 77"/>
          <p:cNvGrpSpPr>
            <a:grpSpLocks/>
          </p:cNvGrpSpPr>
          <p:nvPr/>
        </p:nvGrpSpPr>
        <p:grpSpPr bwMode="auto">
          <a:xfrm rot="16200000" flipV="1">
            <a:off x="5686425" y="2060575"/>
            <a:ext cx="73025" cy="936625"/>
            <a:chOff x="1434" y="1652"/>
            <a:chExt cx="77" cy="1193"/>
          </a:xfrm>
          <a:solidFill>
            <a:schemeClr val="bg1"/>
          </a:solidFill>
        </p:grpSpPr>
        <p:sp>
          <p:nvSpPr>
            <p:cNvPr id="150541" name="Rectangle 78"/>
            <p:cNvSpPr>
              <a:spLocks noChangeArrowheads="1"/>
            </p:cNvSpPr>
            <p:nvPr/>
          </p:nvSpPr>
          <p:spPr bwMode="auto">
            <a:xfrm rot="19800000" flipH="1">
              <a:off x="1438" y="1652"/>
              <a:ext cx="73" cy="1189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50542" name="Rectangle 79"/>
            <p:cNvSpPr>
              <a:spLocks noChangeArrowheads="1"/>
            </p:cNvSpPr>
            <p:nvPr/>
          </p:nvSpPr>
          <p:spPr bwMode="auto">
            <a:xfrm rot="1800000">
              <a:off x="1434" y="1656"/>
              <a:ext cx="73" cy="1189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339030" name="Text Box 86"/>
          <p:cNvSpPr txBox="1">
            <a:spLocks noChangeArrowheads="1"/>
          </p:cNvSpPr>
          <p:nvPr/>
        </p:nvSpPr>
        <p:spPr bwMode="auto">
          <a:xfrm>
            <a:off x="4030663" y="1125538"/>
            <a:ext cx="3240087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>
                <a:latin typeface="Arial" panose="020B0604020202020204" pitchFamily="34" charset="0"/>
              </a:rPr>
              <a:t>Porzione di TWY non utilizzabile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38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" dur="500"/>
                                        <p:tgtEl>
                                          <p:spTgt spid="3389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8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338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38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38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3" presetClass="entr" presetSubtype="1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338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1" dur="500"/>
                                        <p:tgtEl>
                                          <p:spTgt spid="3389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3389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3389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8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53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3389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3389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3389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8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53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3389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3389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3389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8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6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7" dur="500"/>
                                        <p:tgtEl>
                                          <p:spTgt spid="3389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8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38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4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390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390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39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0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339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3" presetClass="entr" presetSubtype="1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5" dur="500"/>
                                        <p:tgtEl>
                                          <p:spTgt spid="339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8956" grpId="0"/>
      <p:bldP spid="338956" grpId="1"/>
      <p:bldP spid="338964" grpId="0"/>
      <p:bldP spid="338964" grpId="1"/>
      <p:bldP spid="338965" grpId="0"/>
      <p:bldP spid="338965" grpId="1"/>
      <p:bldP spid="339030" grpId="0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41E6DC04-2401-49C8-8850-689772D71D6A}" type="slidenum">
              <a:rPr lang="it-IT" altLang="it-IT" sz="1000">
                <a:solidFill>
                  <a:srgbClr val="FFFFFF"/>
                </a:solidFill>
              </a:rPr>
              <a:pPr/>
              <a:t>136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51555" name="Rectangle 2"/>
          <p:cNvSpPr>
            <a:spLocks noChangeArrowheads="1"/>
          </p:cNvSpPr>
          <p:nvPr/>
        </p:nvSpPr>
        <p:spPr bwMode="auto">
          <a:xfrm>
            <a:off x="6551613" y="6578600"/>
            <a:ext cx="259238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/>
            <a:r>
              <a:rPr lang="it-IT" altLang="it-IT" sz="1800">
                <a:latin typeface="Arial" panose="020B0604020202020204" pitchFamily="34" charset="0"/>
              </a:rPr>
              <a:t>Segnalazione ostacoli</a:t>
            </a:r>
          </a:p>
        </p:txBody>
      </p:sp>
      <p:grpSp>
        <p:nvGrpSpPr>
          <p:cNvPr id="348199" name="Group 39"/>
          <p:cNvGrpSpPr>
            <a:grpSpLocks/>
          </p:cNvGrpSpPr>
          <p:nvPr/>
        </p:nvGrpSpPr>
        <p:grpSpPr bwMode="auto">
          <a:xfrm>
            <a:off x="0" y="2636838"/>
            <a:ext cx="9901238" cy="3671887"/>
            <a:chOff x="0" y="1661"/>
            <a:chExt cx="6237" cy="2313"/>
          </a:xfrm>
        </p:grpSpPr>
        <p:sp>
          <p:nvSpPr>
            <p:cNvPr id="151584" name="Rectangle 4"/>
            <p:cNvSpPr>
              <a:spLocks noChangeArrowheads="1"/>
            </p:cNvSpPr>
            <p:nvPr/>
          </p:nvSpPr>
          <p:spPr bwMode="auto">
            <a:xfrm>
              <a:off x="1111" y="2840"/>
              <a:ext cx="3311" cy="1134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51585" name="Rectangle 5"/>
            <p:cNvSpPr>
              <a:spLocks noChangeArrowheads="1"/>
            </p:cNvSpPr>
            <p:nvPr/>
          </p:nvSpPr>
          <p:spPr bwMode="auto">
            <a:xfrm>
              <a:off x="0" y="1661"/>
              <a:ext cx="5760" cy="45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51586" name="AutoShape 6"/>
            <p:cNvSpPr>
              <a:spLocks noChangeArrowheads="1"/>
            </p:cNvSpPr>
            <p:nvPr/>
          </p:nvSpPr>
          <p:spPr bwMode="auto">
            <a:xfrm rot="5141424">
              <a:off x="340" y="1616"/>
              <a:ext cx="1588" cy="167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77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5400" y="10800"/>
                  </a:move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399"/>
                    <a:pt x="16199" y="7817"/>
                    <a:pt x="16200" y="10799"/>
                  </a:cubicBezTo>
                  <a:lnTo>
                    <a:pt x="21600" y="10800"/>
                  </a:ln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lnTo>
                    <a:pt x="5400" y="1080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sp>
          <p:nvSpPr>
            <p:cNvPr id="151587" name="AutoShape 7"/>
            <p:cNvSpPr>
              <a:spLocks noChangeArrowheads="1"/>
            </p:cNvSpPr>
            <p:nvPr/>
          </p:nvSpPr>
          <p:spPr bwMode="auto">
            <a:xfrm rot="16200000" flipH="1">
              <a:off x="1814" y="1683"/>
              <a:ext cx="1588" cy="1633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77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5400" y="10800"/>
                  </a:move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399"/>
                    <a:pt x="16199" y="7817"/>
                    <a:pt x="16200" y="10799"/>
                  </a:cubicBezTo>
                  <a:lnTo>
                    <a:pt x="21600" y="10800"/>
                  </a:ln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lnTo>
                    <a:pt x="5400" y="1080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sp>
          <p:nvSpPr>
            <p:cNvPr id="151588" name="AutoShape 37"/>
            <p:cNvSpPr>
              <a:spLocks noChangeArrowheads="1"/>
            </p:cNvSpPr>
            <p:nvPr/>
          </p:nvSpPr>
          <p:spPr bwMode="auto">
            <a:xfrm rot="8113047">
              <a:off x="3524" y="1771"/>
              <a:ext cx="1579" cy="149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821 w 21600"/>
                <a:gd name="T13" fmla="*/ 0 h 21600"/>
                <a:gd name="T14" fmla="*/ 20779 w 21600"/>
                <a:gd name="T15" fmla="*/ 896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6895" y="7985"/>
                  </a:moveTo>
                  <a:cubicBezTo>
                    <a:pt x="7800" y="6730"/>
                    <a:pt x="9253" y="5986"/>
                    <a:pt x="10800" y="5987"/>
                  </a:cubicBezTo>
                  <a:cubicBezTo>
                    <a:pt x="12346" y="5987"/>
                    <a:pt x="13799" y="6730"/>
                    <a:pt x="14704" y="7985"/>
                  </a:cubicBezTo>
                  <a:lnTo>
                    <a:pt x="19560" y="4484"/>
                  </a:lnTo>
                  <a:cubicBezTo>
                    <a:pt x="17531" y="1668"/>
                    <a:pt x="14271" y="-1"/>
                    <a:pt x="10799" y="0"/>
                  </a:cubicBezTo>
                  <a:cubicBezTo>
                    <a:pt x="7328" y="0"/>
                    <a:pt x="4068" y="1668"/>
                    <a:pt x="2039" y="4484"/>
                  </a:cubicBezTo>
                  <a:lnTo>
                    <a:pt x="6895" y="7985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sp>
          <p:nvSpPr>
            <p:cNvPr id="151589" name="AutoShape 38"/>
            <p:cNvSpPr>
              <a:spLocks noChangeArrowheads="1"/>
            </p:cNvSpPr>
            <p:nvPr/>
          </p:nvSpPr>
          <p:spPr bwMode="auto">
            <a:xfrm rot="19098937" flipH="1">
              <a:off x="4658" y="1712"/>
              <a:ext cx="1579" cy="153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368 w 21600"/>
                <a:gd name="T13" fmla="*/ 0 h 21600"/>
                <a:gd name="T14" fmla="*/ 20232 w 21600"/>
                <a:gd name="T15" fmla="*/ 833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7035" y="7425"/>
                  </a:moveTo>
                  <a:cubicBezTo>
                    <a:pt x="7994" y="6355"/>
                    <a:pt x="9363" y="5743"/>
                    <a:pt x="10800" y="5744"/>
                  </a:cubicBezTo>
                  <a:cubicBezTo>
                    <a:pt x="12236" y="5744"/>
                    <a:pt x="13605" y="6355"/>
                    <a:pt x="14564" y="7425"/>
                  </a:cubicBezTo>
                  <a:lnTo>
                    <a:pt x="18841" y="3591"/>
                  </a:lnTo>
                  <a:cubicBezTo>
                    <a:pt x="16793" y="1305"/>
                    <a:pt x="13869" y="-1"/>
                    <a:pt x="10799" y="0"/>
                  </a:cubicBezTo>
                  <a:cubicBezTo>
                    <a:pt x="7730" y="0"/>
                    <a:pt x="4806" y="1305"/>
                    <a:pt x="2758" y="3591"/>
                  </a:cubicBezTo>
                  <a:lnTo>
                    <a:pt x="7035" y="7425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</p:grpSp>
      <p:grpSp>
        <p:nvGrpSpPr>
          <p:cNvPr id="348196" name="Group 36"/>
          <p:cNvGrpSpPr>
            <a:grpSpLocks/>
          </p:cNvGrpSpPr>
          <p:nvPr/>
        </p:nvGrpSpPr>
        <p:grpSpPr bwMode="auto">
          <a:xfrm>
            <a:off x="0" y="2997200"/>
            <a:ext cx="9144000" cy="3311525"/>
            <a:chOff x="0" y="1888"/>
            <a:chExt cx="5760" cy="2086"/>
          </a:xfrm>
        </p:grpSpPr>
        <p:sp>
          <p:nvSpPr>
            <p:cNvPr id="151565" name="Line 8"/>
            <p:cNvSpPr>
              <a:spLocks noChangeShapeType="1"/>
            </p:cNvSpPr>
            <p:nvPr/>
          </p:nvSpPr>
          <p:spPr bwMode="auto">
            <a:xfrm>
              <a:off x="0" y="1888"/>
              <a:ext cx="5760" cy="0"/>
            </a:xfrm>
            <a:prstGeom prst="line">
              <a:avLst/>
            </a:pr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51566" name="Arc 10"/>
            <p:cNvSpPr>
              <a:spLocks/>
            </p:cNvSpPr>
            <p:nvPr/>
          </p:nvSpPr>
          <p:spPr bwMode="auto">
            <a:xfrm>
              <a:off x="2562" y="3022"/>
              <a:ext cx="409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sp>
          <p:nvSpPr>
            <p:cNvPr id="151567" name="Line 12"/>
            <p:cNvSpPr>
              <a:spLocks noChangeShapeType="1"/>
            </p:cNvSpPr>
            <p:nvPr/>
          </p:nvSpPr>
          <p:spPr bwMode="auto">
            <a:xfrm>
              <a:off x="1111" y="3022"/>
              <a:ext cx="3311" cy="0"/>
            </a:xfrm>
            <a:prstGeom prst="line">
              <a:avLst/>
            </a:pr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51568" name="Arc 16"/>
            <p:cNvSpPr>
              <a:spLocks/>
            </p:cNvSpPr>
            <p:nvPr/>
          </p:nvSpPr>
          <p:spPr bwMode="auto">
            <a:xfrm>
              <a:off x="3288" y="3022"/>
              <a:ext cx="409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sp>
          <p:nvSpPr>
            <p:cNvPr id="151569" name="Arc 17"/>
            <p:cNvSpPr>
              <a:spLocks/>
            </p:cNvSpPr>
            <p:nvPr/>
          </p:nvSpPr>
          <p:spPr bwMode="auto">
            <a:xfrm flipH="1">
              <a:off x="2971" y="3022"/>
              <a:ext cx="409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sp>
          <p:nvSpPr>
            <p:cNvPr id="151570" name="Arc 18"/>
            <p:cNvSpPr>
              <a:spLocks/>
            </p:cNvSpPr>
            <p:nvPr/>
          </p:nvSpPr>
          <p:spPr bwMode="auto">
            <a:xfrm flipH="1">
              <a:off x="3696" y="3022"/>
              <a:ext cx="409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sp>
          <p:nvSpPr>
            <p:cNvPr id="151571" name="Arc 19"/>
            <p:cNvSpPr>
              <a:spLocks/>
            </p:cNvSpPr>
            <p:nvPr/>
          </p:nvSpPr>
          <p:spPr bwMode="auto">
            <a:xfrm flipV="1">
              <a:off x="4377" y="2432"/>
              <a:ext cx="499" cy="583"/>
            </a:xfrm>
            <a:custGeom>
              <a:avLst/>
              <a:gdLst>
                <a:gd name="T0" fmla="*/ 0 w 21600"/>
                <a:gd name="T1" fmla="*/ 0 h 23612"/>
                <a:gd name="T2" fmla="*/ 0 w 21600"/>
                <a:gd name="T3" fmla="*/ 0 h 23612"/>
                <a:gd name="T4" fmla="*/ 0 w 21600"/>
                <a:gd name="T5" fmla="*/ 0 h 236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3612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271"/>
                    <a:pt x="21568" y="22943"/>
                    <a:pt x="21506" y="23612"/>
                  </a:cubicBezTo>
                </a:path>
                <a:path w="21600" h="23612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271"/>
                    <a:pt x="21568" y="22943"/>
                    <a:pt x="21506" y="23612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grpSp>
          <p:nvGrpSpPr>
            <p:cNvPr id="151572" name="Group 25"/>
            <p:cNvGrpSpPr>
              <a:grpSpLocks/>
            </p:cNvGrpSpPr>
            <p:nvPr/>
          </p:nvGrpSpPr>
          <p:grpSpPr bwMode="auto">
            <a:xfrm>
              <a:off x="1156" y="1888"/>
              <a:ext cx="726" cy="1180"/>
              <a:chOff x="1020" y="1888"/>
              <a:chExt cx="726" cy="1180"/>
            </a:xfrm>
          </p:grpSpPr>
          <p:sp>
            <p:nvSpPr>
              <p:cNvPr id="151582" name="Arc 9"/>
              <p:cNvSpPr>
                <a:spLocks/>
              </p:cNvSpPr>
              <p:nvPr/>
            </p:nvSpPr>
            <p:spPr bwMode="auto">
              <a:xfrm>
                <a:off x="1020" y="1888"/>
                <a:ext cx="726" cy="952"/>
              </a:xfrm>
              <a:custGeom>
                <a:avLst/>
                <a:gdLst>
                  <a:gd name="T0" fmla="*/ 0 w 21600"/>
                  <a:gd name="T1" fmla="*/ 0 h 35200"/>
                  <a:gd name="T2" fmla="*/ 0 w 21600"/>
                  <a:gd name="T3" fmla="*/ 0 h 35200"/>
                  <a:gd name="T4" fmla="*/ 0 w 21600"/>
                  <a:gd name="T5" fmla="*/ 0 h 352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35200" fill="none" extrusionOk="0">
                    <a:moveTo>
                      <a:pt x="209" y="0"/>
                    </a:moveTo>
                    <a:cubicBezTo>
                      <a:pt x="12056" y="115"/>
                      <a:pt x="21600" y="9751"/>
                      <a:pt x="21600" y="21599"/>
                    </a:cubicBezTo>
                    <a:cubicBezTo>
                      <a:pt x="21600" y="26551"/>
                      <a:pt x="19898" y="31352"/>
                      <a:pt x="16780" y="35200"/>
                    </a:cubicBezTo>
                  </a:path>
                  <a:path w="21600" h="35200" stroke="0" extrusionOk="0">
                    <a:moveTo>
                      <a:pt x="209" y="0"/>
                    </a:moveTo>
                    <a:cubicBezTo>
                      <a:pt x="12056" y="115"/>
                      <a:pt x="21600" y="9751"/>
                      <a:pt x="21600" y="21599"/>
                    </a:cubicBezTo>
                    <a:cubicBezTo>
                      <a:pt x="21600" y="26551"/>
                      <a:pt x="19898" y="31352"/>
                      <a:pt x="16780" y="35200"/>
                    </a:cubicBezTo>
                    <a:lnTo>
                      <a:pt x="0" y="21599"/>
                    </a:lnTo>
                    <a:lnTo>
                      <a:pt x="209" y="0"/>
                    </a:lnTo>
                    <a:close/>
                  </a:path>
                </a:pathLst>
              </a:cu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51583" name="Arc 20"/>
              <p:cNvSpPr>
                <a:spLocks/>
              </p:cNvSpPr>
              <p:nvPr/>
            </p:nvSpPr>
            <p:spPr bwMode="auto">
              <a:xfrm rot="8121024">
                <a:off x="1020" y="2478"/>
                <a:ext cx="423" cy="590"/>
              </a:xfrm>
              <a:custGeom>
                <a:avLst/>
                <a:gdLst>
                  <a:gd name="T0" fmla="*/ 0 w 14975"/>
                  <a:gd name="T1" fmla="*/ 0 h 21600"/>
                  <a:gd name="T2" fmla="*/ 0 w 14975"/>
                  <a:gd name="T3" fmla="*/ 0 h 21600"/>
                  <a:gd name="T4" fmla="*/ 0 w 14975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975" h="21600" fill="none" extrusionOk="0">
                    <a:moveTo>
                      <a:pt x="0" y="0"/>
                    </a:moveTo>
                    <a:cubicBezTo>
                      <a:pt x="5583" y="0"/>
                      <a:pt x="10950" y="2162"/>
                      <a:pt x="14974" y="6033"/>
                    </a:cubicBezTo>
                  </a:path>
                  <a:path w="14975" h="21600" stroke="0" extrusionOk="0">
                    <a:moveTo>
                      <a:pt x="0" y="0"/>
                    </a:moveTo>
                    <a:cubicBezTo>
                      <a:pt x="5583" y="0"/>
                      <a:pt x="10950" y="2162"/>
                      <a:pt x="14974" y="6033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</p:grpSp>
        <p:sp>
          <p:nvSpPr>
            <p:cNvPr id="151573" name="Arc 24"/>
            <p:cNvSpPr>
              <a:spLocks/>
            </p:cNvSpPr>
            <p:nvPr/>
          </p:nvSpPr>
          <p:spPr bwMode="auto">
            <a:xfrm>
              <a:off x="1473" y="3022"/>
              <a:ext cx="409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grpSp>
          <p:nvGrpSpPr>
            <p:cNvPr id="151574" name="Group 26"/>
            <p:cNvGrpSpPr>
              <a:grpSpLocks/>
            </p:cNvGrpSpPr>
            <p:nvPr/>
          </p:nvGrpSpPr>
          <p:grpSpPr bwMode="auto">
            <a:xfrm flipH="1">
              <a:off x="1882" y="1888"/>
              <a:ext cx="726" cy="1180"/>
              <a:chOff x="1020" y="1888"/>
              <a:chExt cx="726" cy="1180"/>
            </a:xfrm>
          </p:grpSpPr>
          <p:sp>
            <p:nvSpPr>
              <p:cNvPr id="151580" name="Arc 27"/>
              <p:cNvSpPr>
                <a:spLocks/>
              </p:cNvSpPr>
              <p:nvPr/>
            </p:nvSpPr>
            <p:spPr bwMode="auto">
              <a:xfrm>
                <a:off x="1020" y="1888"/>
                <a:ext cx="726" cy="952"/>
              </a:xfrm>
              <a:custGeom>
                <a:avLst/>
                <a:gdLst>
                  <a:gd name="T0" fmla="*/ 0 w 21600"/>
                  <a:gd name="T1" fmla="*/ 0 h 35200"/>
                  <a:gd name="T2" fmla="*/ 0 w 21600"/>
                  <a:gd name="T3" fmla="*/ 0 h 35200"/>
                  <a:gd name="T4" fmla="*/ 0 w 21600"/>
                  <a:gd name="T5" fmla="*/ 0 h 352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35200" fill="none" extrusionOk="0">
                    <a:moveTo>
                      <a:pt x="209" y="0"/>
                    </a:moveTo>
                    <a:cubicBezTo>
                      <a:pt x="12056" y="115"/>
                      <a:pt x="21600" y="9751"/>
                      <a:pt x="21600" y="21599"/>
                    </a:cubicBezTo>
                    <a:cubicBezTo>
                      <a:pt x="21600" y="26551"/>
                      <a:pt x="19898" y="31352"/>
                      <a:pt x="16780" y="35200"/>
                    </a:cubicBezTo>
                  </a:path>
                  <a:path w="21600" h="35200" stroke="0" extrusionOk="0">
                    <a:moveTo>
                      <a:pt x="209" y="0"/>
                    </a:moveTo>
                    <a:cubicBezTo>
                      <a:pt x="12056" y="115"/>
                      <a:pt x="21600" y="9751"/>
                      <a:pt x="21600" y="21599"/>
                    </a:cubicBezTo>
                    <a:cubicBezTo>
                      <a:pt x="21600" y="26551"/>
                      <a:pt x="19898" y="31352"/>
                      <a:pt x="16780" y="35200"/>
                    </a:cubicBezTo>
                    <a:lnTo>
                      <a:pt x="0" y="21599"/>
                    </a:lnTo>
                    <a:lnTo>
                      <a:pt x="209" y="0"/>
                    </a:lnTo>
                    <a:close/>
                  </a:path>
                </a:pathLst>
              </a:cu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51581" name="Arc 28"/>
              <p:cNvSpPr>
                <a:spLocks/>
              </p:cNvSpPr>
              <p:nvPr/>
            </p:nvSpPr>
            <p:spPr bwMode="auto">
              <a:xfrm rot="8121024">
                <a:off x="1020" y="2478"/>
                <a:ext cx="423" cy="590"/>
              </a:xfrm>
              <a:custGeom>
                <a:avLst/>
                <a:gdLst>
                  <a:gd name="T0" fmla="*/ 0 w 14975"/>
                  <a:gd name="T1" fmla="*/ 0 h 21600"/>
                  <a:gd name="T2" fmla="*/ 0 w 14975"/>
                  <a:gd name="T3" fmla="*/ 0 h 21600"/>
                  <a:gd name="T4" fmla="*/ 0 w 14975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975" h="21600" fill="none" extrusionOk="0">
                    <a:moveTo>
                      <a:pt x="0" y="0"/>
                    </a:moveTo>
                    <a:cubicBezTo>
                      <a:pt x="5583" y="0"/>
                      <a:pt x="10950" y="2162"/>
                      <a:pt x="14974" y="6033"/>
                    </a:cubicBezTo>
                  </a:path>
                  <a:path w="14975" h="21600" stroke="0" extrusionOk="0">
                    <a:moveTo>
                      <a:pt x="0" y="0"/>
                    </a:moveTo>
                    <a:cubicBezTo>
                      <a:pt x="5583" y="0"/>
                      <a:pt x="10950" y="2162"/>
                      <a:pt x="14974" y="6033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</p:grpSp>
        <p:sp>
          <p:nvSpPr>
            <p:cNvPr id="151575" name="Arc 30"/>
            <p:cNvSpPr>
              <a:spLocks/>
            </p:cNvSpPr>
            <p:nvPr/>
          </p:nvSpPr>
          <p:spPr bwMode="auto">
            <a:xfrm flipH="1">
              <a:off x="1882" y="3022"/>
              <a:ext cx="409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sp>
          <p:nvSpPr>
            <p:cNvPr id="151576" name="Line 32"/>
            <p:cNvSpPr>
              <a:spLocks noChangeShapeType="1"/>
            </p:cNvSpPr>
            <p:nvPr/>
          </p:nvSpPr>
          <p:spPr bwMode="auto">
            <a:xfrm>
              <a:off x="1882" y="3430"/>
              <a:ext cx="0" cy="544"/>
            </a:xfrm>
            <a:prstGeom prst="line">
              <a:avLst/>
            </a:pr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51577" name="Line 33"/>
            <p:cNvSpPr>
              <a:spLocks noChangeShapeType="1"/>
            </p:cNvSpPr>
            <p:nvPr/>
          </p:nvSpPr>
          <p:spPr bwMode="auto">
            <a:xfrm>
              <a:off x="2971" y="3430"/>
              <a:ext cx="0" cy="544"/>
            </a:xfrm>
            <a:prstGeom prst="line">
              <a:avLst/>
            </a:pr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51578" name="Line 34"/>
            <p:cNvSpPr>
              <a:spLocks noChangeShapeType="1"/>
            </p:cNvSpPr>
            <p:nvPr/>
          </p:nvSpPr>
          <p:spPr bwMode="auto">
            <a:xfrm>
              <a:off x="3696" y="3430"/>
              <a:ext cx="0" cy="544"/>
            </a:xfrm>
            <a:prstGeom prst="line">
              <a:avLst/>
            </a:pr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51579" name="Arc 35"/>
            <p:cNvSpPr>
              <a:spLocks/>
            </p:cNvSpPr>
            <p:nvPr/>
          </p:nvSpPr>
          <p:spPr bwMode="auto">
            <a:xfrm flipH="1">
              <a:off x="4876" y="1888"/>
              <a:ext cx="500" cy="5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</p:grpSp>
      <p:grpSp>
        <p:nvGrpSpPr>
          <p:cNvPr id="348203" name="Group 43"/>
          <p:cNvGrpSpPr>
            <a:grpSpLocks/>
          </p:cNvGrpSpPr>
          <p:nvPr/>
        </p:nvGrpSpPr>
        <p:grpSpPr bwMode="auto">
          <a:xfrm rot="10800000" flipV="1">
            <a:off x="2484438" y="5229225"/>
            <a:ext cx="73025" cy="936625"/>
            <a:chOff x="1434" y="1652"/>
            <a:chExt cx="77" cy="1193"/>
          </a:xfrm>
          <a:solidFill>
            <a:schemeClr val="bg1"/>
          </a:solidFill>
        </p:grpSpPr>
        <p:sp>
          <p:nvSpPr>
            <p:cNvPr id="151563" name="Rectangle 44"/>
            <p:cNvSpPr>
              <a:spLocks noChangeArrowheads="1"/>
            </p:cNvSpPr>
            <p:nvPr/>
          </p:nvSpPr>
          <p:spPr bwMode="auto">
            <a:xfrm rot="19800000" flipH="1">
              <a:off x="1438" y="1652"/>
              <a:ext cx="73" cy="1189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51564" name="Rectangle 45"/>
            <p:cNvSpPr>
              <a:spLocks noChangeArrowheads="1"/>
            </p:cNvSpPr>
            <p:nvPr/>
          </p:nvSpPr>
          <p:spPr bwMode="auto">
            <a:xfrm rot="1800000">
              <a:off x="1434" y="1656"/>
              <a:ext cx="73" cy="1189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grpSp>
        <p:nvGrpSpPr>
          <p:cNvPr id="348206" name="Group 46"/>
          <p:cNvGrpSpPr>
            <a:grpSpLocks/>
          </p:cNvGrpSpPr>
          <p:nvPr/>
        </p:nvGrpSpPr>
        <p:grpSpPr bwMode="auto">
          <a:xfrm rot="10800000" flipV="1">
            <a:off x="3492500" y="5157788"/>
            <a:ext cx="73025" cy="936625"/>
            <a:chOff x="1434" y="1652"/>
            <a:chExt cx="77" cy="1193"/>
          </a:xfrm>
          <a:solidFill>
            <a:schemeClr val="bg1"/>
          </a:solidFill>
        </p:grpSpPr>
        <p:sp>
          <p:nvSpPr>
            <p:cNvPr id="151561" name="Rectangle 47"/>
            <p:cNvSpPr>
              <a:spLocks noChangeArrowheads="1"/>
            </p:cNvSpPr>
            <p:nvPr/>
          </p:nvSpPr>
          <p:spPr bwMode="auto">
            <a:xfrm rot="19800000" flipH="1">
              <a:off x="1438" y="1652"/>
              <a:ext cx="73" cy="1189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51562" name="Rectangle 48"/>
            <p:cNvSpPr>
              <a:spLocks noChangeArrowheads="1"/>
            </p:cNvSpPr>
            <p:nvPr/>
          </p:nvSpPr>
          <p:spPr bwMode="auto">
            <a:xfrm rot="1800000">
              <a:off x="1434" y="1656"/>
              <a:ext cx="73" cy="1189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348210" name="Text Box 50"/>
          <p:cNvSpPr txBox="1">
            <a:spLocks noChangeArrowheads="1"/>
          </p:cNvSpPr>
          <p:nvPr/>
        </p:nvSpPr>
        <p:spPr bwMode="auto">
          <a:xfrm>
            <a:off x="3419475" y="1268413"/>
            <a:ext cx="2303463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>
                <a:latin typeface="Arial" panose="020B0604020202020204" pitchFamily="34" charset="0"/>
              </a:rPr>
              <a:t>Apron non utilizzabile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48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48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48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48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348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48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48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210" grpId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D96A92C4-F7D3-4636-9E66-362E1CE98BE9}" type="slidenum">
              <a:rPr lang="it-IT" altLang="it-IT" sz="1000">
                <a:solidFill>
                  <a:srgbClr val="FFFFFF"/>
                </a:solidFill>
              </a:rPr>
              <a:pPr/>
              <a:t>137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52579" name="Rectangle 2"/>
          <p:cNvSpPr>
            <a:spLocks noChangeArrowheads="1"/>
          </p:cNvSpPr>
          <p:nvPr/>
        </p:nvSpPr>
        <p:spPr bwMode="auto">
          <a:xfrm>
            <a:off x="6551613" y="6578600"/>
            <a:ext cx="2592387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/>
            <a:r>
              <a:rPr lang="it-IT" altLang="it-IT" sz="1800">
                <a:latin typeface="Arial" panose="020B0604020202020204" pitchFamily="34" charset="0"/>
              </a:rPr>
              <a:t>Segnalazione ostacoli</a:t>
            </a:r>
          </a:p>
        </p:txBody>
      </p:sp>
      <p:sp>
        <p:nvSpPr>
          <p:cNvPr id="347233" name="Text Box 97"/>
          <p:cNvSpPr txBox="1">
            <a:spLocks noChangeArrowheads="1"/>
          </p:cNvSpPr>
          <p:nvPr/>
        </p:nvSpPr>
        <p:spPr bwMode="auto">
          <a:xfrm>
            <a:off x="0" y="2565400"/>
            <a:ext cx="914400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Porzione di RWY non utilizzabile per nessuna manovra</a:t>
            </a:r>
          </a:p>
        </p:txBody>
      </p:sp>
      <p:grpSp>
        <p:nvGrpSpPr>
          <p:cNvPr id="347241" name="Group 105"/>
          <p:cNvGrpSpPr>
            <a:grpSpLocks/>
          </p:cNvGrpSpPr>
          <p:nvPr/>
        </p:nvGrpSpPr>
        <p:grpSpPr bwMode="auto">
          <a:xfrm>
            <a:off x="395288" y="404813"/>
            <a:ext cx="8448675" cy="1800225"/>
            <a:chOff x="249" y="346"/>
            <a:chExt cx="5322" cy="1134"/>
          </a:xfrm>
        </p:grpSpPr>
        <p:sp>
          <p:nvSpPr>
            <p:cNvPr id="152585" name="Rectangle 67"/>
            <p:cNvSpPr>
              <a:spLocks noChangeArrowheads="1"/>
            </p:cNvSpPr>
            <p:nvPr/>
          </p:nvSpPr>
          <p:spPr bwMode="auto">
            <a:xfrm rot="16200000" flipH="1">
              <a:off x="3976" y="-115"/>
              <a:ext cx="1134" cy="2056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grpSp>
          <p:nvGrpSpPr>
            <p:cNvPr id="152586" name="Group 99"/>
            <p:cNvGrpSpPr>
              <a:grpSpLocks/>
            </p:cNvGrpSpPr>
            <p:nvPr/>
          </p:nvGrpSpPr>
          <p:grpSpPr bwMode="auto">
            <a:xfrm>
              <a:off x="3606" y="890"/>
              <a:ext cx="1894" cy="66"/>
              <a:chOff x="3708" y="880"/>
              <a:chExt cx="1894" cy="66"/>
            </a:xfrm>
          </p:grpSpPr>
          <p:grpSp>
            <p:nvGrpSpPr>
              <p:cNvPr id="152603" name="Group 92"/>
              <p:cNvGrpSpPr>
                <a:grpSpLocks/>
              </p:cNvGrpSpPr>
              <p:nvPr/>
            </p:nvGrpSpPr>
            <p:grpSpPr bwMode="auto">
              <a:xfrm>
                <a:off x="4148" y="880"/>
                <a:ext cx="1454" cy="66"/>
                <a:chOff x="4148" y="880"/>
                <a:chExt cx="1454" cy="66"/>
              </a:xfrm>
            </p:grpSpPr>
            <p:sp>
              <p:nvSpPr>
                <p:cNvPr id="152605" name="Rectangle 79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5444" y="787"/>
                  <a:ext cx="66" cy="251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2606" name="Rectangle 80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5043" y="787"/>
                  <a:ext cx="66" cy="251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2607" name="Rectangle 81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4641" y="787"/>
                  <a:ext cx="66" cy="251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2608" name="Rectangle 82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4241" y="787"/>
                  <a:ext cx="66" cy="251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sp>
            <p:nvSpPr>
              <p:cNvPr id="152604" name="Rectangle 64"/>
              <p:cNvSpPr>
                <a:spLocks noChangeArrowheads="1"/>
              </p:cNvSpPr>
              <p:nvPr/>
            </p:nvSpPr>
            <p:spPr bwMode="auto">
              <a:xfrm rot="5400000">
                <a:off x="3806" y="782"/>
                <a:ext cx="66" cy="261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52587" name="Group 103"/>
            <p:cNvGrpSpPr>
              <a:grpSpLocks/>
            </p:cNvGrpSpPr>
            <p:nvPr/>
          </p:nvGrpSpPr>
          <p:grpSpPr bwMode="auto">
            <a:xfrm>
              <a:off x="249" y="346"/>
              <a:ext cx="5307" cy="1134"/>
              <a:chOff x="295" y="346"/>
              <a:chExt cx="5307" cy="1134"/>
            </a:xfrm>
          </p:grpSpPr>
          <p:sp>
            <p:nvSpPr>
              <p:cNvPr id="152588" name="Rectangle 51"/>
              <p:cNvSpPr>
                <a:spLocks noChangeArrowheads="1"/>
              </p:cNvSpPr>
              <p:nvPr/>
            </p:nvSpPr>
            <p:spPr bwMode="auto">
              <a:xfrm rot="5400000">
                <a:off x="1362" y="-721"/>
                <a:ext cx="1134" cy="326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grpSp>
            <p:nvGrpSpPr>
              <p:cNvPr id="152589" name="Group 101"/>
              <p:cNvGrpSpPr>
                <a:grpSpLocks/>
              </p:cNvGrpSpPr>
              <p:nvPr/>
            </p:nvGrpSpPr>
            <p:grpSpPr bwMode="auto">
              <a:xfrm>
                <a:off x="2835" y="346"/>
                <a:ext cx="2767" cy="1134"/>
                <a:chOff x="2835" y="346"/>
                <a:chExt cx="2767" cy="1134"/>
              </a:xfrm>
            </p:grpSpPr>
            <p:sp>
              <p:nvSpPr>
                <p:cNvPr id="152590" name="Line 61"/>
                <p:cNvSpPr>
                  <a:spLocks noChangeShapeType="1"/>
                </p:cNvSpPr>
                <p:nvPr/>
              </p:nvSpPr>
              <p:spPr bwMode="auto">
                <a:xfrm rot="5400000">
                  <a:off x="4219" y="-1038"/>
                  <a:ext cx="0" cy="2767"/>
                </a:xfrm>
                <a:prstGeom prst="line">
                  <a:avLst/>
                </a:prstGeom>
                <a:noFill/>
                <a:ln w="635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52591" name="Line 62"/>
                <p:cNvSpPr>
                  <a:spLocks noChangeShapeType="1"/>
                </p:cNvSpPr>
                <p:nvPr/>
              </p:nvSpPr>
              <p:spPr bwMode="auto">
                <a:xfrm rot="5400000">
                  <a:off x="4219" y="96"/>
                  <a:ext cx="0" cy="2767"/>
                </a:xfrm>
                <a:prstGeom prst="line">
                  <a:avLst/>
                </a:prstGeom>
                <a:noFill/>
                <a:ln w="635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52592" name="Text Box 98"/>
                <p:cNvSpPr txBox="1">
                  <a:spLocks noChangeArrowheads="1"/>
                </p:cNvSpPr>
                <p:nvPr/>
              </p:nvSpPr>
              <p:spPr bwMode="auto">
                <a:xfrm rot="5400000">
                  <a:off x="3195" y="711"/>
                  <a:ext cx="590" cy="40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2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it-IT" altLang="it-IT" b="1">
                      <a:latin typeface="Arial" panose="020B0604020202020204" pitchFamily="34" charset="0"/>
                    </a:rPr>
                    <a:t>02</a:t>
                  </a:r>
                </a:p>
              </p:txBody>
            </p:sp>
            <p:grpSp>
              <p:nvGrpSpPr>
                <p:cNvPr id="152593" name="Group 52"/>
                <p:cNvGrpSpPr>
                  <a:grpSpLocks/>
                </p:cNvGrpSpPr>
                <p:nvPr/>
              </p:nvGrpSpPr>
              <p:grpSpPr bwMode="auto">
                <a:xfrm rot="5400000">
                  <a:off x="2588" y="742"/>
                  <a:ext cx="1000" cy="311"/>
                  <a:chOff x="2744" y="3929"/>
                  <a:chExt cx="680" cy="181"/>
                </a:xfrm>
              </p:grpSpPr>
              <p:sp>
                <p:nvSpPr>
                  <p:cNvPr id="152595" name="Rectangle 53"/>
                  <p:cNvSpPr>
                    <a:spLocks noChangeArrowheads="1"/>
                  </p:cNvSpPr>
                  <p:nvPr/>
                </p:nvSpPr>
                <p:spPr bwMode="auto">
                  <a:xfrm>
                    <a:off x="2744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52596" name="Rectangle 54"/>
                  <p:cNvSpPr>
                    <a:spLocks noChangeArrowheads="1"/>
                  </p:cNvSpPr>
                  <p:nvPr/>
                </p:nvSpPr>
                <p:spPr bwMode="auto">
                  <a:xfrm>
                    <a:off x="283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52597" name="Rectangle 55"/>
                  <p:cNvSpPr>
                    <a:spLocks noChangeArrowheads="1"/>
                  </p:cNvSpPr>
                  <p:nvPr/>
                </p:nvSpPr>
                <p:spPr bwMode="auto">
                  <a:xfrm>
                    <a:off x="292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52598" name="Rectangle 56"/>
                  <p:cNvSpPr>
                    <a:spLocks noChangeArrowheads="1"/>
                  </p:cNvSpPr>
                  <p:nvPr/>
                </p:nvSpPr>
                <p:spPr bwMode="auto">
                  <a:xfrm>
                    <a:off x="3016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2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52599" name="Rectangle 57"/>
                  <p:cNvSpPr>
                    <a:spLocks noChangeArrowheads="1"/>
                  </p:cNvSpPr>
                  <p:nvPr/>
                </p:nvSpPr>
                <p:spPr bwMode="auto">
                  <a:xfrm>
                    <a:off x="3107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52600" name="Rectangle 58"/>
                  <p:cNvSpPr>
                    <a:spLocks noChangeArrowheads="1"/>
                  </p:cNvSpPr>
                  <p:nvPr/>
                </p:nvSpPr>
                <p:spPr bwMode="auto">
                  <a:xfrm>
                    <a:off x="319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2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52601" name="Rectangle 59"/>
                  <p:cNvSpPr>
                    <a:spLocks noChangeArrowheads="1"/>
                  </p:cNvSpPr>
                  <p:nvPr/>
                </p:nvSpPr>
                <p:spPr bwMode="auto">
                  <a:xfrm>
                    <a:off x="328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52602" name="Rectangle 60"/>
                  <p:cNvSpPr>
                    <a:spLocks noChangeArrowheads="1"/>
                  </p:cNvSpPr>
                  <p:nvPr/>
                </p:nvSpPr>
                <p:spPr bwMode="auto">
                  <a:xfrm>
                    <a:off x="3379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  <p:sp>
              <p:nvSpPr>
                <p:cNvPr id="152594" name="Line 91"/>
                <p:cNvSpPr>
                  <a:spLocks noChangeShapeType="1"/>
                </p:cNvSpPr>
                <p:nvPr/>
              </p:nvSpPr>
              <p:spPr bwMode="auto">
                <a:xfrm flipV="1">
                  <a:off x="2835" y="346"/>
                  <a:ext cx="0" cy="1134"/>
                </a:xfrm>
                <a:prstGeom prst="line">
                  <a:avLst/>
                </a:prstGeom>
                <a:noFill/>
                <a:ln w="762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</p:grpSp>
      </p:grpSp>
      <p:grpSp>
        <p:nvGrpSpPr>
          <p:cNvPr id="347176" name="Group 40"/>
          <p:cNvGrpSpPr>
            <a:grpSpLocks/>
          </p:cNvGrpSpPr>
          <p:nvPr/>
        </p:nvGrpSpPr>
        <p:grpSpPr bwMode="auto">
          <a:xfrm rot="5400000">
            <a:off x="2241550" y="142876"/>
            <a:ext cx="339725" cy="2305050"/>
            <a:chOff x="1434" y="1652"/>
            <a:chExt cx="77" cy="1193"/>
          </a:xfrm>
        </p:grpSpPr>
        <p:sp>
          <p:nvSpPr>
            <p:cNvPr id="152583" name="Rectangle 41"/>
            <p:cNvSpPr>
              <a:spLocks noChangeArrowheads="1"/>
            </p:cNvSpPr>
            <p:nvPr/>
          </p:nvSpPr>
          <p:spPr bwMode="auto">
            <a:xfrm rot="19800000" flipH="1">
              <a:off x="1438" y="1652"/>
              <a:ext cx="73" cy="118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52584" name="Rectangle 42"/>
            <p:cNvSpPr>
              <a:spLocks noChangeArrowheads="1"/>
            </p:cNvSpPr>
            <p:nvPr/>
          </p:nvSpPr>
          <p:spPr bwMode="auto">
            <a:xfrm rot="1800000">
              <a:off x="1434" y="1656"/>
              <a:ext cx="73" cy="118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47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47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3" presetClass="entr" presetSubtype="1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4" dur="500"/>
                                        <p:tgtEl>
                                          <p:spTgt spid="347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7233" grpId="0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Segnaposto numero diapositiva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F179C65C-AC35-4519-90EA-67F3B25681A1}" type="slidenum">
              <a:rPr lang="it-IT" altLang="it-IT" sz="1000">
                <a:solidFill>
                  <a:srgbClr val="FFFFFF"/>
                </a:solidFill>
              </a:rPr>
              <a:pPr/>
              <a:t>138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5225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765175"/>
            <a:ext cx="9144000" cy="5516563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it-IT" sz="5400" b="1">
                <a:solidFill>
                  <a:srgbClr val="FFFF00"/>
                </a:solidFill>
              </a:rPr>
              <a:t>SISTEMI INDICATORI VISIVI DELL'ANGOLO DI PLANATA</a:t>
            </a:r>
          </a:p>
        </p:txBody>
      </p:sp>
      <p:sp>
        <p:nvSpPr>
          <p:cNvPr id="153604" name="Rectangle 3"/>
          <p:cNvSpPr>
            <a:spLocks noChangeArrowheads="1"/>
          </p:cNvSpPr>
          <p:nvPr/>
        </p:nvSpPr>
        <p:spPr bwMode="auto">
          <a:xfrm>
            <a:off x="2185988" y="218598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52260" name="Text Box 4"/>
          <p:cNvSpPr txBox="1">
            <a:spLocks noChangeArrowheads="1"/>
          </p:cNvSpPr>
          <p:nvPr/>
        </p:nvSpPr>
        <p:spPr bwMode="auto">
          <a:xfrm>
            <a:off x="0" y="620713"/>
            <a:ext cx="9144000" cy="565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>
              <a:spcBef>
                <a:spcPct val="0"/>
              </a:spcBef>
              <a:tabLst>
                <a:tab pos="2193925" algn="l"/>
                <a:tab pos="27559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143000" algn="l">
              <a:spcBef>
                <a:spcPct val="0"/>
              </a:spcBef>
              <a:tabLst>
                <a:tab pos="2193925" algn="l"/>
                <a:tab pos="27559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333500" algn="l">
              <a:spcBef>
                <a:spcPct val="0"/>
              </a:spcBef>
              <a:tabLst>
                <a:tab pos="2193925" algn="l"/>
                <a:tab pos="27559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524000" algn="l">
              <a:spcBef>
                <a:spcPct val="0"/>
              </a:spcBef>
              <a:tabLst>
                <a:tab pos="2193925" algn="l"/>
                <a:tab pos="27559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algn="l">
              <a:spcBef>
                <a:spcPct val="0"/>
              </a:spcBef>
              <a:tabLst>
                <a:tab pos="2193925" algn="l"/>
                <a:tab pos="27559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tabLst>
                <a:tab pos="2193925" algn="l"/>
                <a:tab pos="27559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tabLst>
                <a:tab pos="2193925" algn="l"/>
                <a:tab pos="27559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tabLst>
                <a:tab pos="2193925" algn="l"/>
                <a:tab pos="27559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tabLst>
                <a:tab pos="2193925" algn="l"/>
                <a:tab pos="27559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70000"/>
              </a:spcBef>
              <a:defRPr/>
            </a:pPr>
            <a:endParaRPr lang="it-IT" b="1" smtClean="0">
              <a:solidFill>
                <a:schemeClr val="accent2"/>
              </a:solidFill>
              <a:latin typeface="TimesNewRomanPSMT" charset="0"/>
              <a:cs typeface="Times New Roman" panose="02020603050405020304" pitchFamily="18" charset="0"/>
            </a:endParaRPr>
          </a:p>
          <a:p>
            <a:pPr algn="ctr">
              <a:spcBef>
                <a:spcPct val="70000"/>
              </a:spcBef>
              <a:defRPr/>
            </a:pPr>
            <a:r>
              <a:rPr lang="it-IT" sz="5400" b="1" smtClean="0">
                <a:effectLst>
                  <a:outerShdw blurRad="38100" dist="38100" dir="2700000" algn="tl">
                    <a:srgbClr val="000000"/>
                  </a:outerShdw>
                </a:effectLst>
                <a:latin typeface="TimesNewRomanPSMT" charset="0"/>
                <a:cs typeface="Times New Roman" panose="02020603050405020304" pitchFamily="18" charset="0"/>
              </a:rPr>
              <a:t>L’ ICAO raccomanda l’uso dei seguenti tipi:</a:t>
            </a:r>
          </a:p>
          <a:p>
            <a:pPr>
              <a:spcBef>
                <a:spcPct val="70000"/>
              </a:spcBef>
              <a:defRPr/>
            </a:pPr>
            <a:r>
              <a:rPr lang="it-IT" sz="5400" b="1" smtClean="0">
                <a:effectLst>
                  <a:outerShdw blurRad="38100" dist="38100" dir="2700000" algn="tl">
                    <a:srgbClr val="000000"/>
                  </a:outerShdw>
                </a:effectLst>
                <a:latin typeface="TimesNewRomanPSMT" charset="0"/>
                <a:cs typeface="Times New Roman" panose="02020603050405020304" pitchFamily="18" charset="0"/>
              </a:rPr>
              <a:t>	–	</a:t>
            </a:r>
            <a:r>
              <a:rPr lang="it-IT" sz="5400" b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NewRomanPSMT" charset="0"/>
                <a:cs typeface="Times New Roman" panose="02020603050405020304" pitchFamily="18" charset="0"/>
              </a:rPr>
              <a:t>T-VASIS</a:t>
            </a:r>
            <a:r>
              <a:rPr lang="it-IT" sz="5400" b="1" smtClean="0">
                <a:effectLst>
                  <a:outerShdw blurRad="38100" dist="38100" dir="2700000" algn="tl">
                    <a:srgbClr val="000000"/>
                  </a:outerShdw>
                </a:effectLst>
                <a:latin typeface="TimesNewRomanPSMT" charset="0"/>
                <a:cs typeface="Times New Roman" panose="02020603050405020304" pitchFamily="18" charset="0"/>
              </a:rPr>
              <a:t>,</a:t>
            </a:r>
          </a:p>
          <a:p>
            <a:pPr>
              <a:spcBef>
                <a:spcPct val="70000"/>
              </a:spcBef>
              <a:defRPr/>
            </a:pPr>
            <a:r>
              <a:rPr lang="it-IT" sz="5400" b="1" smtClean="0">
                <a:effectLst>
                  <a:outerShdw blurRad="38100" dist="38100" dir="2700000" algn="tl">
                    <a:srgbClr val="000000"/>
                  </a:outerShdw>
                </a:effectLst>
                <a:latin typeface="TimesNewRomanPSMT" charset="0"/>
                <a:cs typeface="Times New Roman" panose="02020603050405020304" pitchFamily="18" charset="0"/>
              </a:rPr>
              <a:t>	–	</a:t>
            </a:r>
            <a:r>
              <a:rPr lang="it-IT" sz="5400" b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NewRomanPSMT" charset="0"/>
                <a:cs typeface="Times New Roman" panose="02020603050405020304" pitchFamily="18" charset="0"/>
              </a:rPr>
              <a:t>PAPI</a:t>
            </a:r>
            <a:r>
              <a:rPr lang="it-IT" sz="5400" b="1" smtClean="0">
                <a:effectLst>
                  <a:outerShdw blurRad="38100" dist="38100" dir="2700000" algn="tl">
                    <a:srgbClr val="000000"/>
                  </a:outerShdw>
                </a:effectLst>
                <a:latin typeface="TimesNewRomanPSMT" charset="0"/>
                <a:cs typeface="Times New Roman" panose="02020603050405020304" pitchFamily="18" charset="0"/>
              </a:rPr>
              <a:t>.</a:t>
            </a:r>
            <a:endParaRPr lang="it-IT" sz="5400" b="1" smtClean="0">
              <a:effectLst>
                <a:outerShdw blurRad="38100" dist="38100" dir="2700000" algn="tl">
                  <a:srgbClr val="000000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2261" name="Text Box 5"/>
          <p:cNvSpPr txBox="1">
            <a:spLocks noChangeArrowheads="1"/>
          </p:cNvSpPr>
          <p:nvPr/>
        </p:nvSpPr>
        <p:spPr bwMode="auto">
          <a:xfrm>
            <a:off x="0" y="1700213"/>
            <a:ext cx="9144000" cy="3381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5400" b="1">
                <a:effectLst>
                  <a:outerShdw blurRad="38100" dist="38100" dir="2700000" algn="tl">
                    <a:srgbClr val="000000"/>
                  </a:outerShdw>
                </a:effectLst>
              </a:rPr>
              <a:t>VASI                                            Visual Approach Slope Indicator Forniscono il corretto angolo di discesa.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52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" dur="500"/>
                                        <p:tgtEl>
                                          <p:spTgt spid="3522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2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2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3522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0" dur="500"/>
                                        <p:tgtEl>
                                          <p:spTgt spid="3522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22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2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3522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7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2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3522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1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2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3" dur="500"/>
                                        <p:tgtEl>
                                          <p:spTgt spid="3522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2258" grpId="0"/>
      <p:bldP spid="352258" grpId="1"/>
      <p:bldP spid="352260" grpId="0" build="p" autoUpdateAnimBg="0"/>
      <p:bldP spid="352261" grpId="0" build="allAtOnce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01A0B14E-6ACB-44A0-9F84-8AC66230DEC3}" type="slidenum">
              <a:rPr lang="it-IT" altLang="it-IT" sz="1000">
                <a:solidFill>
                  <a:srgbClr val="FFFFFF"/>
                </a:solidFill>
              </a:rPr>
              <a:pPr/>
              <a:t>139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81954" name="Text Box 2"/>
          <p:cNvSpPr txBox="1">
            <a:spLocks noChangeArrowheads="1"/>
          </p:cNvSpPr>
          <p:nvPr/>
        </p:nvSpPr>
        <p:spPr bwMode="auto">
          <a:xfrm>
            <a:off x="1547813" y="333375"/>
            <a:ext cx="6048375" cy="823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4800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T-VASIS</a:t>
            </a:r>
          </a:p>
        </p:txBody>
      </p:sp>
      <p:sp>
        <p:nvSpPr>
          <p:cNvPr id="381955" name="Text Box 3"/>
          <p:cNvSpPr txBox="1">
            <a:spLocks noChangeArrowheads="1"/>
          </p:cNvSpPr>
          <p:nvPr/>
        </p:nvSpPr>
        <p:spPr bwMode="auto">
          <a:xfrm>
            <a:off x="395288" y="1700213"/>
            <a:ext cx="8567737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000" b="1">
                <a:latin typeface="Arial" panose="020B0604020202020204" pitchFamily="34" charset="0"/>
              </a:rPr>
              <a:t>VISUAL APPROACH SLOPE INDICATOR SYSTEM</a:t>
            </a:r>
          </a:p>
        </p:txBody>
      </p:sp>
      <p:sp>
        <p:nvSpPr>
          <p:cNvPr id="381956" name="Text Box 4"/>
          <p:cNvSpPr txBox="1">
            <a:spLocks noChangeArrowheads="1"/>
          </p:cNvSpPr>
          <p:nvPr/>
        </p:nvSpPr>
        <p:spPr bwMode="auto">
          <a:xfrm>
            <a:off x="684213" y="3860800"/>
            <a:ext cx="7993062" cy="2289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LA LETTERA “T” INDICA LA DISPOSIZIONE DEI GRUPPI DI LAMPADE CHE COMPONGONO IL SISTEMA.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81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81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381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1954" grpId="0"/>
      <p:bldP spid="381955" grpId="0"/>
      <p:bldP spid="38195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444" name="Group 292"/>
          <p:cNvGraphicFramePr>
            <a:graphicFrameLocks noGrp="1"/>
          </p:cNvGraphicFramePr>
          <p:nvPr>
            <p:ph/>
          </p:nvPr>
        </p:nvGraphicFramePr>
        <p:xfrm>
          <a:off x="468313" y="404813"/>
          <a:ext cx="8229600" cy="5856288"/>
        </p:xfrm>
        <a:graphic>
          <a:graphicData uri="http://schemas.openxmlformats.org/drawingml/2006/table">
            <a:tbl>
              <a:tblPr/>
              <a:tblGrid>
                <a:gridCol w="1439862"/>
                <a:gridCol w="2552700"/>
                <a:gridCol w="2060575"/>
                <a:gridCol w="2176463"/>
              </a:tblGrid>
              <a:tr h="920698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Categorie</a:t>
                      </a:r>
                    </a:p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aeroportuali </a:t>
                      </a:r>
                      <a:endParaRPr kumimoji="0" lang="it-IT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Lunghezza totale</a:t>
                      </a:r>
                    </a:p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dell’aeromobile 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Larghezza</a:t>
                      </a:r>
                    </a:p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massima della</a:t>
                      </a:r>
                    </a:p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fusoliera 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Numero dei veicoli</a:t>
                      </a:r>
                    </a:p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di Pronto Intervento 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335276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fino a 9 m escluso </a:t>
                      </a:r>
                      <a:endParaRPr kumimoji="0" lang="it-IT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2 m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511146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da 9 m a 12 m escluso 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2 m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511146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da 12 m a 18 m escluso 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3 m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511146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da 18 m a 24 m escluso 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4 m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511146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da 24 m a 28 m escluso 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4 m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511146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da 28 m a 39 m escluso 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5 m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511146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da 39 m a 49 m escluso 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5 m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511146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da 49 m a 61 m escluso 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7 m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511146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da 61 m a 76 m escluso 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7 m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511146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da 76 m a 90 m escluso 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8 m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it-IT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sp>
        <p:nvSpPr>
          <p:cNvPr id="26688" name="Segnaposto numero diapositiva 4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D54A9221-9FA1-470F-B710-B71D4FD8A79A}" type="slidenum">
              <a:rPr lang="it-IT" altLang="it-IT" sz="1000">
                <a:solidFill>
                  <a:srgbClr val="FFFFFF"/>
                </a:solidFill>
              </a:rPr>
              <a:pPr/>
              <a:t>14</a:t>
            </a:fld>
            <a:endParaRPr lang="it-IT" altLang="it-IT" sz="100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9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FD2029D2-BE87-4F5E-B7E9-5BF5102BDBC6}" type="slidenum">
              <a:rPr lang="it-IT" altLang="it-IT" sz="1000">
                <a:solidFill>
                  <a:srgbClr val="FFFFFF"/>
                </a:solidFill>
              </a:rPr>
              <a:pPr/>
              <a:t>140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87074" name="Text Box 2"/>
          <p:cNvSpPr txBox="1">
            <a:spLocks noChangeArrowheads="1"/>
          </p:cNvSpPr>
          <p:nvPr/>
        </p:nvSpPr>
        <p:spPr bwMode="auto">
          <a:xfrm>
            <a:off x="395288" y="1700213"/>
            <a:ext cx="8208962" cy="277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400" b="1">
                <a:latin typeface="Arial" panose="020B0604020202020204" pitchFamily="34" charset="0"/>
              </a:rPr>
              <a:t>È composto da 20 unità luminose disposte simmetricamente 10 a destra e 10 a sinistra della RWY.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7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7074" grpId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EAFB9FEA-8637-4BB4-8C49-2E2CFE6C7E90}" type="slidenum">
              <a:rPr lang="it-IT" altLang="it-IT" sz="1000">
                <a:solidFill>
                  <a:srgbClr val="FFFFFF"/>
                </a:solidFill>
              </a:rPr>
              <a:pPr/>
              <a:t>141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grpSp>
        <p:nvGrpSpPr>
          <p:cNvPr id="386050" name="Group 2"/>
          <p:cNvGrpSpPr>
            <a:grpSpLocks/>
          </p:cNvGrpSpPr>
          <p:nvPr/>
        </p:nvGrpSpPr>
        <p:grpSpPr bwMode="auto">
          <a:xfrm>
            <a:off x="1547813" y="3213100"/>
            <a:ext cx="6048375" cy="936625"/>
            <a:chOff x="1519" y="1797"/>
            <a:chExt cx="3810" cy="590"/>
          </a:xfrm>
        </p:grpSpPr>
        <p:sp>
          <p:nvSpPr>
            <p:cNvPr id="156770" name="Rectangle 3"/>
            <p:cNvSpPr>
              <a:spLocks noChangeArrowheads="1"/>
            </p:cNvSpPr>
            <p:nvPr/>
          </p:nvSpPr>
          <p:spPr bwMode="auto">
            <a:xfrm rot="5400000">
              <a:off x="3129" y="187"/>
              <a:ext cx="590" cy="3810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56771" name="Line 4"/>
            <p:cNvSpPr>
              <a:spLocks noChangeShapeType="1"/>
            </p:cNvSpPr>
            <p:nvPr/>
          </p:nvSpPr>
          <p:spPr bwMode="auto">
            <a:xfrm rot="5400000" flipH="1">
              <a:off x="3424" y="-108"/>
              <a:ext cx="0" cy="3810"/>
            </a:xfrm>
            <a:prstGeom prst="line">
              <a:avLst/>
            </a:prstGeom>
            <a:noFill/>
            <a:ln w="6032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6772" name="Line 5"/>
            <p:cNvSpPr>
              <a:spLocks noChangeShapeType="1"/>
            </p:cNvSpPr>
            <p:nvPr/>
          </p:nvSpPr>
          <p:spPr bwMode="auto">
            <a:xfrm rot="5400000" flipH="1">
              <a:off x="3424" y="482"/>
              <a:ext cx="0" cy="3810"/>
            </a:xfrm>
            <a:prstGeom prst="line">
              <a:avLst/>
            </a:prstGeom>
            <a:noFill/>
            <a:ln w="6032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156773" name="Group 6"/>
            <p:cNvGrpSpPr>
              <a:grpSpLocks/>
            </p:cNvGrpSpPr>
            <p:nvPr/>
          </p:nvGrpSpPr>
          <p:grpSpPr bwMode="auto">
            <a:xfrm>
              <a:off x="1968" y="2071"/>
              <a:ext cx="3271" cy="44"/>
              <a:chOff x="723" y="1979"/>
              <a:chExt cx="4086" cy="58"/>
            </a:xfrm>
          </p:grpSpPr>
          <p:sp>
            <p:nvSpPr>
              <p:cNvPr id="156794" name="Rectangle 7"/>
              <p:cNvSpPr>
                <a:spLocks noChangeArrowheads="1"/>
              </p:cNvSpPr>
              <p:nvPr/>
            </p:nvSpPr>
            <p:spPr bwMode="auto">
              <a:xfrm rot="16200000" flipH="1">
                <a:off x="4632" y="1859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grpSp>
            <p:nvGrpSpPr>
              <p:cNvPr id="156795" name="Group 8"/>
              <p:cNvGrpSpPr>
                <a:grpSpLocks/>
              </p:cNvGrpSpPr>
              <p:nvPr/>
            </p:nvGrpSpPr>
            <p:grpSpPr bwMode="auto">
              <a:xfrm>
                <a:off x="1179" y="1979"/>
                <a:ext cx="3151" cy="58"/>
                <a:chOff x="1021" y="1480"/>
                <a:chExt cx="3151" cy="58"/>
              </a:xfrm>
            </p:grpSpPr>
            <p:sp>
              <p:nvSpPr>
                <p:cNvPr id="156797" name="Rectangle 9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1141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6798" name="Rectangle 10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1616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6799" name="Rectangle 11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2092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6800" name="Rectangle 12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2570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6801" name="Rectangle 13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3045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6802" name="Rectangle 14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3521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6803" name="Rectangle 15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3995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sp>
            <p:nvSpPr>
              <p:cNvPr id="156796" name="Rectangle 16"/>
              <p:cNvSpPr>
                <a:spLocks noChangeArrowheads="1"/>
              </p:cNvSpPr>
              <p:nvPr/>
            </p:nvSpPr>
            <p:spPr bwMode="auto">
              <a:xfrm rot="16200000" flipH="1">
                <a:off x="843" y="1859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56774" name="Group 17"/>
            <p:cNvGrpSpPr>
              <a:grpSpLocks/>
            </p:cNvGrpSpPr>
            <p:nvPr/>
          </p:nvGrpSpPr>
          <p:grpSpPr bwMode="auto">
            <a:xfrm>
              <a:off x="1535" y="1826"/>
              <a:ext cx="190" cy="519"/>
              <a:chOff x="3560" y="2405"/>
              <a:chExt cx="356" cy="1116"/>
            </a:xfrm>
          </p:grpSpPr>
          <p:grpSp>
            <p:nvGrpSpPr>
              <p:cNvPr id="156776" name="Group 18"/>
              <p:cNvGrpSpPr>
                <a:grpSpLocks/>
              </p:cNvGrpSpPr>
              <p:nvPr/>
            </p:nvGrpSpPr>
            <p:grpSpPr bwMode="auto">
              <a:xfrm rot="16200000" flipH="1">
                <a:off x="3298" y="2667"/>
                <a:ext cx="880" cy="356"/>
                <a:chOff x="2744" y="3929"/>
                <a:chExt cx="680" cy="181"/>
              </a:xfrm>
            </p:grpSpPr>
            <p:sp>
              <p:nvSpPr>
                <p:cNvPr id="156786" name="Rectangle 19"/>
                <p:cNvSpPr>
                  <a:spLocks noChangeArrowheads="1"/>
                </p:cNvSpPr>
                <p:nvPr/>
              </p:nvSpPr>
              <p:spPr bwMode="auto">
                <a:xfrm>
                  <a:off x="2744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6787" name="Rectangle 20"/>
                <p:cNvSpPr>
                  <a:spLocks noChangeArrowheads="1"/>
                </p:cNvSpPr>
                <p:nvPr/>
              </p:nvSpPr>
              <p:spPr bwMode="auto">
                <a:xfrm>
                  <a:off x="283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6788" name="Rectangle 21"/>
                <p:cNvSpPr>
                  <a:spLocks noChangeArrowheads="1"/>
                </p:cNvSpPr>
                <p:nvPr/>
              </p:nvSpPr>
              <p:spPr bwMode="auto">
                <a:xfrm>
                  <a:off x="292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6789" name="Rectangle 22"/>
                <p:cNvSpPr>
                  <a:spLocks noChangeArrowheads="1"/>
                </p:cNvSpPr>
                <p:nvPr/>
              </p:nvSpPr>
              <p:spPr bwMode="auto">
                <a:xfrm>
                  <a:off x="3016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6790" name="Rectangle 23"/>
                <p:cNvSpPr>
                  <a:spLocks noChangeArrowheads="1"/>
                </p:cNvSpPr>
                <p:nvPr/>
              </p:nvSpPr>
              <p:spPr bwMode="auto">
                <a:xfrm>
                  <a:off x="3107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6791" name="Rectangle 24"/>
                <p:cNvSpPr>
                  <a:spLocks noChangeArrowheads="1"/>
                </p:cNvSpPr>
                <p:nvPr/>
              </p:nvSpPr>
              <p:spPr bwMode="auto">
                <a:xfrm>
                  <a:off x="319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679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8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6793" name="Rectangle 26"/>
                <p:cNvSpPr>
                  <a:spLocks noChangeArrowheads="1"/>
                </p:cNvSpPr>
                <p:nvPr/>
              </p:nvSpPr>
              <p:spPr bwMode="auto">
                <a:xfrm>
                  <a:off x="3379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156777" name="Group 27"/>
              <p:cNvGrpSpPr>
                <a:grpSpLocks/>
              </p:cNvGrpSpPr>
              <p:nvPr/>
            </p:nvGrpSpPr>
            <p:grpSpPr bwMode="auto">
              <a:xfrm rot="5400000" flipH="1">
                <a:off x="3298" y="2903"/>
                <a:ext cx="880" cy="356"/>
                <a:chOff x="2744" y="3929"/>
                <a:chExt cx="680" cy="181"/>
              </a:xfrm>
            </p:grpSpPr>
            <p:sp>
              <p:nvSpPr>
                <p:cNvPr id="156778" name="Rectangle 28"/>
                <p:cNvSpPr>
                  <a:spLocks noChangeArrowheads="1"/>
                </p:cNvSpPr>
                <p:nvPr/>
              </p:nvSpPr>
              <p:spPr bwMode="auto">
                <a:xfrm>
                  <a:off x="2744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6779" name="Rectangle 29"/>
                <p:cNvSpPr>
                  <a:spLocks noChangeArrowheads="1"/>
                </p:cNvSpPr>
                <p:nvPr/>
              </p:nvSpPr>
              <p:spPr bwMode="auto">
                <a:xfrm>
                  <a:off x="283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6780" name="Rectangle 30"/>
                <p:cNvSpPr>
                  <a:spLocks noChangeArrowheads="1"/>
                </p:cNvSpPr>
                <p:nvPr/>
              </p:nvSpPr>
              <p:spPr bwMode="auto">
                <a:xfrm>
                  <a:off x="292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6781" name="Rectangle 31"/>
                <p:cNvSpPr>
                  <a:spLocks noChangeArrowheads="1"/>
                </p:cNvSpPr>
                <p:nvPr/>
              </p:nvSpPr>
              <p:spPr bwMode="auto">
                <a:xfrm>
                  <a:off x="3016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6782" name="Rectangle 32"/>
                <p:cNvSpPr>
                  <a:spLocks noChangeArrowheads="1"/>
                </p:cNvSpPr>
                <p:nvPr/>
              </p:nvSpPr>
              <p:spPr bwMode="auto">
                <a:xfrm>
                  <a:off x="3107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6783" name="Rectangle 33"/>
                <p:cNvSpPr>
                  <a:spLocks noChangeArrowheads="1"/>
                </p:cNvSpPr>
                <p:nvPr/>
              </p:nvSpPr>
              <p:spPr bwMode="auto">
                <a:xfrm>
                  <a:off x="319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678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8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6785" name="Rectangle 35"/>
                <p:cNvSpPr>
                  <a:spLocks noChangeArrowheads="1"/>
                </p:cNvSpPr>
                <p:nvPr/>
              </p:nvSpPr>
              <p:spPr bwMode="auto">
                <a:xfrm>
                  <a:off x="3379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</p:grpSp>
        <p:sp>
          <p:nvSpPr>
            <p:cNvPr id="156775" name="Text Box 36"/>
            <p:cNvSpPr txBox="1">
              <a:spLocks noChangeArrowheads="1"/>
            </p:cNvSpPr>
            <p:nvPr/>
          </p:nvSpPr>
          <p:spPr bwMode="auto">
            <a:xfrm rot="5400000">
              <a:off x="1649" y="2043"/>
              <a:ext cx="41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1400" b="1">
                  <a:latin typeface="Verdana" panose="020B0604030504040204" pitchFamily="34" charset="0"/>
                </a:rPr>
                <a:t>34 L</a:t>
              </a:r>
            </a:p>
          </p:txBody>
        </p:sp>
      </p:grpSp>
      <p:grpSp>
        <p:nvGrpSpPr>
          <p:cNvPr id="386085" name="Group 37"/>
          <p:cNvGrpSpPr>
            <a:grpSpLocks/>
          </p:cNvGrpSpPr>
          <p:nvPr/>
        </p:nvGrpSpPr>
        <p:grpSpPr bwMode="auto">
          <a:xfrm>
            <a:off x="5003800" y="1916113"/>
            <a:ext cx="1296988" cy="144462"/>
            <a:chOff x="3424" y="935"/>
            <a:chExt cx="817" cy="91"/>
          </a:xfrm>
        </p:grpSpPr>
        <p:sp>
          <p:nvSpPr>
            <p:cNvPr id="156767" name="Rectangle 38"/>
            <p:cNvSpPr>
              <a:spLocks noChangeArrowheads="1"/>
            </p:cNvSpPr>
            <p:nvPr/>
          </p:nvSpPr>
          <p:spPr bwMode="auto">
            <a:xfrm rot="-5400000">
              <a:off x="3423" y="936"/>
              <a:ext cx="91" cy="9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56768" name="Rectangle 39"/>
            <p:cNvSpPr>
              <a:spLocks noChangeArrowheads="1"/>
            </p:cNvSpPr>
            <p:nvPr/>
          </p:nvSpPr>
          <p:spPr bwMode="auto">
            <a:xfrm rot="-5400000">
              <a:off x="3787" y="936"/>
              <a:ext cx="91" cy="9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56769" name="Rectangle 40"/>
            <p:cNvSpPr>
              <a:spLocks noChangeArrowheads="1"/>
            </p:cNvSpPr>
            <p:nvPr/>
          </p:nvSpPr>
          <p:spPr bwMode="auto">
            <a:xfrm rot="-5400000">
              <a:off x="4150" y="936"/>
              <a:ext cx="91" cy="9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grpSp>
        <p:nvGrpSpPr>
          <p:cNvPr id="386089" name="Group 41"/>
          <p:cNvGrpSpPr>
            <a:grpSpLocks/>
          </p:cNvGrpSpPr>
          <p:nvPr/>
        </p:nvGrpSpPr>
        <p:grpSpPr bwMode="auto">
          <a:xfrm rot="-5400000">
            <a:off x="3491706" y="4653757"/>
            <a:ext cx="144463" cy="1295400"/>
            <a:chOff x="1973" y="3294"/>
            <a:chExt cx="91" cy="816"/>
          </a:xfrm>
        </p:grpSpPr>
        <p:grpSp>
          <p:nvGrpSpPr>
            <p:cNvPr id="156758" name="Group 42"/>
            <p:cNvGrpSpPr>
              <a:grpSpLocks/>
            </p:cNvGrpSpPr>
            <p:nvPr/>
          </p:nvGrpSpPr>
          <p:grpSpPr bwMode="auto">
            <a:xfrm>
              <a:off x="1973" y="3294"/>
              <a:ext cx="91" cy="92"/>
              <a:chOff x="2472" y="3475"/>
              <a:chExt cx="91" cy="92"/>
            </a:xfrm>
          </p:grpSpPr>
          <p:sp>
            <p:nvSpPr>
              <p:cNvPr id="156765" name="Rectangle 43"/>
              <p:cNvSpPr>
                <a:spLocks noChangeArrowheads="1"/>
              </p:cNvSpPr>
              <p:nvPr/>
            </p:nvSpPr>
            <p:spPr bwMode="auto">
              <a:xfrm>
                <a:off x="2472" y="3475"/>
                <a:ext cx="91" cy="4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56766" name="Rectangle 44"/>
              <p:cNvSpPr>
                <a:spLocks noChangeArrowheads="1"/>
              </p:cNvSpPr>
              <p:nvPr/>
            </p:nvSpPr>
            <p:spPr bwMode="auto">
              <a:xfrm>
                <a:off x="2472" y="3521"/>
                <a:ext cx="91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56759" name="Group 45"/>
            <p:cNvGrpSpPr>
              <a:grpSpLocks/>
            </p:cNvGrpSpPr>
            <p:nvPr/>
          </p:nvGrpSpPr>
          <p:grpSpPr bwMode="auto">
            <a:xfrm>
              <a:off x="1973" y="3657"/>
              <a:ext cx="91" cy="92"/>
              <a:chOff x="2472" y="3475"/>
              <a:chExt cx="91" cy="92"/>
            </a:xfrm>
          </p:grpSpPr>
          <p:sp>
            <p:nvSpPr>
              <p:cNvPr id="156763" name="Rectangle 46"/>
              <p:cNvSpPr>
                <a:spLocks noChangeArrowheads="1"/>
              </p:cNvSpPr>
              <p:nvPr/>
            </p:nvSpPr>
            <p:spPr bwMode="auto">
              <a:xfrm>
                <a:off x="2472" y="3475"/>
                <a:ext cx="91" cy="4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56764" name="Rectangle 47"/>
              <p:cNvSpPr>
                <a:spLocks noChangeArrowheads="1"/>
              </p:cNvSpPr>
              <p:nvPr/>
            </p:nvSpPr>
            <p:spPr bwMode="auto">
              <a:xfrm>
                <a:off x="2472" y="3521"/>
                <a:ext cx="91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56760" name="Group 48"/>
            <p:cNvGrpSpPr>
              <a:grpSpLocks/>
            </p:cNvGrpSpPr>
            <p:nvPr/>
          </p:nvGrpSpPr>
          <p:grpSpPr bwMode="auto">
            <a:xfrm>
              <a:off x="1973" y="4018"/>
              <a:ext cx="91" cy="92"/>
              <a:chOff x="2472" y="3475"/>
              <a:chExt cx="91" cy="92"/>
            </a:xfrm>
          </p:grpSpPr>
          <p:sp>
            <p:nvSpPr>
              <p:cNvPr id="156761" name="Rectangle 49"/>
              <p:cNvSpPr>
                <a:spLocks noChangeArrowheads="1"/>
              </p:cNvSpPr>
              <p:nvPr/>
            </p:nvSpPr>
            <p:spPr bwMode="auto">
              <a:xfrm>
                <a:off x="2472" y="3475"/>
                <a:ext cx="91" cy="4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56762" name="Rectangle 50"/>
              <p:cNvSpPr>
                <a:spLocks noChangeArrowheads="1"/>
              </p:cNvSpPr>
              <p:nvPr/>
            </p:nvSpPr>
            <p:spPr bwMode="auto">
              <a:xfrm>
                <a:off x="2472" y="3521"/>
                <a:ext cx="91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grpSp>
        <p:nvGrpSpPr>
          <p:cNvPr id="386099" name="Group 51"/>
          <p:cNvGrpSpPr>
            <a:grpSpLocks/>
          </p:cNvGrpSpPr>
          <p:nvPr/>
        </p:nvGrpSpPr>
        <p:grpSpPr bwMode="auto">
          <a:xfrm rot="-5400000">
            <a:off x="3564732" y="1340644"/>
            <a:ext cx="144462" cy="1295400"/>
            <a:chOff x="1973" y="3294"/>
            <a:chExt cx="91" cy="816"/>
          </a:xfrm>
        </p:grpSpPr>
        <p:grpSp>
          <p:nvGrpSpPr>
            <p:cNvPr id="156749" name="Group 52"/>
            <p:cNvGrpSpPr>
              <a:grpSpLocks/>
            </p:cNvGrpSpPr>
            <p:nvPr/>
          </p:nvGrpSpPr>
          <p:grpSpPr bwMode="auto">
            <a:xfrm>
              <a:off x="1973" y="3294"/>
              <a:ext cx="91" cy="92"/>
              <a:chOff x="2472" y="3475"/>
              <a:chExt cx="91" cy="92"/>
            </a:xfrm>
          </p:grpSpPr>
          <p:sp>
            <p:nvSpPr>
              <p:cNvPr id="156756" name="Rectangle 53"/>
              <p:cNvSpPr>
                <a:spLocks noChangeArrowheads="1"/>
              </p:cNvSpPr>
              <p:nvPr/>
            </p:nvSpPr>
            <p:spPr bwMode="auto">
              <a:xfrm>
                <a:off x="2472" y="3475"/>
                <a:ext cx="91" cy="4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56757" name="Rectangle 54"/>
              <p:cNvSpPr>
                <a:spLocks noChangeArrowheads="1"/>
              </p:cNvSpPr>
              <p:nvPr/>
            </p:nvSpPr>
            <p:spPr bwMode="auto">
              <a:xfrm>
                <a:off x="2472" y="3521"/>
                <a:ext cx="91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56750" name="Group 55"/>
            <p:cNvGrpSpPr>
              <a:grpSpLocks/>
            </p:cNvGrpSpPr>
            <p:nvPr/>
          </p:nvGrpSpPr>
          <p:grpSpPr bwMode="auto">
            <a:xfrm>
              <a:off x="1973" y="3657"/>
              <a:ext cx="91" cy="92"/>
              <a:chOff x="2472" y="3475"/>
              <a:chExt cx="91" cy="92"/>
            </a:xfrm>
          </p:grpSpPr>
          <p:sp>
            <p:nvSpPr>
              <p:cNvPr id="156754" name="Rectangle 56"/>
              <p:cNvSpPr>
                <a:spLocks noChangeArrowheads="1"/>
              </p:cNvSpPr>
              <p:nvPr/>
            </p:nvSpPr>
            <p:spPr bwMode="auto">
              <a:xfrm>
                <a:off x="2472" y="3475"/>
                <a:ext cx="91" cy="4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56755" name="Rectangle 57"/>
              <p:cNvSpPr>
                <a:spLocks noChangeArrowheads="1"/>
              </p:cNvSpPr>
              <p:nvPr/>
            </p:nvSpPr>
            <p:spPr bwMode="auto">
              <a:xfrm>
                <a:off x="2472" y="3521"/>
                <a:ext cx="91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56751" name="Group 58"/>
            <p:cNvGrpSpPr>
              <a:grpSpLocks/>
            </p:cNvGrpSpPr>
            <p:nvPr/>
          </p:nvGrpSpPr>
          <p:grpSpPr bwMode="auto">
            <a:xfrm>
              <a:off x="1973" y="4018"/>
              <a:ext cx="91" cy="92"/>
              <a:chOff x="2472" y="3475"/>
              <a:chExt cx="91" cy="92"/>
            </a:xfrm>
          </p:grpSpPr>
          <p:sp>
            <p:nvSpPr>
              <p:cNvPr id="156752" name="Rectangle 59"/>
              <p:cNvSpPr>
                <a:spLocks noChangeArrowheads="1"/>
              </p:cNvSpPr>
              <p:nvPr/>
            </p:nvSpPr>
            <p:spPr bwMode="auto">
              <a:xfrm>
                <a:off x="2472" y="3475"/>
                <a:ext cx="91" cy="4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56753" name="Rectangle 60"/>
              <p:cNvSpPr>
                <a:spLocks noChangeArrowheads="1"/>
              </p:cNvSpPr>
              <p:nvPr/>
            </p:nvSpPr>
            <p:spPr bwMode="auto">
              <a:xfrm>
                <a:off x="2472" y="3521"/>
                <a:ext cx="91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grpSp>
        <p:nvGrpSpPr>
          <p:cNvPr id="386109" name="Group 61"/>
          <p:cNvGrpSpPr>
            <a:grpSpLocks/>
          </p:cNvGrpSpPr>
          <p:nvPr/>
        </p:nvGrpSpPr>
        <p:grpSpPr bwMode="auto">
          <a:xfrm>
            <a:off x="5076825" y="5229225"/>
            <a:ext cx="1296988" cy="144463"/>
            <a:chOff x="3424" y="935"/>
            <a:chExt cx="817" cy="91"/>
          </a:xfrm>
        </p:grpSpPr>
        <p:sp>
          <p:nvSpPr>
            <p:cNvPr id="156746" name="Rectangle 62"/>
            <p:cNvSpPr>
              <a:spLocks noChangeArrowheads="1"/>
            </p:cNvSpPr>
            <p:nvPr/>
          </p:nvSpPr>
          <p:spPr bwMode="auto">
            <a:xfrm rot="-5400000">
              <a:off x="3423" y="936"/>
              <a:ext cx="91" cy="9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56747" name="Rectangle 63"/>
            <p:cNvSpPr>
              <a:spLocks noChangeArrowheads="1"/>
            </p:cNvSpPr>
            <p:nvPr/>
          </p:nvSpPr>
          <p:spPr bwMode="auto">
            <a:xfrm rot="-5400000">
              <a:off x="3787" y="936"/>
              <a:ext cx="91" cy="9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56748" name="Rectangle 64"/>
            <p:cNvSpPr>
              <a:spLocks noChangeArrowheads="1"/>
            </p:cNvSpPr>
            <p:nvPr/>
          </p:nvSpPr>
          <p:spPr bwMode="auto">
            <a:xfrm rot="-5400000">
              <a:off x="4150" y="936"/>
              <a:ext cx="91" cy="9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grpSp>
        <p:nvGrpSpPr>
          <p:cNvPr id="386113" name="Group 65"/>
          <p:cNvGrpSpPr>
            <a:grpSpLocks/>
          </p:cNvGrpSpPr>
          <p:nvPr/>
        </p:nvGrpSpPr>
        <p:grpSpPr bwMode="auto">
          <a:xfrm>
            <a:off x="4500563" y="4581525"/>
            <a:ext cx="146050" cy="1439863"/>
            <a:chOff x="2835" y="2614"/>
            <a:chExt cx="92" cy="907"/>
          </a:xfrm>
        </p:grpSpPr>
        <p:grpSp>
          <p:nvGrpSpPr>
            <p:cNvPr id="156734" name="Group 66"/>
            <p:cNvGrpSpPr>
              <a:grpSpLocks/>
            </p:cNvGrpSpPr>
            <p:nvPr/>
          </p:nvGrpSpPr>
          <p:grpSpPr bwMode="auto">
            <a:xfrm rot="-5400000">
              <a:off x="2835" y="2614"/>
              <a:ext cx="91" cy="92"/>
              <a:chOff x="2472" y="3475"/>
              <a:chExt cx="91" cy="92"/>
            </a:xfrm>
          </p:grpSpPr>
          <p:sp>
            <p:nvSpPr>
              <p:cNvPr id="156744" name="Rectangle 67"/>
              <p:cNvSpPr>
                <a:spLocks noChangeArrowheads="1"/>
              </p:cNvSpPr>
              <p:nvPr/>
            </p:nvSpPr>
            <p:spPr bwMode="auto">
              <a:xfrm>
                <a:off x="2472" y="3475"/>
                <a:ext cx="91" cy="4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56745" name="Rectangle 68"/>
              <p:cNvSpPr>
                <a:spLocks noChangeArrowheads="1"/>
              </p:cNvSpPr>
              <p:nvPr/>
            </p:nvSpPr>
            <p:spPr bwMode="auto">
              <a:xfrm>
                <a:off x="2472" y="3521"/>
                <a:ext cx="91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56735" name="Group 69"/>
            <p:cNvGrpSpPr>
              <a:grpSpLocks/>
            </p:cNvGrpSpPr>
            <p:nvPr/>
          </p:nvGrpSpPr>
          <p:grpSpPr bwMode="auto">
            <a:xfrm rot="-5400000">
              <a:off x="2835" y="2886"/>
              <a:ext cx="91" cy="92"/>
              <a:chOff x="2472" y="3475"/>
              <a:chExt cx="91" cy="92"/>
            </a:xfrm>
          </p:grpSpPr>
          <p:sp>
            <p:nvSpPr>
              <p:cNvPr id="156742" name="Rectangle 70"/>
              <p:cNvSpPr>
                <a:spLocks noChangeArrowheads="1"/>
              </p:cNvSpPr>
              <p:nvPr/>
            </p:nvSpPr>
            <p:spPr bwMode="auto">
              <a:xfrm>
                <a:off x="2472" y="3475"/>
                <a:ext cx="91" cy="4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56743" name="Rectangle 71"/>
              <p:cNvSpPr>
                <a:spLocks noChangeArrowheads="1"/>
              </p:cNvSpPr>
              <p:nvPr/>
            </p:nvSpPr>
            <p:spPr bwMode="auto">
              <a:xfrm>
                <a:off x="2472" y="3521"/>
                <a:ext cx="91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56736" name="Group 72"/>
            <p:cNvGrpSpPr>
              <a:grpSpLocks/>
            </p:cNvGrpSpPr>
            <p:nvPr/>
          </p:nvGrpSpPr>
          <p:grpSpPr bwMode="auto">
            <a:xfrm rot="-5400000">
              <a:off x="2835" y="3158"/>
              <a:ext cx="91" cy="92"/>
              <a:chOff x="2472" y="3475"/>
              <a:chExt cx="91" cy="92"/>
            </a:xfrm>
          </p:grpSpPr>
          <p:sp>
            <p:nvSpPr>
              <p:cNvPr id="156740" name="Rectangle 73"/>
              <p:cNvSpPr>
                <a:spLocks noChangeArrowheads="1"/>
              </p:cNvSpPr>
              <p:nvPr/>
            </p:nvSpPr>
            <p:spPr bwMode="auto">
              <a:xfrm>
                <a:off x="2472" y="3475"/>
                <a:ext cx="91" cy="4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56741" name="Rectangle 74"/>
              <p:cNvSpPr>
                <a:spLocks noChangeArrowheads="1"/>
              </p:cNvSpPr>
              <p:nvPr/>
            </p:nvSpPr>
            <p:spPr bwMode="auto">
              <a:xfrm>
                <a:off x="2472" y="3521"/>
                <a:ext cx="91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56737" name="Group 75"/>
            <p:cNvGrpSpPr>
              <a:grpSpLocks/>
            </p:cNvGrpSpPr>
            <p:nvPr/>
          </p:nvGrpSpPr>
          <p:grpSpPr bwMode="auto">
            <a:xfrm rot="-5400000">
              <a:off x="2835" y="3430"/>
              <a:ext cx="91" cy="92"/>
              <a:chOff x="2472" y="3475"/>
              <a:chExt cx="91" cy="92"/>
            </a:xfrm>
          </p:grpSpPr>
          <p:sp>
            <p:nvSpPr>
              <p:cNvPr id="156738" name="Rectangle 76"/>
              <p:cNvSpPr>
                <a:spLocks noChangeArrowheads="1"/>
              </p:cNvSpPr>
              <p:nvPr/>
            </p:nvSpPr>
            <p:spPr bwMode="auto">
              <a:xfrm>
                <a:off x="2472" y="3475"/>
                <a:ext cx="91" cy="4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56739" name="Rectangle 77"/>
              <p:cNvSpPr>
                <a:spLocks noChangeArrowheads="1"/>
              </p:cNvSpPr>
              <p:nvPr/>
            </p:nvSpPr>
            <p:spPr bwMode="auto">
              <a:xfrm>
                <a:off x="2472" y="3521"/>
                <a:ext cx="91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grpSp>
        <p:nvGrpSpPr>
          <p:cNvPr id="386126" name="Group 78"/>
          <p:cNvGrpSpPr>
            <a:grpSpLocks/>
          </p:cNvGrpSpPr>
          <p:nvPr/>
        </p:nvGrpSpPr>
        <p:grpSpPr bwMode="auto">
          <a:xfrm>
            <a:off x="4572000" y="1268413"/>
            <a:ext cx="146050" cy="1439862"/>
            <a:chOff x="2835" y="2614"/>
            <a:chExt cx="92" cy="907"/>
          </a:xfrm>
        </p:grpSpPr>
        <p:grpSp>
          <p:nvGrpSpPr>
            <p:cNvPr id="156722" name="Group 79"/>
            <p:cNvGrpSpPr>
              <a:grpSpLocks/>
            </p:cNvGrpSpPr>
            <p:nvPr/>
          </p:nvGrpSpPr>
          <p:grpSpPr bwMode="auto">
            <a:xfrm rot="-5400000">
              <a:off x="2835" y="2614"/>
              <a:ext cx="91" cy="92"/>
              <a:chOff x="2472" y="3475"/>
              <a:chExt cx="91" cy="92"/>
            </a:xfrm>
          </p:grpSpPr>
          <p:sp>
            <p:nvSpPr>
              <p:cNvPr id="156732" name="Rectangle 80"/>
              <p:cNvSpPr>
                <a:spLocks noChangeArrowheads="1"/>
              </p:cNvSpPr>
              <p:nvPr/>
            </p:nvSpPr>
            <p:spPr bwMode="auto">
              <a:xfrm>
                <a:off x="2472" y="3475"/>
                <a:ext cx="91" cy="4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56733" name="Rectangle 81"/>
              <p:cNvSpPr>
                <a:spLocks noChangeArrowheads="1"/>
              </p:cNvSpPr>
              <p:nvPr/>
            </p:nvSpPr>
            <p:spPr bwMode="auto">
              <a:xfrm>
                <a:off x="2472" y="3521"/>
                <a:ext cx="91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56723" name="Group 82"/>
            <p:cNvGrpSpPr>
              <a:grpSpLocks/>
            </p:cNvGrpSpPr>
            <p:nvPr/>
          </p:nvGrpSpPr>
          <p:grpSpPr bwMode="auto">
            <a:xfrm rot="-5400000">
              <a:off x="2835" y="2886"/>
              <a:ext cx="91" cy="92"/>
              <a:chOff x="2472" y="3475"/>
              <a:chExt cx="91" cy="92"/>
            </a:xfrm>
          </p:grpSpPr>
          <p:sp>
            <p:nvSpPr>
              <p:cNvPr id="156730" name="Rectangle 83"/>
              <p:cNvSpPr>
                <a:spLocks noChangeArrowheads="1"/>
              </p:cNvSpPr>
              <p:nvPr/>
            </p:nvSpPr>
            <p:spPr bwMode="auto">
              <a:xfrm>
                <a:off x="2472" y="3475"/>
                <a:ext cx="91" cy="4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56731" name="Rectangle 84"/>
              <p:cNvSpPr>
                <a:spLocks noChangeArrowheads="1"/>
              </p:cNvSpPr>
              <p:nvPr/>
            </p:nvSpPr>
            <p:spPr bwMode="auto">
              <a:xfrm>
                <a:off x="2472" y="3521"/>
                <a:ext cx="91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56724" name="Group 85"/>
            <p:cNvGrpSpPr>
              <a:grpSpLocks/>
            </p:cNvGrpSpPr>
            <p:nvPr/>
          </p:nvGrpSpPr>
          <p:grpSpPr bwMode="auto">
            <a:xfrm rot="-5400000">
              <a:off x="2835" y="3158"/>
              <a:ext cx="91" cy="92"/>
              <a:chOff x="2472" y="3475"/>
              <a:chExt cx="91" cy="92"/>
            </a:xfrm>
          </p:grpSpPr>
          <p:sp>
            <p:nvSpPr>
              <p:cNvPr id="156728" name="Rectangle 86"/>
              <p:cNvSpPr>
                <a:spLocks noChangeArrowheads="1"/>
              </p:cNvSpPr>
              <p:nvPr/>
            </p:nvSpPr>
            <p:spPr bwMode="auto">
              <a:xfrm>
                <a:off x="2472" y="3475"/>
                <a:ext cx="91" cy="4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56729" name="Rectangle 87"/>
              <p:cNvSpPr>
                <a:spLocks noChangeArrowheads="1"/>
              </p:cNvSpPr>
              <p:nvPr/>
            </p:nvSpPr>
            <p:spPr bwMode="auto">
              <a:xfrm>
                <a:off x="2472" y="3521"/>
                <a:ext cx="91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56725" name="Group 88"/>
            <p:cNvGrpSpPr>
              <a:grpSpLocks/>
            </p:cNvGrpSpPr>
            <p:nvPr/>
          </p:nvGrpSpPr>
          <p:grpSpPr bwMode="auto">
            <a:xfrm rot="-5400000">
              <a:off x="2835" y="3430"/>
              <a:ext cx="91" cy="92"/>
              <a:chOff x="2472" y="3475"/>
              <a:chExt cx="91" cy="92"/>
            </a:xfrm>
          </p:grpSpPr>
          <p:sp>
            <p:nvSpPr>
              <p:cNvPr id="156726" name="Rectangle 89"/>
              <p:cNvSpPr>
                <a:spLocks noChangeArrowheads="1"/>
              </p:cNvSpPr>
              <p:nvPr/>
            </p:nvSpPr>
            <p:spPr bwMode="auto">
              <a:xfrm>
                <a:off x="2472" y="3475"/>
                <a:ext cx="91" cy="4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56727" name="Rectangle 90"/>
              <p:cNvSpPr>
                <a:spLocks noChangeArrowheads="1"/>
              </p:cNvSpPr>
              <p:nvPr/>
            </p:nvSpPr>
            <p:spPr bwMode="auto">
              <a:xfrm>
                <a:off x="2472" y="3521"/>
                <a:ext cx="91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sp>
        <p:nvSpPr>
          <p:cNvPr id="386139" name="Text Box 91"/>
          <p:cNvSpPr txBox="1">
            <a:spLocks noChangeArrowheads="1"/>
          </p:cNvSpPr>
          <p:nvPr/>
        </p:nvSpPr>
        <p:spPr bwMode="auto">
          <a:xfrm>
            <a:off x="0" y="6237288"/>
            <a:ext cx="3168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800" b="1">
                <a:latin typeface="Arial" panose="020B0604020202020204" pitchFamily="34" charset="0"/>
              </a:rPr>
              <a:t>LUCI SOPRAVVENTO</a:t>
            </a:r>
          </a:p>
        </p:txBody>
      </p:sp>
      <p:sp>
        <p:nvSpPr>
          <p:cNvPr id="386140" name="Text Box 92"/>
          <p:cNvSpPr txBox="1">
            <a:spLocks noChangeArrowheads="1"/>
          </p:cNvSpPr>
          <p:nvPr/>
        </p:nvSpPr>
        <p:spPr bwMode="auto">
          <a:xfrm>
            <a:off x="5975350" y="6237288"/>
            <a:ext cx="3168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800" b="1">
                <a:latin typeface="Arial" panose="020B0604020202020204" pitchFamily="34" charset="0"/>
              </a:rPr>
              <a:t>LUCI SOTTOVENTO</a:t>
            </a:r>
          </a:p>
        </p:txBody>
      </p:sp>
      <p:sp>
        <p:nvSpPr>
          <p:cNvPr id="386141" name="Text Box 93"/>
          <p:cNvSpPr txBox="1">
            <a:spLocks noChangeArrowheads="1"/>
          </p:cNvSpPr>
          <p:nvPr/>
        </p:nvSpPr>
        <p:spPr bwMode="auto">
          <a:xfrm>
            <a:off x="2987675" y="6491288"/>
            <a:ext cx="3168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800" b="1">
                <a:latin typeface="Arial" panose="020B0604020202020204" pitchFamily="34" charset="0"/>
              </a:rPr>
              <a:t>WING BAR</a:t>
            </a:r>
          </a:p>
        </p:txBody>
      </p:sp>
      <p:sp>
        <p:nvSpPr>
          <p:cNvPr id="386142" name="Line 94"/>
          <p:cNvSpPr>
            <a:spLocks noChangeShapeType="1"/>
          </p:cNvSpPr>
          <p:nvPr/>
        </p:nvSpPr>
        <p:spPr bwMode="auto">
          <a:xfrm>
            <a:off x="2987675" y="1125538"/>
            <a:ext cx="1588" cy="935037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43" name="Line 95"/>
          <p:cNvSpPr>
            <a:spLocks noChangeShapeType="1"/>
          </p:cNvSpPr>
          <p:nvPr/>
        </p:nvSpPr>
        <p:spPr bwMode="auto">
          <a:xfrm>
            <a:off x="2124075" y="5300663"/>
            <a:ext cx="2232025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44" name="Line 96"/>
          <p:cNvSpPr>
            <a:spLocks noChangeShapeType="1"/>
          </p:cNvSpPr>
          <p:nvPr/>
        </p:nvSpPr>
        <p:spPr bwMode="auto">
          <a:xfrm flipH="1" flipV="1">
            <a:off x="1547813" y="404813"/>
            <a:ext cx="0" cy="2879725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45" name="Line 97"/>
          <p:cNvSpPr>
            <a:spLocks noChangeShapeType="1"/>
          </p:cNvSpPr>
          <p:nvPr/>
        </p:nvSpPr>
        <p:spPr bwMode="auto">
          <a:xfrm flipH="1">
            <a:off x="6156325" y="1125538"/>
            <a:ext cx="0" cy="935037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46" name="Line 98"/>
          <p:cNvSpPr>
            <a:spLocks noChangeShapeType="1"/>
          </p:cNvSpPr>
          <p:nvPr/>
        </p:nvSpPr>
        <p:spPr bwMode="auto">
          <a:xfrm flipH="1">
            <a:off x="5580063" y="1125538"/>
            <a:ext cx="0" cy="935037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47" name="Line 99"/>
          <p:cNvSpPr>
            <a:spLocks noChangeShapeType="1"/>
          </p:cNvSpPr>
          <p:nvPr/>
        </p:nvSpPr>
        <p:spPr bwMode="auto">
          <a:xfrm flipH="1">
            <a:off x="5003800" y="1125538"/>
            <a:ext cx="0" cy="935037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48" name="Line 100"/>
          <p:cNvSpPr>
            <a:spLocks noChangeShapeType="1"/>
          </p:cNvSpPr>
          <p:nvPr/>
        </p:nvSpPr>
        <p:spPr bwMode="auto">
          <a:xfrm>
            <a:off x="4140200" y="1125538"/>
            <a:ext cx="1588" cy="86360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49" name="Line 101"/>
          <p:cNvSpPr>
            <a:spLocks noChangeShapeType="1"/>
          </p:cNvSpPr>
          <p:nvPr/>
        </p:nvSpPr>
        <p:spPr bwMode="auto">
          <a:xfrm>
            <a:off x="3563938" y="1125538"/>
            <a:ext cx="1587" cy="935037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50" name="Line 102"/>
          <p:cNvSpPr>
            <a:spLocks noChangeShapeType="1"/>
          </p:cNvSpPr>
          <p:nvPr/>
        </p:nvSpPr>
        <p:spPr bwMode="auto">
          <a:xfrm flipH="1">
            <a:off x="4572000" y="404813"/>
            <a:ext cx="1588" cy="1008062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51" name="Line 103"/>
          <p:cNvSpPr>
            <a:spLocks noChangeShapeType="1"/>
          </p:cNvSpPr>
          <p:nvPr/>
        </p:nvSpPr>
        <p:spPr bwMode="auto">
          <a:xfrm>
            <a:off x="1547813" y="549275"/>
            <a:ext cx="302418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52" name="Line 104"/>
          <p:cNvSpPr>
            <a:spLocks noChangeShapeType="1"/>
          </p:cNvSpPr>
          <p:nvPr/>
        </p:nvSpPr>
        <p:spPr bwMode="auto">
          <a:xfrm>
            <a:off x="2989263" y="1125538"/>
            <a:ext cx="5762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53" name="Line 105"/>
          <p:cNvSpPr>
            <a:spLocks noChangeShapeType="1"/>
          </p:cNvSpPr>
          <p:nvPr/>
        </p:nvSpPr>
        <p:spPr bwMode="auto">
          <a:xfrm>
            <a:off x="3565525" y="1125538"/>
            <a:ext cx="5762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54" name="Line 106"/>
          <p:cNvSpPr>
            <a:spLocks noChangeShapeType="1"/>
          </p:cNvSpPr>
          <p:nvPr/>
        </p:nvSpPr>
        <p:spPr bwMode="auto">
          <a:xfrm>
            <a:off x="4140200" y="1125538"/>
            <a:ext cx="4318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55" name="Line 107"/>
          <p:cNvSpPr>
            <a:spLocks noChangeShapeType="1"/>
          </p:cNvSpPr>
          <p:nvPr/>
        </p:nvSpPr>
        <p:spPr bwMode="auto">
          <a:xfrm>
            <a:off x="5580063" y="1125538"/>
            <a:ext cx="5762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56" name="Line 108"/>
          <p:cNvSpPr>
            <a:spLocks noChangeShapeType="1"/>
          </p:cNvSpPr>
          <p:nvPr/>
        </p:nvSpPr>
        <p:spPr bwMode="auto">
          <a:xfrm flipV="1">
            <a:off x="3132138" y="4149725"/>
            <a:ext cx="0" cy="115093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58" name="Line 110"/>
          <p:cNvSpPr>
            <a:spLocks noChangeShapeType="1"/>
          </p:cNvSpPr>
          <p:nvPr/>
        </p:nvSpPr>
        <p:spPr bwMode="auto">
          <a:xfrm>
            <a:off x="5003800" y="1125538"/>
            <a:ext cx="5762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59" name="Line 111"/>
          <p:cNvSpPr>
            <a:spLocks noChangeShapeType="1"/>
          </p:cNvSpPr>
          <p:nvPr/>
        </p:nvSpPr>
        <p:spPr bwMode="auto">
          <a:xfrm>
            <a:off x="4572000" y="1125538"/>
            <a:ext cx="4318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60" name="Line 112"/>
          <p:cNvSpPr>
            <a:spLocks noChangeShapeType="1"/>
          </p:cNvSpPr>
          <p:nvPr/>
        </p:nvSpPr>
        <p:spPr bwMode="auto">
          <a:xfrm rot="-5400000">
            <a:off x="6732588" y="5300663"/>
            <a:ext cx="4318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61" name="Text Box 113"/>
          <p:cNvSpPr txBox="1">
            <a:spLocks noChangeArrowheads="1"/>
          </p:cNvSpPr>
          <p:nvPr/>
        </p:nvSpPr>
        <p:spPr bwMode="auto">
          <a:xfrm>
            <a:off x="2411413" y="188913"/>
            <a:ext cx="10795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400">
                <a:latin typeface="Arial" panose="020B0604020202020204" pitchFamily="34" charset="0"/>
              </a:rPr>
              <a:t>280 m</a:t>
            </a:r>
          </a:p>
        </p:txBody>
      </p:sp>
      <p:sp>
        <p:nvSpPr>
          <p:cNvPr id="386162" name="Text Box 114"/>
          <p:cNvSpPr txBox="1">
            <a:spLocks noChangeArrowheads="1"/>
          </p:cNvSpPr>
          <p:nvPr/>
        </p:nvSpPr>
        <p:spPr bwMode="auto">
          <a:xfrm>
            <a:off x="5580063" y="1268413"/>
            <a:ext cx="6477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400">
                <a:latin typeface="Arial" panose="020B0604020202020204" pitchFamily="34" charset="0"/>
              </a:rPr>
              <a:t>90 m</a:t>
            </a:r>
          </a:p>
        </p:txBody>
      </p:sp>
      <p:sp>
        <p:nvSpPr>
          <p:cNvPr id="386163" name="Text Box 115"/>
          <p:cNvSpPr txBox="1">
            <a:spLocks noChangeArrowheads="1"/>
          </p:cNvSpPr>
          <p:nvPr/>
        </p:nvSpPr>
        <p:spPr bwMode="auto">
          <a:xfrm>
            <a:off x="5003800" y="1268413"/>
            <a:ext cx="6477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400">
                <a:latin typeface="Arial" panose="020B0604020202020204" pitchFamily="34" charset="0"/>
              </a:rPr>
              <a:t>90 m</a:t>
            </a:r>
          </a:p>
        </p:txBody>
      </p:sp>
      <p:sp>
        <p:nvSpPr>
          <p:cNvPr id="386164" name="Text Box 116"/>
          <p:cNvSpPr txBox="1">
            <a:spLocks noChangeArrowheads="1"/>
          </p:cNvSpPr>
          <p:nvPr/>
        </p:nvSpPr>
        <p:spPr bwMode="auto">
          <a:xfrm>
            <a:off x="3563938" y="1268413"/>
            <a:ext cx="6477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400">
                <a:latin typeface="Arial" panose="020B0604020202020204" pitchFamily="34" charset="0"/>
              </a:rPr>
              <a:t>90 m</a:t>
            </a:r>
          </a:p>
        </p:txBody>
      </p:sp>
      <p:sp>
        <p:nvSpPr>
          <p:cNvPr id="386165" name="Text Box 117"/>
          <p:cNvSpPr txBox="1">
            <a:spLocks noChangeArrowheads="1"/>
          </p:cNvSpPr>
          <p:nvPr/>
        </p:nvSpPr>
        <p:spPr bwMode="auto">
          <a:xfrm>
            <a:off x="2987675" y="1268413"/>
            <a:ext cx="6477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400">
                <a:latin typeface="Arial" panose="020B0604020202020204" pitchFamily="34" charset="0"/>
              </a:rPr>
              <a:t>90 m</a:t>
            </a:r>
          </a:p>
        </p:txBody>
      </p:sp>
      <p:sp>
        <p:nvSpPr>
          <p:cNvPr id="386166" name="Text Box 118"/>
          <p:cNvSpPr txBox="1">
            <a:spLocks noChangeArrowheads="1"/>
          </p:cNvSpPr>
          <p:nvPr/>
        </p:nvSpPr>
        <p:spPr bwMode="auto">
          <a:xfrm>
            <a:off x="3995738" y="747713"/>
            <a:ext cx="6477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400">
                <a:latin typeface="Arial" panose="020B0604020202020204" pitchFamily="34" charset="0"/>
              </a:rPr>
              <a:t>45 m</a:t>
            </a:r>
          </a:p>
        </p:txBody>
      </p:sp>
      <p:sp>
        <p:nvSpPr>
          <p:cNvPr id="386167" name="Text Box 119"/>
          <p:cNvSpPr txBox="1">
            <a:spLocks noChangeArrowheads="1"/>
          </p:cNvSpPr>
          <p:nvPr/>
        </p:nvSpPr>
        <p:spPr bwMode="auto">
          <a:xfrm>
            <a:off x="4572000" y="747713"/>
            <a:ext cx="6477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400">
                <a:latin typeface="Arial" panose="020B0604020202020204" pitchFamily="34" charset="0"/>
              </a:rPr>
              <a:t>45 m</a:t>
            </a:r>
          </a:p>
        </p:txBody>
      </p:sp>
      <p:sp>
        <p:nvSpPr>
          <p:cNvPr id="386169" name="Text Box 121"/>
          <p:cNvSpPr txBox="1">
            <a:spLocks noChangeArrowheads="1"/>
          </p:cNvSpPr>
          <p:nvPr/>
        </p:nvSpPr>
        <p:spPr bwMode="auto">
          <a:xfrm>
            <a:off x="3132138" y="4508500"/>
            <a:ext cx="6477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400">
                <a:latin typeface="Arial" panose="020B0604020202020204" pitchFamily="34" charset="0"/>
              </a:rPr>
              <a:t>30 m</a:t>
            </a:r>
          </a:p>
        </p:txBody>
      </p:sp>
      <p:sp>
        <p:nvSpPr>
          <p:cNvPr id="386170" name="Line 122"/>
          <p:cNvSpPr>
            <a:spLocks noChangeShapeType="1"/>
          </p:cNvSpPr>
          <p:nvPr/>
        </p:nvSpPr>
        <p:spPr bwMode="auto">
          <a:xfrm>
            <a:off x="4500563" y="4652963"/>
            <a:ext cx="3527425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71" name="Line 123"/>
          <p:cNvSpPr>
            <a:spLocks noChangeShapeType="1"/>
          </p:cNvSpPr>
          <p:nvPr/>
        </p:nvSpPr>
        <p:spPr bwMode="auto">
          <a:xfrm>
            <a:off x="4500563" y="5949950"/>
            <a:ext cx="360045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72" name="Line 124"/>
          <p:cNvSpPr>
            <a:spLocks noChangeShapeType="1"/>
          </p:cNvSpPr>
          <p:nvPr/>
        </p:nvSpPr>
        <p:spPr bwMode="auto">
          <a:xfrm flipV="1">
            <a:off x="7956550" y="4652963"/>
            <a:ext cx="0" cy="129698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73" name="Text Box 125"/>
          <p:cNvSpPr txBox="1">
            <a:spLocks noChangeArrowheads="1"/>
          </p:cNvSpPr>
          <p:nvPr/>
        </p:nvSpPr>
        <p:spPr bwMode="auto">
          <a:xfrm>
            <a:off x="8027988" y="5211763"/>
            <a:ext cx="6477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400">
                <a:latin typeface="Arial" panose="020B0604020202020204" pitchFamily="34" charset="0"/>
              </a:rPr>
              <a:t>24 m</a:t>
            </a:r>
          </a:p>
        </p:txBody>
      </p:sp>
      <p:sp>
        <p:nvSpPr>
          <p:cNvPr id="386174" name="Line 126"/>
          <p:cNvSpPr>
            <a:spLocks noChangeShapeType="1"/>
          </p:cNvSpPr>
          <p:nvPr/>
        </p:nvSpPr>
        <p:spPr bwMode="auto">
          <a:xfrm>
            <a:off x="4500563" y="5084763"/>
            <a:ext cx="2519362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75" name="Line 127"/>
          <p:cNvSpPr>
            <a:spLocks noChangeShapeType="1"/>
          </p:cNvSpPr>
          <p:nvPr/>
        </p:nvSpPr>
        <p:spPr bwMode="auto">
          <a:xfrm>
            <a:off x="4500563" y="5516563"/>
            <a:ext cx="2592387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76" name="Text Box 128"/>
          <p:cNvSpPr txBox="1">
            <a:spLocks noChangeArrowheads="1"/>
          </p:cNvSpPr>
          <p:nvPr/>
        </p:nvSpPr>
        <p:spPr bwMode="auto">
          <a:xfrm>
            <a:off x="7164388" y="5157788"/>
            <a:ext cx="6477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400">
                <a:latin typeface="Arial" panose="020B0604020202020204" pitchFamily="34" charset="0"/>
              </a:rPr>
              <a:t>12 m</a:t>
            </a:r>
          </a:p>
        </p:txBody>
      </p:sp>
      <p:sp>
        <p:nvSpPr>
          <p:cNvPr id="386177" name="Line 129"/>
          <p:cNvSpPr>
            <a:spLocks noChangeShapeType="1"/>
          </p:cNvSpPr>
          <p:nvPr/>
        </p:nvSpPr>
        <p:spPr bwMode="auto">
          <a:xfrm rot="-5400000">
            <a:off x="6732588" y="4868863"/>
            <a:ext cx="4318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78" name="Line 130"/>
          <p:cNvSpPr>
            <a:spLocks noChangeShapeType="1"/>
          </p:cNvSpPr>
          <p:nvPr/>
        </p:nvSpPr>
        <p:spPr bwMode="auto">
          <a:xfrm rot="-5400000">
            <a:off x="6732588" y="5732463"/>
            <a:ext cx="4318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86179" name="Text Box 131"/>
          <p:cNvSpPr txBox="1">
            <a:spLocks noChangeArrowheads="1"/>
          </p:cNvSpPr>
          <p:nvPr/>
        </p:nvSpPr>
        <p:spPr bwMode="auto">
          <a:xfrm>
            <a:off x="7164388" y="5589588"/>
            <a:ext cx="6477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400">
                <a:latin typeface="Arial" panose="020B0604020202020204" pitchFamily="34" charset="0"/>
              </a:rPr>
              <a:t>6 m</a:t>
            </a:r>
          </a:p>
        </p:txBody>
      </p:sp>
      <p:sp>
        <p:nvSpPr>
          <p:cNvPr id="386180" name="Text Box 132"/>
          <p:cNvSpPr txBox="1">
            <a:spLocks noChangeArrowheads="1"/>
          </p:cNvSpPr>
          <p:nvPr/>
        </p:nvSpPr>
        <p:spPr bwMode="auto">
          <a:xfrm>
            <a:off x="7164388" y="4724400"/>
            <a:ext cx="6477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400">
                <a:latin typeface="Arial" panose="020B0604020202020204" pitchFamily="34" charset="0"/>
              </a:rPr>
              <a:t>6 m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6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86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386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86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86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86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86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0" dur="500"/>
                                        <p:tgtEl>
                                          <p:spTgt spid="386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3" dur="500"/>
                                        <p:tgtEl>
                                          <p:spTgt spid="386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6" dur="500"/>
                                        <p:tgtEl>
                                          <p:spTgt spid="386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386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3" dur="500"/>
                                        <p:tgtEl>
                                          <p:spTgt spid="386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5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386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1" dur="500"/>
                                        <p:tgtEl>
                                          <p:spTgt spid="386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386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8" dur="500"/>
                                        <p:tgtEl>
                                          <p:spTgt spid="386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386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386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386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386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386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386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386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386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386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87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9" dur="500"/>
                                        <p:tgtEl>
                                          <p:spTgt spid="386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2" dur="500"/>
                                        <p:tgtEl>
                                          <p:spTgt spid="386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5" dur="500"/>
                                        <p:tgtEl>
                                          <p:spTgt spid="386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8" dur="500"/>
                                        <p:tgtEl>
                                          <p:spTgt spid="386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1" dur="500"/>
                                        <p:tgtEl>
                                          <p:spTgt spid="386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4" dur="500"/>
                                        <p:tgtEl>
                                          <p:spTgt spid="386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106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8" dur="500"/>
                                        <p:tgtEl>
                                          <p:spTgt spid="386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1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2" dur="500"/>
                                        <p:tgtEl>
                                          <p:spTgt spid="386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11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6" dur="500"/>
                                        <p:tgtEl>
                                          <p:spTgt spid="386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11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0" dur="500"/>
                                        <p:tgtEl>
                                          <p:spTgt spid="386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3" dur="500"/>
                                        <p:tgtEl>
                                          <p:spTgt spid="386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125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7" dur="500"/>
                                        <p:tgtEl>
                                          <p:spTgt spid="386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12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1" dur="500"/>
                                        <p:tgtEl>
                                          <p:spTgt spid="386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13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5" dur="500"/>
                                        <p:tgtEl>
                                          <p:spTgt spid="386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8" dur="500"/>
                                        <p:tgtEl>
                                          <p:spTgt spid="386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1" dur="500"/>
                                        <p:tgtEl>
                                          <p:spTgt spid="386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4" dur="500"/>
                                        <p:tgtEl>
                                          <p:spTgt spid="386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7" dur="500"/>
                                        <p:tgtEl>
                                          <p:spTgt spid="386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0" dur="500"/>
                                        <p:tgtEl>
                                          <p:spTgt spid="386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152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4" dur="500"/>
                                        <p:tgtEl>
                                          <p:spTgt spid="386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7" dur="500"/>
                                        <p:tgtEl>
                                          <p:spTgt spid="386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0" dur="500"/>
                                        <p:tgtEl>
                                          <p:spTgt spid="386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6139" grpId="0"/>
      <p:bldP spid="386140" grpId="0"/>
      <p:bldP spid="386141" grpId="0"/>
      <p:bldP spid="386142" grpId="0" animBg="1"/>
      <p:bldP spid="386143" grpId="0" animBg="1"/>
      <p:bldP spid="386144" grpId="0" animBg="1"/>
      <p:bldP spid="386145" grpId="0" animBg="1"/>
      <p:bldP spid="386146" grpId="0" animBg="1"/>
      <p:bldP spid="386147" grpId="0" animBg="1"/>
      <p:bldP spid="386148" grpId="0" animBg="1"/>
      <p:bldP spid="386149" grpId="0" animBg="1"/>
      <p:bldP spid="386150" grpId="0" animBg="1"/>
      <p:bldP spid="386151" grpId="0" animBg="1"/>
      <p:bldP spid="386152" grpId="0" animBg="1"/>
      <p:bldP spid="386153" grpId="0" animBg="1"/>
      <p:bldP spid="386154" grpId="0" animBg="1"/>
      <p:bldP spid="386155" grpId="0" animBg="1"/>
      <p:bldP spid="386156" grpId="0" animBg="1"/>
      <p:bldP spid="386158" grpId="0" animBg="1"/>
      <p:bldP spid="386159" grpId="0" animBg="1"/>
      <p:bldP spid="386160" grpId="0" animBg="1"/>
      <p:bldP spid="386161" grpId="0"/>
      <p:bldP spid="386162" grpId="0"/>
      <p:bldP spid="386163" grpId="0"/>
      <p:bldP spid="386164" grpId="0"/>
      <p:bldP spid="386165" grpId="0"/>
      <p:bldP spid="386166" grpId="0"/>
      <p:bldP spid="386167" grpId="0"/>
      <p:bldP spid="386169" grpId="0"/>
      <p:bldP spid="386170" grpId="0" animBg="1"/>
      <p:bldP spid="386171" grpId="0" animBg="1"/>
      <p:bldP spid="386172" grpId="0" animBg="1"/>
      <p:bldP spid="386173" grpId="0"/>
      <p:bldP spid="386174" grpId="0" animBg="1"/>
      <p:bldP spid="386175" grpId="0" animBg="1"/>
      <p:bldP spid="386176" grpId="0"/>
      <p:bldP spid="386177" grpId="0" animBg="1"/>
      <p:bldP spid="386178" grpId="0" animBg="1"/>
      <p:bldP spid="386179" grpId="0"/>
      <p:bldP spid="386180" grpId="0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21510E2F-A10A-469B-8372-5EF9E195E9CA}" type="slidenum">
              <a:rPr lang="it-IT" altLang="it-IT" sz="1000">
                <a:solidFill>
                  <a:srgbClr val="FFFFFF"/>
                </a:solidFill>
              </a:rPr>
              <a:pPr/>
              <a:t>142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88098" name="Text Box 2"/>
          <p:cNvSpPr txBox="1">
            <a:spLocks noChangeArrowheads="1"/>
          </p:cNvSpPr>
          <p:nvPr/>
        </p:nvSpPr>
        <p:spPr bwMode="auto">
          <a:xfrm>
            <a:off x="0" y="0"/>
            <a:ext cx="9144000" cy="3387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Nel caso in cui non sia possibile installare il sistema completo si provvede a posizionarlo solamente su di un lato della RWY, preferibilmente il lato sinistro. In tal caso il sistema viene chiamato AT-VASIS.</a:t>
            </a:r>
          </a:p>
        </p:txBody>
      </p:sp>
      <p:grpSp>
        <p:nvGrpSpPr>
          <p:cNvPr id="388099" name="Group 3"/>
          <p:cNvGrpSpPr>
            <a:grpSpLocks/>
          </p:cNvGrpSpPr>
          <p:nvPr/>
        </p:nvGrpSpPr>
        <p:grpSpPr bwMode="auto">
          <a:xfrm>
            <a:off x="1547813" y="5661025"/>
            <a:ext cx="6048375" cy="936625"/>
            <a:chOff x="1519" y="1797"/>
            <a:chExt cx="3810" cy="590"/>
          </a:xfrm>
        </p:grpSpPr>
        <p:sp>
          <p:nvSpPr>
            <p:cNvPr id="157728" name="Rectangle 4"/>
            <p:cNvSpPr>
              <a:spLocks noChangeArrowheads="1"/>
            </p:cNvSpPr>
            <p:nvPr/>
          </p:nvSpPr>
          <p:spPr bwMode="auto">
            <a:xfrm rot="5400000">
              <a:off x="3129" y="187"/>
              <a:ext cx="590" cy="3810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57729" name="Line 5"/>
            <p:cNvSpPr>
              <a:spLocks noChangeShapeType="1"/>
            </p:cNvSpPr>
            <p:nvPr/>
          </p:nvSpPr>
          <p:spPr bwMode="auto">
            <a:xfrm rot="5400000" flipH="1">
              <a:off x="3424" y="-108"/>
              <a:ext cx="0" cy="3810"/>
            </a:xfrm>
            <a:prstGeom prst="line">
              <a:avLst/>
            </a:prstGeom>
            <a:noFill/>
            <a:ln w="6032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7730" name="Line 6"/>
            <p:cNvSpPr>
              <a:spLocks noChangeShapeType="1"/>
            </p:cNvSpPr>
            <p:nvPr/>
          </p:nvSpPr>
          <p:spPr bwMode="auto">
            <a:xfrm rot="5400000" flipH="1">
              <a:off x="3424" y="482"/>
              <a:ext cx="0" cy="3810"/>
            </a:xfrm>
            <a:prstGeom prst="line">
              <a:avLst/>
            </a:prstGeom>
            <a:noFill/>
            <a:ln w="6032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157731" name="Group 7"/>
            <p:cNvGrpSpPr>
              <a:grpSpLocks/>
            </p:cNvGrpSpPr>
            <p:nvPr/>
          </p:nvGrpSpPr>
          <p:grpSpPr bwMode="auto">
            <a:xfrm>
              <a:off x="1968" y="2071"/>
              <a:ext cx="3271" cy="44"/>
              <a:chOff x="723" y="1979"/>
              <a:chExt cx="4086" cy="58"/>
            </a:xfrm>
          </p:grpSpPr>
          <p:sp>
            <p:nvSpPr>
              <p:cNvPr id="157752" name="Rectangle 8"/>
              <p:cNvSpPr>
                <a:spLocks noChangeArrowheads="1"/>
              </p:cNvSpPr>
              <p:nvPr/>
            </p:nvSpPr>
            <p:spPr bwMode="auto">
              <a:xfrm rot="16200000" flipH="1">
                <a:off x="4632" y="1859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grpSp>
            <p:nvGrpSpPr>
              <p:cNvPr id="157753" name="Group 9"/>
              <p:cNvGrpSpPr>
                <a:grpSpLocks/>
              </p:cNvGrpSpPr>
              <p:nvPr/>
            </p:nvGrpSpPr>
            <p:grpSpPr bwMode="auto">
              <a:xfrm>
                <a:off x="1179" y="1979"/>
                <a:ext cx="3151" cy="58"/>
                <a:chOff x="1021" y="1480"/>
                <a:chExt cx="3151" cy="58"/>
              </a:xfrm>
            </p:grpSpPr>
            <p:sp>
              <p:nvSpPr>
                <p:cNvPr id="157755" name="Rectangle 10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1141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7756" name="Rectangle 11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1616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7757" name="Rectangle 12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2092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7758" name="Rectangle 13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2570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7759" name="Rectangle 14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3045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7760" name="Rectangle 15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3521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7761" name="Rectangle 16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3995" y="1360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sp>
            <p:nvSpPr>
              <p:cNvPr id="157754" name="Rectangle 17"/>
              <p:cNvSpPr>
                <a:spLocks noChangeArrowheads="1"/>
              </p:cNvSpPr>
              <p:nvPr/>
            </p:nvSpPr>
            <p:spPr bwMode="auto">
              <a:xfrm rot="16200000" flipH="1">
                <a:off x="843" y="1859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57732" name="Group 18"/>
            <p:cNvGrpSpPr>
              <a:grpSpLocks/>
            </p:cNvGrpSpPr>
            <p:nvPr/>
          </p:nvGrpSpPr>
          <p:grpSpPr bwMode="auto">
            <a:xfrm>
              <a:off x="1535" y="1826"/>
              <a:ext cx="190" cy="519"/>
              <a:chOff x="3560" y="2405"/>
              <a:chExt cx="356" cy="1116"/>
            </a:xfrm>
          </p:grpSpPr>
          <p:grpSp>
            <p:nvGrpSpPr>
              <p:cNvPr id="157734" name="Group 19"/>
              <p:cNvGrpSpPr>
                <a:grpSpLocks/>
              </p:cNvGrpSpPr>
              <p:nvPr/>
            </p:nvGrpSpPr>
            <p:grpSpPr bwMode="auto">
              <a:xfrm rot="16200000" flipH="1">
                <a:off x="3298" y="2667"/>
                <a:ext cx="880" cy="356"/>
                <a:chOff x="2744" y="3929"/>
                <a:chExt cx="680" cy="181"/>
              </a:xfrm>
            </p:grpSpPr>
            <p:sp>
              <p:nvSpPr>
                <p:cNvPr id="157744" name="Rectangle 20"/>
                <p:cNvSpPr>
                  <a:spLocks noChangeArrowheads="1"/>
                </p:cNvSpPr>
                <p:nvPr/>
              </p:nvSpPr>
              <p:spPr bwMode="auto">
                <a:xfrm>
                  <a:off x="2744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7745" name="Rectangle 21"/>
                <p:cNvSpPr>
                  <a:spLocks noChangeArrowheads="1"/>
                </p:cNvSpPr>
                <p:nvPr/>
              </p:nvSpPr>
              <p:spPr bwMode="auto">
                <a:xfrm>
                  <a:off x="283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7746" name="Rectangle 22"/>
                <p:cNvSpPr>
                  <a:spLocks noChangeArrowheads="1"/>
                </p:cNvSpPr>
                <p:nvPr/>
              </p:nvSpPr>
              <p:spPr bwMode="auto">
                <a:xfrm>
                  <a:off x="292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7747" name="Rectangle 23"/>
                <p:cNvSpPr>
                  <a:spLocks noChangeArrowheads="1"/>
                </p:cNvSpPr>
                <p:nvPr/>
              </p:nvSpPr>
              <p:spPr bwMode="auto">
                <a:xfrm>
                  <a:off x="3016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7748" name="Rectangle 24"/>
                <p:cNvSpPr>
                  <a:spLocks noChangeArrowheads="1"/>
                </p:cNvSpPr>
                <p:nvPr/>
              </p:nvSpPr>
              <p:spPr bwMode="auto">
                <a:xfrm>
                  <a:off x="3107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7749" name="Rectangle 25"/>
                <p:cNvSpPr>
                  <a:spLocks noChangeArrowheads="1"/>
                </p:cNvSpPr>
                <p:nvPr/>
              </p:nvSpPr>
              <p:spPr bwMode="auto">
                <a:xfrm>
                  <a:off x="319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775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8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7751" name="Rectangle 27"/>
                <p:cNvSpPr>
                  <a:spLocks noChangeArrowheads="1"/>
                </p:cNvSpPr>
                <p:nvPr/>
              </p:nvSpPr>
              <p:spPr bwMode="auto">
                <a:xfrm>
                  <a:off x="3379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157735" name="Group 28"/>
              <p:cNvGrpSpPr>
                <a:grpSpLocks/>
              </p:cNvGrpSpPr>
              <p:nvPr/>
            </p:nvGrpSpPr>
            <p:grpSpPr bwMode="auto">
              <a:xfrm rot="5400000" flipH="1">
                <a:off x="3298" y="2903"/>
                <a:ext cx="880" cy="356"/>
                <a:chOff x="2744" y="3929"/>
                <a:chExt cx="680" cy="181"/>
              </a:xfrm>
            </p:grpSpPr>
            <p:sp>
              <p:nvSpPr>
                <p:cNvPr id="157736" name="Rectangle 29"/>
                <p:cNvSpPr>
                  <a:spLocks noChangeArrowheads="1"/>
                </p:cNvSpPr>
                <p:nvPr/>
              </p:nvSpPr>
              <p:spPr bwMode="auto">
                <a:xfrm>
                  <a:off x="2744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7737" name="Rectangle 30"/>
                <p:cNvSpPr>
                  <a:spLocks noChangeArrowheads="1"/>
                </p:cNvSpPr>
                <p:nvPr/>
              </p:nvSpPr>
              <p:spPr bwMode="auto">
                <a:xfrm>
                  <a:off x="283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7738" name="Rectangle 31"/>
                <p:cNvSpPr>
                  <a:spLocks noChangeArrowheads="1"/>
                </p:cNvSpPr>
                <p:nvPr/>
              </p:nvSpPr>
              <p:spPr bwMode="auto">
                <a:xfrm>
                  <a:off x="292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7739" name="Rectangle 32"/>
                <p:cNvSpPr>
                  <a:spLocks noChangeArrowheads="1"/>
                </p:cNvSpPr>
                <p:nvPr/>
              </p:nvSpPr>
              <p:spPr bwMode="auto">
                <a:xfrm>
                  <a:off x="3016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7740" name="Rectangle 33"/>
                <p:cNvSpPr>
                  <a:spLocks noChangeArrowheads="1"/>
                </p:cNvSpPr>
                <p:nvPr/>
              </p:nvSpPr>
              <p:spPr bwMode="auto">
                <a:xfrm>
                  <a:off x="3107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7741" name="Rectangle 34"/>
                <p:cNvSpPr>
                  <a:spLocks noChangeArrowheads="1"/>
                </p:cNvSpPr>
                <p:nvPr/>
              </p:nvSpPr>
              <p:spPr bwMode="auto">
                <a:xfrm>
                  <a:off x="319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7742" name="Rectangle 35"/>
                <p:cNvSpPr>
                  <a:spLocks noChangeArrowheads="1"/>
                </p:cNvSpPr>
                <p:nvPr/>
              </p:nvSpPr>
              <p:spPr bwMode="auto">
                <a:xfrm>
                  <a:off x="328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57743" name="Rectangle 36"/>
                <p:cNvSpPr>
                  <a:spLocks noChangeArrowheads="1"/>
                </p:cNvSpPr>
                <p:nvPr/>
              </p:nvSpPr>
              <p:spPr bwMode="auto">
                <a:xfrm>
                  <a:off x="3379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</p:grpSp>
        <p:sp>
          <p:nvSpPr>
            <p:cNvPr id="157733" name="Text Box 37"/>
            <p:cNvSpPr txBox="1">
              <a:spLocks noChangeArrowheads="1"/>
            </p:cNvSpPr>
            <p:nvPr/>
          </p:nvSpPr>
          <p:spPr bwMode="auto">
            <a:xfrm rot="5400000">
              <a:off x="1649" y="2043"/>
              <a:ext cx="41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1400" b="1">
                  <a:latin typeface="Verdana" panose="020B0604030504040204" pitchFamily="34" charset="0"/>
                </a:rPr>
                <a:t>34 L</a:t>
              </a:r>
            </a:p>
          </p:txBody>
        </p:sp>
      </p:grpSp>
      <p:grpSp>
        <p:nvGrpSpPr>
          <p:cNvPr id="388134" name="Group 38"/>
          <p:cNvGrpSpPr>
            <a:grpSpLocks/>
          </p:cNvGrpSpPr>
          <p:nvPr/>
        </p:nvGrpSpPr>
        <p:grpSpPr bwMode="auto">
          <a:xfrm>
            <a:off x="5003800" y="4364038"/>
            <a:ext cx="1296988" cy="144462"/>
            <a:chOff x="3424" y="935"/>
            <a:chExt cx="817" cy="91"/>
          </a:xfrm>
        </p:grpSpPr>
        <p:sp>
          <p:nvSpPr>
            <p:cNvPr id="157725" name="Rectangle 39"/>
            <p:cNvSpPr>
              <a:spLocks noChangeArrowheads="1"/>
            </p:cNvSpPr>
            <p:nvPr/>
          </p:nvSpPr>
          <p:spPr bwMode="auto">
            <a:xfrm rot="-5400000">
              <a:off x="3423" y="936"/>
              <a:ext cx="91" cy="9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57726" name="Rectangle 40"/>
            <p:cNvSpPr>
              <a:spLocks noChangeArrowheads="1"/>
            </p:cNvSpPr>
            <p:nvPr/>
          </p:nvSpPr>
          <p:spPr bwMode="auto">
            <a:xfrm rot="-5400000">
              <a:off x="3787" y="936"/>
              <a:ext cx="91" cy="9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57727" name="Rectangle 41"/>
            <p:cNvSpPr>
              <a:spLocks noChangeArrowheads="1"/>
            </p:cNvSpPr>
            <p:nvPr/>
          </p:nvSpPr>
          <p:spPr bwMode="auto">
            <a:xfrm rot="-5400000">
              <a:off x="4150" y="936"/>
              <a:ext cx="91" cy="9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grpSp>
        <p:nvGrpSpPr>
          <p:cNvPr id="388138" name="Group 42"/>
          <p:cNvGrpSpPr>
            <a:grpSpLocks/>
          </p:cNvGrpSpPr>
          <p:nvPr/>
        </p:nvGrpSpPr>
        <p:grpSpPr bwMode="auto">
          <a:xfrm rot="-5400000">
            <a:off x="3564732" y="3788569"/>
            <a:ext cx="144462" cy="1295400"/>
            <a:chOff x="1973" y="3294"/>
            <a:chExt cx="91" cy="816"/>
          </a:xfrm>
        </p:grpSpPr>
        <p:grpSp>
          <p:nvGrpSpPr>
            <p:cNvPr id="157716" name="Group 43"/>
            <p:cNvGrpSpPr>
              <a:grpSpLocks/>
            </p:cNvGrpSpPr>
            <p:nvPr/>
          </p:nvGrpSpPr>
          <p:grpSpPr bwMode="auto">
            <a:xfrm>
              <a:off x="1973" y="3294"/>
              <a:ext cx="91" cy="92"/>
              <a:chOff x="2472" y="3475"/>
              <a:chExt cx="91" cy="92"/>
            </a:xfrm>
          </p:grpSpPr>
          <p:sp>
            <p:nvSpPr>
              <p:cNvPr id="157723" name="Rectangle 44"/>
              <p:cNvSpPr>
                <a:spLocks noChangeArrowheads="1"/>
              </p:cNvSpPr>
              <p:nvPr/>
            </p:nvSpPr>
            <p:spPr bwMode="auto">
              <a:xfrm>
                <a:off x="2472" y="3475"/>
                <a:ext cx="91" cy="4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57724" name="Rectangle 45"/>
              <p:cNvSpPr>
                <a:spLocks noChangeArrowheads="1"/>
              </p:cNvSpPr>
              <p:nvPr/>
            </p:nvSpPr>
            <p:spPr bwMode="auto">
              <a:xfrm>
                <a:off x="2472" y="3521"/>
                <a:ext cx="91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57717" name="Group 46"/>
            <p:cNvGrpSpPr>
              <a:grpSpLocks/>
            </p:cNvGrpSpPr>
            <p:nvPr/>
          </p:nvGrpSpPr>
          <p:grpSpPr bwMode="auto">
            <a:xfrm>
              <a:off x="1973" y="3657"/>
              <a:ext cx="91" cy="92"/>
              <a:chOff x="2472" y="3475"/>
              <a:chExt cx="91" cy="92"/>
            </a:xfrm>
          </p:grpSpPr>
          <p:sp>
            <p:nvSpPr>
              <p:cNvPr id="157721" name="Rectangle 47"/>
              <p:cNvSpPr>
                <a:spLocks noChangeArrowheads="1"/>
              </p:cNvSpPr>
              <p:nvPr/>
            </p:nvSpPr>
            <p:spPr bwMode="auto">
              <a:xfrm>
                <a:off x="2472" y="3475"/>
                <a:ext cx="91" cy="4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57722" name="Rectangle 48"/>
              <p:cNvSpPr>
                <a:spLocks noChangeArrowheads="1"/>
              </p:cNvSpPr>
              <p:nvPr/>
            </p:nvSpPr>
            <p:spPr bwMode="auto">
              <a:xfrm>
                <a:off x="2472" y="3521"/>
                <a:ext cx="91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57718" name="Group 49"/>
            <p:cNvGrpSpPr>
              <a:grpSpLocks/>
            </p:cNvGrpSpPr>
            <p:nvPr/>
          </p:nvGrpSpPr>
          <p:grpSpPr bwMode="auto">
            <a:xfrm>
              <a:off x="1973" y="4018"/>
              <a:ext cx="91" cy="92"/>
              <a:chOff x="2472" y="3475"/>
              <a:chExt cx="91" cy="92"/>
            </a:xfrm>
          </p:grpSpPr>
          <p:sp>
            <p:nvSpPr>
              <p:cNvPr id="157719" name="Rectangle 50"/>
              <p:cNvSpPr>
                <a:spLocks noChangeArrowheads="1"/>
              </p:cNvSpPr>
              <p:nvPr/>
            </p:nvSpPr>
            <p:spPr bwMode="auto">
              <a:xfrm>
                <a:off x="2472" y="3475"/>
                <a:ext cx="91" cy="4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57720" name="Rectangle 51"/>
              <p:cNvSpPr>
                <a:spLocks noChangeArrowheads="1"/>
              </p:cNvSpPr>
              <p:nvPr/>
            </p:nvSpPr>
            <p:spPr bwMode="auto">
              <a:xfrm>
                <a:off x="2472" y="3521"/>
                <a:ext cx="91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grpSp>
        <p:nvGrpSpPr>
          <p:cNvPr id="388148" name="Group 52"/>
          <p:cNvGrpSpPr>
            <a:grpSpLocks/>
          </p:cNvGrpSpPr>
          <p:nvPr/>
        </p:nvGrpSpPr>
        <p:grpSpPr bwMode="auto">
          <a:xfrm>
            <a:off x="4572000" y="3716338"/>
            <a:ext cx="146050" cy="1439862"/>
            <a:chOff x="2835" y="2614"/>
            <a:chExt cx="92" cy="907"/>
          </a:xfrm>
        </p:grpSpPr>
        <p:grpSp>
          <p:nvGrpSpPr>
            <p:cNvPr id="157704" name="Group 53"/>
            <p:cNvGrpSpPr>
              <a:grpSpLocks/>
            </p:cNvGrpSpPr>
            <p:nvPr/>
          </p:nvGrpSpPr>
          <p:grpSpPr bwMode="auto">
            <a:xfrm rot="-5400000">
              <a:off x="2835" y="2614"/>
              <a:ext cx="91" cy="92"/>
              <a:chOff x="2472" y="3475"/>
              <a:chExt cx="91" cy="92"/>
            </a:xfrm>
          </p:grpSpPr>
          <p:sp>
            <p:nvSpPr>
              <p:cNvPr id="157714" name="Rectangle 54"/>
              <p:cNvSpPr>
                <a:spLocks noChangeArrowheads="1"/>
              </p:cNvSpPr>
              <p:nvPr/>
            </p:nvSpPr>
            <p:spPr bwMode="auto">
              <a:xfrm>
                <a:off x="2472" y="3475"/>
                <a:ext cx="91" cy="4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57715" name="Rectangle 55"/>
              <p:cNvSpPr>
                <a:spLocks noChangeArrowheads="1"/>
              </p:cNvSpPr>
              <p:nvPr/>
            </p:nvSpPr>
            <p:spPr bwMode="auto">
              <a:xfrm>
                <a:off x="2472" y="3521"/>
                <a:ext cx="91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57705" name="Group 56"/>
            <p:cNvGrpSpPr>
              <a:grpSpLocks/>
            </p:cNvGrpSpPr>
            <p:nvPr/>
          </p:nvGrpSpPr>
          <p:grpSpPr bwMode="auto">
            <a:xfrm rot="-5400000">
              <a:off x="2835" y="2886"/>
              <a:ext cx="91" cy="92"/>
              <a:chOff x="2472" y="3475"/>
              <a:chExt cx="91" cy="92"/>
            </a:xfrm>
          </p:grpSpPr>
          <p:sp>
            <p:nvSpPr>
              <p:cNvPr id="157712" name="Rectangle 57"/>
              <p:cNvSpPr>
                <a:spLocks noChangeArrowheads="1"/>
              </p:cNvSpPr>
              <p:nvPr/>
            </p:nvSpPr>
            <p:spPr bwMode="auto">
              <a:xfrm>
                <a:off x="2472" y="3475"/>
                <a:ext cx="91" cy="4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57713" name="Rectangle 58"/>
              <p:cNvSpPr>
                <a:spLocks noChangeArrowheads="1"/>
              </p:cNvSpPr>
              <p:nvPr/>
            </p:nvSpPr>
            <p:spPr bwMode="auto">
              <a:xfrm>
                <a:off x="2472" y="3521"/>
                <a:ext cx="91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57706" name="Group 59"/>
            <p:cNvGrpSpPr>
              <a:grpSpLocks/>
            </p:cNvGrpSpPr>
            <p:nvPr/>
          </p:nvGrpSpPr>
          <p:grpSpPr bwMode="auto">
            <a:xfrm rot="-5400000">
              <a:off x="2835" y="3158"/>
              <a:ext cx="91" cy="92"/>
              <a:chOff x="2472" y="3475"/>
              <a:chExt cx="91" cy="92"/>
            </a:xfrm>
          </p:grpSpPr>
          <p:sp>
            <p:nvSpPr>
              <p:cNvPr id="157710" name="Rectangle 60"/>
              <p:cNvSpPr>
                <a:spLocks noChangeArrowheads="1"/>
              </p:cNvSpPr>
              <p:nvPr/>
            </p:nvSpPr>
            <p:spPr bwMode="auto">
              <a:xfrm>
                <a:off x="2472" y="3475"/>
                <a:ext cx="91" cy="4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57711" name="Rectangle 61"/>
              <p:cNvSpPr>
                <a:spLocks noChangeArrowheads="1"/>
              </p:cNvSpPr>
              <p:nvPr/>
            </p:nvSpPr>
            <p:spPr bwMode="auto">
              <a:xfrm>
                <a:off x="2472" y="3521"/>
                <a:ext cx="91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57707" name="Group 62"/>
            <p:cNvGrpSpPr>
              <a:grpSpLocks/>
            </p:cNvGrpSpPr>
            <p:nvPr/>
          </p:nvGrpSpPr>
          <p:grpSpPr bwMode="auto">
            <a:xfrm rot="-5400000">
              <a:off x="2835" y="3430"/>
              <a:ext cx="91" cy="92"/>
              <a:chOff x="2472" y="3475"/>
              <a:chExt cx="91" cy="92"/>
            </a:xfrm>
          </p:grpSpPr>
          <p:sp>
            <p:nvSpPr>
              <p:cNvPr id="157708" name="Rectangle 63"/>
              <p:cNvSpPr>
                <a:spLocks noChangeArrowheads="1"/>
              </p:cNvSpPr>
              <p:nvPr/>
            </p:nvSpPr>
            <p:spPr bwMode="auto">
              <a:xfrm>
                <a:off x="2472" y="3475"/>
                <a:ext cx="91" cy="4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57709" name="Rectangle 64"/>
              <p:cNvSpPr>
                <a:spLocks noChangeArrowheads="1"/>
              </p:cNvSpPr>
              <p:nvPr/>
            </p:nvSpPr>
            <p:spPr bwMode="auto">
              <a:xfrm>
                <a:off x="2472" y="3521"/>
                <a:ext cx="91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88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88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388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88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88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8098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A6CB4388-FD4D-4DEA-96ED-6552064D4D28}" type="slidenum">
              <a:rPr lang="it-IT" altLang="it-IT" sz="1000">
                <a:solidFill>
                  <a:srgbClr val="FFFFFF"/>
                </a:solidFill>
              </a:rPr>
              <a:pPr/>
              <a:t>143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89122" name="Text Box 2"/>
          <p:cNvSpPr txBox="1">
            <a:spLocks noChangeArrowheads="1"/>
          </p:cNvSpPr>
          <p:nvPr/>
        </p:nvSpPr>
        <p:spPr bwMode="auto">
          <a:xfrm>
            <a:off x="0" y="1052513"/>
            <a:ext cx="914400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Le unità luminose di sottovento emettono solo un fascio di luce bianca.</a:t>
            </a:r>
          </a:p>
        </p:txBody>
      </p:sp>
      <p:sp>
        <p:nvSpPr>
          <p:cNvPr id="389123" name="Text Box 3"/>
          <p:cNvSpPr txBox="1">
            <a:spLocks noChangeArrowheads="1"/>
          </p:cNvSpPr>
          <p:nvPr/>
        </p:nvSpPr>
        <p:spPr bwMode="auto">
          <a:xfrm>
            <a:off x="0" y="3500438"/>
            <a:ext cx="9144000" cy="2289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Le unità luminose wing bar e di sopravvento emettono un fascio di luce bianca nella parte superiore e di luce rossa nella parte inferiore.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89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89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9122" grpId="0"/>
      <p:bldP spid="389123" grpId="0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94887721-FC44-4314-9F14-F819FEBA6261}" type="slidenum">
              <a:rPr lang="it-IT" altLang="it-IT" sz="1000">
                <a:solidFill>
                  <a:srgbClr val="FFFFFF"/>
                </a:solidFill>
              </a:rPr>
              <a:pPr/>
              <a:t>144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90146" name="Text Box 2"/>
          <p:cNvSpPr txBox="1">
            <a:spLocks noChangeArrowheads="1"/>
          </p:cNvSpPr>
          <p:nvPr/>
        </p:nvSpPr>
        <p:spPr bwMode="auto">
          <a:xfrm>
            <a:off x="0" y="1341438"/>
            <a:ext cx="9144000" cy="3662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La distanza della wing bar dalla THR dipende da: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lang="it-IT" altLang="it-IT" b="1">
                <a:latin typeface="Arial" panose="020B0604020202020204" pitchFamily="34" charset="0"/>
              </a:rPr>
              <a:t>L’angolo di avvicinamento stabilito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lang="it-IT" altLang="it-IT" b="1">
                <a:latin typeface="Arial" panose="020B0604020202020204" pitchFamily="34" charset="0"/>
              </a:rPr>
              <a:t>La pendenza longitudinale della RWY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lang="it-IT" altLang="it-IT" b="1">
                <a:latin typeface="Arial" panose="020B0604020202020204" pitchFamily="34" charset="0"/>
              </a:rPr>
              <a:t>L’altezza di sorvolo occhi/THR stabilita</a:t>
            </a:r>
          </a:p>
        </p:txBody>
      </p:sp>
      <p:sp>
        <p:nvSpPr>
          <p:cNvPr id="390147" name="Text Box 3"/>
          <p:cNvSpPr txBox="1">
            <a:spLocks noChangeArrowheads="1"/>
          </p:cNvSpPr>
          <p:nvPr/>
        </p:nvSpPr>
        <p:spPr bwMode="auto">
          <a:xfrm>
            <a:off x="0" y="1412875"/>
            <a:ext cx="9144000" cy="3662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I 280 m riportati precedentemente si riferiscono ad: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lang="it-IT" altLang="it-IT" b="1">
                <a:latin typeface="Arial" panose="020B0604020202020204" pitchFamily="34" charset="0"/>
              </a:rPr>
              <a:t>Angolo di avvicinamento 3°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lang="it-IT" altLang="it-IT" b="1">
                <a:latin typeface="Arial" panose="020B0604020202020204" pitchFamily="34" charset="0"/>
              </a:rPr>
              <a:t>Pendenza longitudinale nulla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lang="it-IT" altLang="it-IT" b="1">
                <a:latin typeface="Arial" panose="020B0604020202020204" pitchFamily="34" charset="0"/>
              </a:rPr>
              <a:t>Altezza di sorvolo occhi/THR pari a 15 m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90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90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3901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3901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3" dur="500"/>
                                        <p:tgtEl>
                                          <p:spTgt spid="3901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01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3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7" dur="500"/>
                                        <p:tgtEl>
                                          <p:spTgt spid="3901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01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0" presetID="3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1" dur="500"/>
                                        <p:tgtEl>
                                          <p:spTgt spid="390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0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4" presetID="3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5" dur="500"/>
                                        <p:tgtEl>
                                          <p:spTgt spid="390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0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8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0" dur="500"/>
                                        <p:tgtEl>
                                          <p:spTgt spid="390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2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4" dur="500"/>
                                        <p:tgtEl>
                                          <p:spTgt spid="3901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6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8" dur="500"/>
                                        <p:tgtEl>
                                          <p:spTgt spid="390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0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2" dur="500"/>
                                        <p:tgtEl>
                                          <p:spTgt spid="3901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DB657E79-B32B-4779-8E9A-8D9F0C83AC71}" type="slidenum">
              <a:rPr lang="it-IT" altLang="it-IT" sz="1000">
                <a:solidFill>
                  <a:srgbClr val="FFFFFF"/>
                </a:solidFill>
              </a:rPr>
              <a:pPr/>
              <a:t>145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92195" name="Text Box 3"/>
          <p:cNvSpPr txBox="1">
            <a:spLocks noChangeArrowheads="1"/>
          </p:cNvSpPr>
          <p:nvPr/>
        </p:nvSpPr>
        <p:spPr bwMode="auto">
          <a:xfrm>
            <a:off x="0" y="1916113"/>
            <a:ext cx="9144000" cy="301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800" b="1">
                <a:latin typeface="Arial" panose="020B0604020202020204" pitchFamily="34" charset="0"/>
              </a:rPr>
              <a:t>In fase di avvicinamento al pilota possono presentarsi le seguenti conformazioni luminose: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92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2195" grpId="0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2A78271D-1C8B-4F69-A58C-7FE4260D9272}" type="slidenum">
              <a:rPr lang="it-IT" altLang="it-IT" sz="1000">
                <a:solidFill>
                  <a:srgbClr val="FFFFFF"/>
                </a:solidFill>
              </a:rPr>
              <a:pPr/>
              <a:t>146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pic>
        <p:nvPicPr>
          <p:cNvPr id="385026" name="Picture 2" descr="yutyuu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197225" y="404813"/>
            <a:ext cx="3175000" cy="416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5033" name="AutoShape 9"/>
          <p:cNvSpPr>
            <a:spLocks noChangeArrowheads="1"/>
          </p:cNvSpPr>
          <p:nvPr/>
        </p:nvSpPr>
        <p:spPr bwMode="auto">
          <a:xfrm rot="505732">
            <a:off x="1181100" y="3643313"/>
            <a:ext cx="206375" cy="288925"/>
          </a:xfrm>
          <a:prstGeom prst="parallelogram">
            <a:avLst>
              <a:gd name="adj" fmla="val 30884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40" name="AutoShape 16"/>
          <p:cNvSpPr>
            <a:spLocks noChangeArrowheads="1"/>
          </p:cNvSpPr>
          <p:nvPr/>
        </p:nvSpPr>
        <p:spPr bwMode="auto">
          <a:xfrm rot="505732">
            <a:off x="1444625" y="3011488"/>
            <a:ext cx="207963" cy="288925"/>
          </a:xfrm>
          <a:prstGeom prst="parallelogram">
            <a:avLst>
              <a:gd name="adj" fmla="val 30884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41" name="AutoShape 17"/>
          <p:cNvSpPr>
            <a:spLocks noChangeArrowheads="1"/>
          </p:cNvSpPr>
          <p:nvPr/>
        </p:nvSpPr>
        <p:spPr bwMode="auto">
          <a:xfrm rot="505732">
            <a:off x="1674813" y="2390775"/>
            <a:ext cx="207962" cy="288925"/>
          </a:xfrm>
          <a:prstGeom prst="parallelogram">
            <a:avLst>
              <a:gd name="adj" fmla="val 30884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42" name="AutoShape 18"/>
          <p:cNvSpPr>
            <a:spLocks noChangeArrowheads="1"/>
          </p:cNvSpPr>
          <p:nvPr/>
        </p:nvSpPr>
        <p:spPr bwMode="auto">
          <a:xfrm rot="505732">
            <a:off x="1109663" y="1771650"/>
            <a:ext cx="207962" cy="288925"/>
          </a:xfrm>
          <a:prstGeom prst="parallelogram">
            <a:avLst>
              <a:gd name="adj" fmla="val 30884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43" name="AutoShape 19"/>
          <p:cNvSpPr>
            <a:spLocks noChangeArrowheads="1"/>
          </p:cNvSpPr>
          <p:nvPr/>
        </p:nvSpPr>
        <p:spPr bwMode="auto">
          <a:xfrm rot="505732">
            <a:off x="1614488" y="1843088"/>
            <a:ext cx="207962" cy="288925"/>
          </a:xfrm>
          <a:prstGeom prst="parallelogram">
            <a:avLst>
              <a:gd name="adj" fmla="val 30884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44" name="AutoShape 20"/>
          <p:cNvSpPr>
            <a:spLocks noChangeArrowheads="1"/>
          </p:cNvSpPr>
          <p:nvPr/>
        </p:nvSpPr>
        <p:spPr bwMode="auto">
          <a:xfrm rot="505732">
            <a:off x="2228850" y="1962150"/>
            <a:ext cx="207963" cy="288925"/>
          </a:xfrm>
          <a:prstGeom prst="parallelogram">
            <a:avLst>
              <a:gd name="adj" fmla="val 30884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45" name="AutoShape 21"/>
          <p:cNvSpPr>
            <a:spLocks noChangeArrowheads="1"/>
          </p:cNvSpPr>
          <p:nvPr/>
        </p:nvSpPr>
        <p:spPr bwMode="auto">
          <a:xfrm rot="505732">
            <a:off x="2773363" y="2058988"/>
            <a:ext cx="207962" cy="288925"/>
          </a:xfrm>
          <a:prstGeom prst="parallelogram">
            <a:avLst>
              <a:gd name="adj" fmla="val 30884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46" name="AutoShape 22"/>
          <p:cNvSpPr>
            <a:spLocks noChangeArrowheads="1"/>
          </p:cNvSpPr>
          <p:nvPr/>
        </p:nvSpPr>
        <p:spPr bwMode="auto">
          <a:xfrm rot="505732">
            <a:off x="2125663" y="1412875"/>
            <a:ext cx="207962" cy="288925"/>
          </a:xfrm>
          <a:prstGeom prst="parallelogram">
            <a:avLst>
              <a:gd name="adj" fmla="val 30884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47" name="AutoShape 23"/>
          <p:cNvSpPr>
            <a:spLocks noChangeArrowheads="1"/>
          </p:cNvSpPr>
          <p:nvPr/>
        </p:nvSpPr>
        <p:spPr bwMode="auto">
          <a:xfrm rot="505732">
            <a:off x="2333625" y="836613"/>
            <a:ext cx="207963" cy="288925"/>
          </a:xfrm>
          <a:prstGeom prst="parallelogram">
            <a:avLst>
              <a:gd name="adj" fmla="val 30884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48" name="AutoShape 24"/>
          <p:cNvSpPr>
            <a:spLocks noChangeArrowheads="1"/>
          </p:cNvSpPr>
          <p:nvPr/>
        </p:nvSpPr>
        <p:spPr bwMode="auto">
          <a:xfrm rot="505732">
            <a:off x="2559050" y="260350"/>
            <a:ext cx="206375" cy="288925"/>
          </a:xfrm>
          <a:prstGeom prst="parallelogram">
            <a:avLst>
              <a:gd name="adj" fmla="val 30884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53" name="AutoShape 29"/>
          <p:cNvSpPr>
            <a:spLocks noChangeArrowheads="1"/>
          </p:cNvSpPr>
          <p:nvPr/>
        </p:nvSpPr>
        <p:spPr bwMode="auto">
          <a:xfrm rot="21094268" flipH="1">
            <a:off x="7740650" y="3716338"/>
            <a:ext cx="206375" cy="288925"/>
          </a:xfrm>
          <a:prstGeom prst="parallelogram">
            <a:avLst>
              <a:gd name="adj" fmla="val 30884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54" name="AutoShape 30"/>
          <p:cNvSpPr>
            <a:spLocks noChangeArrowheads="1"/>
          </p:cNvSpPr>
          <p:nvPr/>
        </p:nvSpPr>
        <p:spPr bwMode="auto">
          <a:xfrm rot="21094268" flipH="1">
            <a:off x="7451725" y="3068638"/>
            <a:ext cx="207963" cy="288925"/>
          </a:xfrm>
          <a:prstGeom prst="parallelogram">
            <a:avLst>
              <a:gd name="adj" fmla="val 30884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55" name="AutoShape 31"/>
          <p:cNvSpPr>
            <a:spLocks noChangeArrowheads="1"/>
          </p:cNvSpPr>
          <p:nvPr/>
        </p:nvSpPr>
        <p:spPr bwMode="auto">
          <a:xfrm rot="21094268" flipH="1">
            <a:off x="7235825" y="2420938"/>
            <a:ext cx="207963" cy="288925"/>
          </a:xfrm>
          <a:prstGeom prst="parallelogram">
            <a:avLst>
              <a:gd name="adj" fmla="val 30884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56" name="AutoShape 32"/>
          <p:cNvSpPr>
            <a:spLocks noChangeArrowheads="1"/>
          </p:cNvSpPr>
          <p:nvPr/>
        </p:nvSpPr>
        <p:spPr bwMode="auto">
          <a:xfrm rot="21094268" flipH="1">
            <a:off x="6307138" y="2060575"/>
            <a:ext cx="207962" cy="288925"/>
          </a:xfrm>
          <a:prstGeom prst="parallelogram">
            <a:avLst>
              <a:gd name="adj" fmla="val 30884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57" name="AutoShape 33"/>
          <p:cNvSpPr>
            <a:spLocks noChangeArrowheads="1"/>
          </p:cNvSpPr>
          <p:nvPr/>
        </p:nvSpPr>
        <p:spPr bwMode="auto">
          <a:xfrm rot="21094268" flipH="1">
            <a:off x="6732588" y="1989138"/>
            <a:ext cx="207962" cy="288925"/>
          </a:xfrm>
          <a:prstGeom prst="parallelogram">
            <a:avLst>
              <a:gd name="adj" fmla="val 30884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58" name="AutoShape 34"/>
          <p:cNvSpPr>
            <a:spLocks noChangeArrowheads="1"/>
          </p:cNvSpPr>
          <p:nvPr/>
        </p:nvSpPr>
        <p:spPr bwMode="auto">
          <a:xfrm rot="21094268" flipH="1">
            <a:off x="7380288" y="1844675"/>
            <a:ext cx="207962" cy="288925"/>
          </a:xfrm>
          <a:prstGeom prst="parallelogram">
            <a:avLst>
              <a:gd name="adj" fmla="val 30884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59" name="AutoShape 35"/>
          <p:cNvSpPr>
            <a:spLocks noChangeArrowheads="1"/>
          </p:cNvSpPr>
          <p:nvPr/>
        </p:nvSpPr>
        <p:spPr bwMode="auto">
          <a:xfrm rot="21094268" flipH="1">
            <a:off x="7885113" y="1771650"/>
            <a:ext cx="207962" cy="288925"/>
          </a:xfrm>
          <a:prstGeom prst="parallelogram">
            <a:avLst>
              <a:gd name="adj" fmla="val 30884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60" name="AutoShape 36"/>
          <p:cNvSpPr>
            <a:spLocks noChangeArrowheads="1"/>
          </p:cNvSpPr>
          <p:nvPr/>
        </p:nvSpPr>
        <p:spPr bwMode="auto">
          <a:xfrm rot="21094268" flipH="1">
            <a:off x="6891338" y="1484313"/>
            <a:ext cx="207962" cy="288925"/>
          </a:xfrm>
          <a:prstGeom prst="parallelogram">
            <a:avLst>
              <a:gd name="adj" fmla="val 30884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61" name="AutoShape 37"/>
          <p:cNvSpPr>
            <a:spLocks noChangeArrowheads="1"/>
          </p:cNvSpPr>
          <p:nvPr/>
        </p:nvSpPr>
        <p:spPr bwMode="auto">
          <a:xfrm rot="21094268" flipH="1">
            <a:off x="6667500" y="836613"/>
            <a:ext cx="207963" cy="288925"/>
          </a:xfrm>
          <a:prstGeom prst="parallelogram">
            <a:avLst>
              <a:gd name="adj" fmla="val 30884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62" name="AutoShape 38"/>
          <p:cNvSpPr>
            <a:spLocks noChangeArrowheads="1"/>
          </p:cNvSpPr>
          <p:nvPr/>
        </p:nvSpPr>
        <p:spPr bwMode="auto">
          <a:xfrm rot="21094268" flipH="1">
            <a:off x="6451600" y="260350"/>
            <a:ext cx="206375" cy="288925"/>
          </a:xfrm>
          <a:prstGeom prst="parallelogram">
            <a:avLst>
              <a:gd name="adj" fmla="val 30884"/>
            </a:avLst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63" name="Text Box 39"/>
          <p:cNvSpPr txBox="1">
            <a:spLocks noChangeArrowheads="1"/>
          </p:cNvSpPr>
          <p:nvPr/>
        </p:nvSpPr>
        <p:spPr bwMode="auto">
          <a:xfrm>
            <a:off x="1116013" y="4868863"/>
            <a:ext cx="727392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400" b="1">
                <a:latin typeface="Arial" panose="020B0604020202020204" pitchFamily="34" charset="0"/>
              </a:rPr>
              <a:t>ALTO</a:t>
            </a:r>
          </a:p>
        </p:txBody>
      </p:sp>
      <p:sp>
        <p:nvSpPr>
          <p:cNvPr id="385064" name="Text Box 40"/>
          <p:cNvSpPr txBox="1">
            <a:spLocks noChangeArrowheads="1"/>
          </p:cNvSpPr>
          <p:nvPr/>
        </p:nvSpPr>
        <p:spPr bwMode="auto">
          <a:xfrm>
            <a:off x="0" y="6021388"/>
            <a:ext cx="91440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/>
              <a:t>La distanza occhi pilota/THR è compresa  tra 28 m </a:t>
            </a:r>
            <a:r>
              <a:rPr lang="en-US" altLang="it-IT" sz="3200"/>
              <a:t>÷ 54 m</a:t>
            </a:r>
          </a:p>
        </p:txBody>
      </p:sp>
      <p:sp>
        <p:nvSpPr>
          <p:cNvPr id="385065" name="Text Box 41"/>
          <p:cNvSpPr txBox="1">
            <a:spLocks noChangeArrowheads="1"/>
          </p:cNvSpPr>
          <p:nvPr/>
        </p:nvSpPr>
        <p:spPr bwMode="auto">
          <a:xfrm>
            <a:off x="0" y="6021388"/>
            <a:ext cx="91440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/>
              <a:t>La distanza occhi pilota/THR è compresa  tra 22 m </a:t>
            </a:r>
            <a:r>
              <a:rPr lang="en-US" altLang="it-IT" sz="3200"/>
              <a:t>÷ 28 m</a:t>
            </a:r>
          </a:p>
        </p:txBody>
      </p:sp>
      <p:sp>
        <p:nvSpPr>
          <p:cNvPr id="385066" name="Text Box 42"/>
          <p:cNvSpPr txBox="1">
            <a:spLocks noChangeArrowheads="1"/>
          </p:cNvSpPr>
          <p:nvPr/>
        </p:nvSpPr>
        <p:spPr bwMode="auto">
          <a:xfrm>
            <a:off x="0" y="6021388"/>
            <a:ext cx="91440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/>
              <a:t>La distanza occhi pilota/THR è compresa  tra 17 m </a:t>
            </a:r>
            <a:r>
              <a:rPr lang="en-US" altLang="it-IT" sz="3200"/>
              <a:t>÷ 22 m</a:t>
            </a:r>
          </a:p>
        </p:txBody>
      </p:sp>
      <p:sp>
        <p:nvSpPr>
          <p:cNvPr id="385068" name="Text Box 44"/>
          <p:cNvSpPr txBox="1">
            <a:spLocks noChangeArrowheads="1"/>
          </p:cNvSpPr>
          <p:nvPr/>
        </p:nvSpPr>
        <p:spPr bwMode="auto">
          <a:xfrm>
            <a:off x="0" y="4868863"/>
            <a:ext cx="91440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400" b="1">
                <a:latin typeface="Arial" panose="020B0604020202020204" pitchFamily="34" charset="0"/>
              </a:rPr>
              <a:t>Sul corretto angolo di discesa</a:t>
            </a:r>
          </a:p>
        </p:txBody>
      </p:sp>
      <p:sp>
        <p:nvSpPr>
          <p:cNvPr id="385069" name="AutoShape 45"/>
          <p:cNvSpPr>
            <a:spLocks noChangeArrowheads="1"/>
          </p:cNvSpPr>
          <p:nvPr/>
        </p:nvSpPr>
        <p:spPr bwMode="auto">
          <a:xfrm rot="21094268" flipH="1">
            <a:off x="6732588" y="1989138"/>
            <a:ext cx="206375" cy="288925"/>
          </a:xfrm>
          <a:prstGeom prst="parallelogram">
            <a:avLst>
              <a:gd name="adj" fmla="val 30884"/>
            </a:avLst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70" name="AutoShape 46"/>
          <p:cNvSpPr>
            <a:spLocks noChangeArrowheads="1"/>
          </p:cNvSpPr>
          <p:nvPr/>
        </p:nvSpPr>
        <p:spPr bwMode="auto">
          <a:xfrm rot="505732">
            <a:off x="1619250" y="1844675"/>
            <a:ext cx="206375" cy="288925"/>
          </a:xfrm>
          <a:prstGeom prst="parallelogram">
            <a:avLst>
              <a:gd name="adj" fmla="val 30884"/>
            </a:avLst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71" name="Text Box 47"/>
          <p:cNvSpPr txBox="1">
            <a:spLocks noChangeArrowheads="1"/>
          </p:cNvSpPr>
          <p:nvPr/>
        </p:nvSpPr>
        <p:spPr bwMode="auto">
          <a:xfrm>
            <a:off x="0" y="4868863"/>
            <a:ext cx="91440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400" b="1">
                <a:latin typeface="Arial" panose="020B0604020202020204" pitchFamily="34" charset="0"/>
              </a:rPr>
              <a:t>Al di sotto del corretto sentiero</a:t>
            </a:r>
          </a:p>
        </p:txBody>
      </p:sp>
      <p:sp>
        <p:nvSpPr>
          <p:cNvPr id="385072" name="AutoShape 48"/>
          <p:cNvSpPr>
            <a:spLocks noChangeArrowheads="1"/>
          </p:cNvSpPr>
          <p:nvPr/>
        </p:nvSpPr>
        <p:spPr bwMode="auto">
          <a:xfrm rot="21094268" flipH="1">
            <a:off x="7380288" y="1844675"/>
            <a:ext cx="206375" cy="288925"/>
          </a:xfrm>
          <a:prstGeom prst="parallelogram">
            <a:avLst>
              <a:gd name="adj" fmla="val 30884"/>
            </a:avLst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73" name="AutoShape 49"/>
          <p:cNvSpPr>
            <a:spLocks noChangeArrowheads="1"/>
          </p:cNvSpPr>
          <p:nvPr/>
        </p:nvSpPr>
        <p:spPr bwMode="auto">
          <a:xfrm rot="21094268" flipH="1">
            <a:off x="7885113" y="1773238"/>
            <a:ext cx="206375" cy="288925"/>
          </a:xfrm>
          <a:prstGeom prst="parallelogram">
            <a:avLst>
              <a:gd name="adj" fmla="val 30884"/>
            </a:avLst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74" name="AutoShape 50"/>
          <p:cNvSpPr>
            <a:spLocks noChangeArrowheads="1"/>
          </p:cNvSpPr>
          <p:nvPr/>
        </p:nvSpPr>
        <p:spPr bwMode="auto">
          <a:xfrm rot="21094268" flipH="1">
            <a:off x="7740650" y="3716338"/>
            <a:ext cx="206375" cy="288925"/>
          </a:xfrm>
          <a:prstGeom prst="parallelogram">
            <a:avLst>
              <a:gd name="adj" fmla="val 30884"/>
            </a:avLst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75" name="AutoShape 51"/>
          <p:cNvSpPr>
            <a:spLocks noChangeArrowheads="1"/>
          </p:cNvSpPr>
          <p:nvPr/>
        </p:nvSpPr>
        <p:spPr bwMode="auto">
          <a:xfrm rot="21094268" flipH="1">
            <a:off x="6300788" y="2060575"/>
            <a:ext cx="206375" cy="288925"/>
          </a:xfrm>
          <a:prstGeom prst="parallelogram">
            <a:avLst>
              <a:gd name="adj" fmla="val 30884"/>
            </a:avLst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76" name="AutoShape 52"/>
          <p:cNvSpPr>
            <a:spLocks noChangeArrowheads="1"/>
          </p:cNvSpPr>
          <p:nvPr/>
        </p:nvSpPr>
        <p:spPr bwMode="auto">
          <a:xfrm rot="21094268" flipH="1">
            <a:off x="7235825" y="2420938"/>
            <a:ext cx="206375" cy="288925"/>
          </a:xfrm>
          <a:prstGeom prst="parallelogram">
            <a:avLst>
              <a:gd name="adj" fmla="val 30884"/>
            </a:avLst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77" name="AutoShape 53"/>
          <p:cNvSpPr>
            <a:spLocks noChangeArrowheads="1"/>
          </p:cNvSpPr>
          <p:nvPr/>
        </p:nvSpPr>
        <p:spPr bwMode="auto">
          <a:xfrm rot="21094268" flipH="1">
            <a:off x="7451725" y="3068638"/>
            <a:ext cx="206375" cy="288925"/>
          </a:xfrm>
          <a:prstGeom prst="parallelogram">
            <a:avLst>
              <a:gd name="adj" fmla="val 30884"/>
            </a:avLst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78" name="AutoShape 54"/>
          <p:cNvSpPr>
            <a:spLocks noChangeArrowheads="1"/>
          </p:cNvSpPr>
          <p:nvPr/>
        </p:nvSpPr>
        <p:spPr bwMode="auto">
          <a:xfrm rot="505732">
            <a:off x="2195513" y="1989138"/>
            <a:ext cx="206375" cy="288925"/>
          </a:xfrm>
          <a:prstGeom prst="parallelogram">
            <a:avLst>
              <a:gd name="adj" fmla="val 30884"/>
            </a:avLst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79" name="AutoShape 55"/>
          <p:cNvSpPr>
            <a:spLocks noChangeArrowheads="1"/>
          </p:cNvSpPr>
          <p:nvPr/>
        </p:nvSpPr>
        <p:spPr bwMode="auto">
          <a:xfrm rot="505732">
            <a:off x="1692275" y="2349500"/>
            <a:ext cx="206375" cy="288925"/>
          </a:xfrm>
          <a:prstGeom prst="parallelogram">
            <a:avLst>
              <a:gd name="adj" fmla="val 30884"/>
            </a:avLst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80" name="AutoShape 56"/>
          <p:cNvSpPr>
            <a:spLocks noChangeArrowheads="1"/>
          </p:cNvSpPr>
          <p:nvPr/>
        </p:nvSpPr>
        <p:spPr bwMode="auto">
          <a:xfrm rot="505732">
            <a:off x="1125538" y="1771650"/>
            <a:ext cx="206375" cy="288925"/>
          </a:xfrm>
          <a:prstGeom prst="parallelogram">
            <a:avLst>
              <a:gd name="adj" fmla="val 30884"/>
            </a:avLst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81" name="AutoShape 57"/>
          <p:cNvSpPr>
            <a:spLocks noChangeArrowheads="1"/>
          </p:cNvSpPr>
          <p:nvPr/>
        </p:nvSpPr>
        <p:spPr bwMode="auto">
          <a:xfrm rot="505732">
            <a:off x="2771775" y="2060575"/>
            <a:ext cx="206375" cy="288925"/>
          </a:xfrm>
          <a:prstGeom prst="parallelogram">
            <a:avLst>
              <a:gd name="adj" fmla="val 30884"/>
            </a:avLst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82" name="AutoShape 58"/>
          <p:cNvSpPr>
            <a:spLocks noChangeArrowheads="1"/>
          </p:cNvSpPr>
          <p:nvPr/>
        </p:nvSpPr>
        <p:spPr bwMode="auto">
          <a:xfrm rot="505732">
            <a:off x="1476375" y="2997200"/>
            <a:ext cx="206375" cy="288925"/>
          </a:xfrm>
          <a:prstGeom prst="parallelogram">
            <a:avLst>
              <a:gd name="adj" fmla="val 30884"/>
            </a:avLst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83" name="AutoShape 59"/>
          <p:cNvSpPr>
            <a:spLocks noChangeArrowheads="1"/>
          </p:cNvSpPr>
          <p:nvPr/>
        </p:nvSpPr>
        <p:spPr bwMode="auto">
          <a:xfrm rot="505732">
            <a:off x="1187450" y="3644900"/>
            <a:ext cx="206375" cy="288925"/>
          </a:xfrm>
          <a:prstGeom prst="parallelogram">
            <a:avLst>
              <a:gd name="adj" fmla="val 30884"/>
            </a:avLst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85084" name="Text Box 60"/>
          <p:cNvSpPr txBox="1">
            <a:spLocks noChangeArrowheads="1"/>
          </p:cNvSpPr>
          <p:nvPr/>
        </p:nvSpPr>
        <p:spPr bwMode="auto">
          <a:xfrm>
            <a:off x="0" y="4941888"/>
            <a:ext cx="91440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000" b="1">
                <a:latin typeface="Arial" panose="020B0604020202020204" pitchFamily="34" charset="0"/>
              </a:rPr>
              <a:t>Molto al di sotto del coretto sentiero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5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85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385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85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85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85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85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85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85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385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385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85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385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385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385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2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4" dur="500"/>
                                        <p:tgtEl>
                                          <p:spTgt spid="385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56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8" dur="500"/>
                                        <p:tgtEl>
                                          <p:spTgt spid="385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2" dur="500"/>
                                        <p:tgtEl>
                                          <p:spTgt spid="3850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6" dur="500"/>
                                        <p:tgtEl>
                                          <p:spTgt spid="3850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9" dur="500"/>
                                        <p:tgtEl>
                                          <p:spTgt spid="3850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2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4" dur="500"/>
                                        <p:tgtEl>
                                          <p:spTgt spid="385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8" dur="500"/>
                                        <p:tgtEl>
                                          <p:spTgt spid="3850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2" dur="500"/>
                                        <p:tgtEl>
                                          <p:spTgt spid="3850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5" dur="500"/>
                                        <p:tgtEl>
                                          <p:spTgt spid="3850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0" dur="500"/>
                                        <p:tgtEl>
                                          <p:spTgt spid="385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94" dur="500"/>
                                        <p:tgtEl>
                                          <p:spTgt spid="3850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8" dur="500"/>
                                        <p:tgtEl>
                                          <p:spTgt spid="3850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1" dur="500"/>
                                        <p:tgtEl>
                                          <p:spTgt spid="3850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4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05" dur="500"/>
                                        <p:tgtEl>
                                          <p:spTgt spid="3850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0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0" dur="500"/>
                                        <p:tgtEl>
                                          <p:spTgt spid="385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4" dur="500"/>
                                        <p:tgtEl>
                                          <p:spTgt spid="3850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9" dur="500"/>
                                        <p:tgtEl>
                                          <p:spTgt spid="385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 nodeType="clickPar">
                      <p:stCondLst>
                        <p:cond delay="indefinite"/>
                      </p:stCondLst>
                      <p:childTnLst>
                        <p:par>
                          <p:cTn id="1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500"/>
                                        <p:tgtEl>
                                          <p:spTgt spid="385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7" dur="500"/>
                                        <p:tgtEl>
                                          <p:spTgt spid="385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 nodeType="clickPar">
                      <p:stCondLst>
                        <p:cond delay="indefinite"/>
                      </p:stCondLst>
                      <p:childTnLst>
                        <p:par>
                          <p:cTn id="1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2" dur="500"/>
                                        <p:tgtEl>
                                          <p:spTgt spid="385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5" dur="500"/>
                                        <p:tgtEl>
                                          <p:spTgt spid="385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 nodeType="clickPar">
                      <p:stCondLst>
                        <p:cond delay="indefinite"/>
                      </p:stCondLst>
                      <p:childTnLst>
                        <p:par>
                          <p:cTn id="1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0" dur="500"/>
                                        <p:tgtEl>
                                          <p:spTgt spid="385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3" dur="500"/>
                                        <p:tgtEl>
                                          <p:spTgt spid="385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 nodeType="clickPar">
                      <p:stCondLst>
                        <p:cond delay="indefinite"/>
                      </p:stCondLst>
                      <p:childTnLst>
                        <p:par>
                          <p:cTn id="1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6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47" dur="500"/>
                                        <p:tgtEl>
                                          <p:spTgt spid="3850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0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2" dur="500"/>
                                        <p:tgtEl>
                                          <p:spTgt spid="385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5" dur="500"/>
                                        <p:tgtEl>
                                          <p:spTgt spid="3850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8" dur="500"/>
                                        <p:tgtEl>
                                          <p:spTgt spid="3850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1" dur="500"/>
                                        <p:tgtEl>
                                          <p:spTgt spid="3850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4" dur="500"/>
                                        <p:tgtEl>
                                          <p:spTgt spid="3850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7" dur="500"/>
                                        <p:tgtEl>
                                          <p:spTgt spid="3850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0" dur="500"/>
                                        <p:tgtEl>
                                          <p:spTgt spid="3850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3" dur="500"/>
                                        <p:tgtEl>
                                          <p:spTgt spid="3850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6" dur="500"/>
                                        <p:tgtEl>
                                          <p:spTgt spid="3850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9" dur="500"/>
                                        <p:tgtEl>
                                          <p:spTgt spid="3850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2" dur="500"/>
                                        <p:tgtEl>
                                          <p:spTgt spid="3850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5" dur="500"/>
                                        <p:tgtEl>
                                          <p:spTgt spid="3850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8" dur="500"/>
                                        <p:tgtEl>
                                          <p:spTgt spid="3850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1" dur="500"/>
                                        <p:tgtEl>
                                          <p:spTgt spid="3850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4" dur="500"/>
                                        <p:tgtEl>
                                          <p:spTgt spid="3850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8" dur="500"/>
                                        <p:tgtEl>
                                          <p:spTgt spid="385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1" dur="500"/>
                                        <p:tgtEl>
                                          <p:spTgt spid="385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4" dur="500"/>
                                        <p:tgtEl>
                                          <p:spTgt spid="385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7" dur="500"/>
                                        <p:tgtEl>
                                          <p:spTgt spid="385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0" dur="500"/>
                                        <p:tgtEl>
                                          <p:spTgt spid="385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3" dur="500"/>
                                        <p:tgtEl>
                                          <p:spTgt spid="385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6" dur="500"/>
                                        <p:tgtEl>
                                          <p:spTgt spid="385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9" dur="500"/>
                                        <p:tgtEl>
                                          <p:spTgt spid="385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2" dur="500"/>
                                        <p:tgtEl>
                                          <p:spTgt spid="385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5" dur="500"/>
                                        <p:tgtEl>
                                          <p:spTgt spid="385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8" dur="500"/>
                                        <p:tgtEl>
                                          <p:spTgt spid="385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1" dur="500"/>
                                        <p:tgtEl>
                                          <p:spTgt spid="385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4" dur="500"/>
                                        <p:tgtEl>
                                          <p:spTgt spid="3850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7" dur="500"/>
                                        <p:tgtEl>
                                          <p:spTgt spid="385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5033" grpId="0" animBg="1"/>
      <p:bldP spid="385033" grpId="1" animBg="1"/>
      <p:bldP spid="385040" grpId="0" animBg="1"/>
      <p:bldP spid="385040" grpId="1" animBg="1"/>
      <p:bldP spid="385041" grpId="0" animBg="1"/>
      <p:bldP spid="385041" grpId="1" animBg="1"/>
      <p:bldP spid="385042" grpId="0" animBg="1"/>
      <p:bldP spid="385042" grpId="1" animBg="1"/>
      <p:bldP spid="385043" grpId="0" animBg="1"/>
      <p:bldP spid="385043" grpId="1" animBg="1"/>
      <p:bldP spid="385044" grpId="0" animBg="1"/>
      <p:bldP spid="385044" grpId="1" animBg="1"/>
      <p:bldP spid="385045" grpId="0" animBg="1"/>
      <p:bldP spid="385045" grpId="1" animBg="1"/>
      <p:bldP spid="385046" grpId="0" animBg="1"/>
      <p:bldP spid="385046" grpId="1" animBg="1"/>
      <p:bldP spid="385047" grpId="0" animBg="1"/>
      <p:bldP spid="385047" grpId="1" animBg="1"/>
      <p:bldP spid="385048" grpId="0" animBg="1"/>
      <p:bldP spid="385048" grpId="1" animBg="1"/>
      <p:bldP spid="385053" grpId="0" animBg="1"/>
      <p:bldP spid="385053" grpId="1" animBg="1"/>
      <p:bldP spid="385054" grpId="0" animBg="1"/>
      <p:bldP spid="385054" grpId="1" animBg="1"/>
      <p:bldP spid="385055" grpId="0" animBg="1"/>
      <p:bldP spid="385055" grpId="1" animBg="1"/>
      <p:bldP spid="385056" grpId="0" animBg="1"/>
      <p:bldP spid="385056" grpId="1" animBg="1"/>
      <p:bldP spid="385057" grpId="0" animBg="1"/>
      <p:bldP spid="385057" grpId="1" animBg="1"/>
      <p:bldP spid="385058" grpId="0" animBg="1"/>
      <p:bldP spid="385058" grpId="1" animBg="1"/>
      <p:bldP spid="385059" grpId="0" animBg="1"/>
      <p:bldP spid="385059" grpId="1" animBg="1"/>
      <p:bldP spid="385060" grpId="0" animBg="1"/>
      <p:bldP spid="385060" grpId="1" animBg="1"/>
      <p:bldP spid="385061" grpId="0" animBg="1"/>
      <p:bldP spid="385061" grpId="1" animBg="1"/>
      <p:bldP spid="385062" grpId="0" animBg="1"/>
      <p:bldP spid="385062" grpId="1" animBg="1"/>
      <p:bldP spid="385063" grpId="0"/>
      <p:bldP spid="385063" grpId="1"/>
      <p:bldP spid="385064" grpId="0"/>
      <p:bldP spid="385064" grpId="1"/>
      <p:bldP spid="385065" grpId="0"/>
      <p:bldP spid="385065" grpId="1"/>
      <p:bldP spid="385066" grpId="0"/>
      <p:bldP spid="385066" grpId="1"/>
      <p:bldP spid="385068" grpId="0"/>
      <p:bldP spid="385068" grpId="1"/>
      <p:bldP spid="385069" grpId="0" animBg="1"/>
      <p:bldP spid="385070" grpId="0" animBg="1"/>
      <p:bldP spid="385071" grpId="0"/>
      <p:bldP spid="385071" grpId="1"/>
      <p:bldP spid="385072" grpId="0" animBg="1"/>
      <p:bldP spid="385073" grpId="0" animBg="1"/>
      <p:bldP spid="385074" grpId="0" animBg="1"/>
      <p:bldP spid="385075" grpId="0" animBg="1"/>
      <p:bldP spid="385076" grpId="0" animBg="1"/>
      <p:bldP spid="385077" grpId="0" animBg="1"/>
      <p:bldP spid="385078" grpId="0" animBg="1"/>
      <p:bldP spid="385079" grpId="0" animBg="1"/>
      <p:bldP spid="385080" grpId="0" animBg="1"/>
      <p:bldP spid="385081" grpId="0" animBg="1"/>
      <p:bldP spid="385082" grpId="0" animBg="1"/>
      <p:bldP spid="385083" grpId="0" animBg="1"/>
      <p:bldP spid="385084" grpId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77A04F3D-239D-4D31-B629-18C5B6B1F453}" type="slidenum">
              <a:rPr lang="it-IT" altLang="it-IT" sz="1000">
                <a:solidFill>
                  <a:srgbClr val="FFFFFF"/>
                </a:solidFill>
              </a:rPr>
              <a:pPr/>
              <a:t>147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62819" name="Text Box 2"/>
          <p:cNvSpPr txBox="1">
            <a:spLocks noChangeArrowheads="1"/>
          </p:cNvSpPr>
          <p:nvPr/>
        </p:nvSpPr>
        <p:spPr bwMode="auto">
          <a:xfrm>
            <a:off x="8172450" y="6553200"/>
            <a:ext cx="9715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apron</a:t>
            </a:r>
          </a:p>
        </p:txBody>
      </p:sp>
      <p:sp>
        <p:nvSpPr>
          <p:cNvPr id="357379" name="Text Box 3"/>
          <p:cNvSpPr txBox="1">
            <a:spLocks noChangeArrowheads="1"/>
          </p:cNvSpPr>
          <p:nvPr/>
        </p:nvSpPr>
        <p:spPr bwMode="auto">
          <a:xfrm>
            <a:off x="1042988" y="765175"/>
            <a:ext cx="6553200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8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PAPI</a:t>
            </a:r>
          </a:p>
        </p:txBody>
      </p:sp>
      <p:sp>
        <p:nvSpPr>
          <p:cNvPr id="357380" name="Text Box 4"/>
          <p:cNvSpPr txBox="1">
            <a:spLocks noChangeArrowheads="1"/>
          </p:cNvSpPr>
          <p:nvPr/>
        </p:nvSpPr>
        <p:spPr bwMode="auto">
          <a:xfrm>
            <a:off x="539750" y="2781300"/>
            <a:ext cx="8066088" cy="283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6000" b="1">
                <a:latin typeface="Arial" panose="020B0604020202020204" pitchFamily="34" charset="0"/>
              </a:rPr>
              <a:t>PRECISON APPROACH PATH INDICATOR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57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57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7379" grpId="0"/>
      <p:bldP spid="357380" grpId="0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11C28FF2-676A-4358-8C36-3D4F536D0019}" type="slidenum">
              <a:rPr lang="it-IT" altLang="it-IT" sz="1000">
                <a:solidFill>
                  <a:srgbClr val="FFFFFF"/>
                </a:solidFill>
              </a:rPr>
              <a:pPr/>
              <a:t>148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pic>
        <p:nvPicPr>
          <p:cNvPr id="369666" name="Picture 2" descr="papi cli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419475" y="2636838"/>
            <a:ext cx="2381250" cy="158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9667" name="Text Box 3"/>
          <p:cNvSpPr txBox="1">
            <a:spLocks noChangeArrowheads="1"/>
          </p:cNvSpPr>
          <p:nvPr/>
        </p:nvSpPr>
        <p:spPr bwMode="auto">
          <a:xfrm>
            <a:off x="900113" y="620713"/>
            <a:ext cx="7345362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Proiettore di un impianto PAPI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696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69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9667" grpId="0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BB5AFC53-0206-4F86-88BF-9404B85139A1}" type="slidenum">
              <a:rPr lang="it-IT" altLang="it-IT" sz="1000">
                <a:solidFill>
                  <a:srgbClr val="FFFFFF"/>
                </a:solidFill>
              </a:rPr>
              <a:pPr/>
              <a:t>149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55331" name="Text Box 3"/>
          <p:cNvSpPr txBox="1">
            <a:spLocks noChangeArrowheads="1"/>
          </p:cNvSpPr>
          <p:nvPr/>
        </p:nvSpPr>
        <p:spPr bwMode="auto">
          <a:xfrm>
            <a:off x="827088" y="620713"/>
            <a:ext cx="7489825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000" b="1">
                <a:latin typeface="Arial" panose="020B0604020202020204" pitchFamily="34" charset="0"/>
              </a:rPr>
              <a:t>È un sistema composto di 4 lampade posto lateralmente alla RWY</a:t>
            </a:r>
          </a:p>
        </p:txBody>
      </p:sp>
      <p:pic>
        <p:nvPicPr>
          <p:cNvPr id="355332" name="Picture 4" descr="yutyuu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84888" y="3213100"/>
            <a:ext cx="2844800" cy="2287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55333" name="Group 5"/>
          <p:cNvGrpSpPr>
            <a:grpSpLocks/>
          </p:cNvGrpSpPr>
          <p:nvPr/>
        </p:nvGrpSpPr>
        <p:grpSpPr bwMode="auto">
          <a:xfrm>
            <a:off x="755650" y="5516563"/>
            <a:ext cx="4248150" cy="936625"/>
            <a:chOff x="463" y="2840"/>
            <a:chExt cx="2676" cy="590"/>
          </a:xfrm>
        </p:grpSpPr>
        <p:grpSp>
          <p:nvGrpSpPr>
            <p:cNvPr id="164882" name="Group 6"/>
            <p:cNvGrpSpPr>
              <a:grpSpLocks/>
            </p:cNvGrpSpPr>
            <p:nvPr/>
          </p:nvGrpSpPr>
          <p:grpSpPr bwMode="auto">
            <a:xfrm>
              <a:off x="463" y="2840"/>
              <a:ext cx="2676" cy="590"/>
              <a:chOff x="463" y="2840"/>
              <a:chExt cx="2676" cy="590"/>
            </a:xfrm>
          </p:grpSpPr>
          <p:sp>
            <p:nvSpPr>
              <p:cNvPr id="164884" name="Rectangle 7"/>
              <p:cNvSpPr>
                <a:spLocks noChangeArrowheads="1"/>
              </p:cNvSpPr>
              <p:nvPr/>
            </p:nvSpPr>
            <p:spPr bwMode="auto">
              <a:xfrm rot="5400000">
                <a:off x="1506" y="1797"/>
                <a:ext cx="590" cy="267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64885" name="Line 8"/>
              <p:cNvSpPr>
                <a:spLocks noChangeShapeType="1"/>
              </p:cNvSpPr>
              <p:nvPr/>
            </p:nvSpPr>
            <p:spPr bwMode="auto">
              <a:xfrm rot="5400000" flipH="1">
                <a:off x="1801" y="1502"/>
                <a:ext cx="0" cy="2676"/>
              </a:xfrm>
              <a:prstGeom prst="line">
                <a:avLst/>
              </a:prstGeom>
              <a:noFill/>
              <a:ln w="6032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64886" name="Line 9"/>
              <p:cNvSpPr>
                <a:spLocks noChangeShapeType="1"/>
              </p:cNvSpPr>
              <p:nvPr/>
            </p:nvSpPr>
            <p:spPr bwMode="auto">
              <a:xfrm rot="5400000" flipH="1">
                <a:off x="1801" y="2092"/>
                <a:ext cx="0" cy="2676"/>
              </a:xfrm>
              <a:prstGeom prst="line">
                <a:avLst/>
              </a:prstGeom>
              <a:noFill/>
              <a:ln w="6032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164887" name="Group 10"/>
              <p:cNvGrpSpPr>
                <a:grpSpLocks/>
              </p:cNvGrpSpPr>
              <p:nvPr/>
            </p:nvGrpSpPr>
            <p:grpSpPr bwMode="auto">
              <a:xfrm>
                <a:off x="912" y="3114"/>
                <a:ext cx="2188" cy="27"/>
                <a:chOff x="723" y="1979"/>
                <a:chExt cx="4086" cy="58"/>
              </a:xfrm>
            </p:grpSpPr>
            <p:sp>
              <p:nvSpPr>
                <p:cNvPr id="164907" name="Rectangle 11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4632" y="1859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164908" name="Group 12"/>
                <p:cNvGrpSpPr>
                  <a:grpSpLocks/>
                </p:cNvGrpSpPr>
                <p:nvPr/>
              </p:nvGrpSpPr>
              <p:grpSpPr bwMode="auto">
                <a:xfrm>
                  <a:off x="1179" y="1979"/>
                  <a:ext cx="3151" cy="58"/>
                  <a:chOff x="1021" y="1480"/>
                  <a:chExt cx="3151" cy="58"/>
                </a:xfrm>
              </p:grpSpPr>
              <p:sp>
                <p:nvSpPr>
                  <p:cNvPr id="164910" name="Rectangle 13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1141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4911" name="Rectangle 14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1616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4912" name="Rectangle 15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2092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4913" name="Rectangle 16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2570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4914" name="Rectangle 17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3045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4915" name="Rectangle 18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3521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4916" name="Rectangle 19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3995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  <p:sp>
              <p:nvSpPr>
                <p:cNvPr id="164909" name="Rectangle 20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843" y="1859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164888" name="Group 21"/>
              <p:cNvGrpSpPr>
                <a:grpSpLocks/>
              </p:cNvGrpSpPr>
              <p:nvPr/>
            </p:nvGrpSpPr>
            <p:grpSpPr bwMode="auto">
              <a:xfrm>
                <a:off x="479" y="2869"/>
                <a:ext cx="190" cy="519"/>
                <a:chOff x="3560" y="2405"/>
                <a:chExt cx="356" cy="1116"/>
              </a:xfrm>
            </p:grpSpPr>
            <p:grpSp>
              <p:nvGrpSpPr>
                <p:cNvPr id="164889" name="Group 22"/>
                <p:cNvGrpSpPr>
                  <a:grpSpLocks/>
                </p:cNvGrpSpPr>
                <p:nvPr/>
              </p:nvGrpSpPr>
              <p:grpSpPr bwMode="auto">
                <a:xfrm rot="16200000" flipH="1">
                  <a:off x="3298" y="2667"/>
                  <a:ext cx="880" cy="356"/>
                  <a:chOff x="2744" y="3929"/>
                  <a:chExt cx="680" cy="181"/>
                </a:xfrm>
              </p:grpSpPr>
              <p:sp>
                <p:nvSpPr>
                  <p:cNvPr id="164899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2744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4900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283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4901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292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4902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3016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4903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3107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4904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319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4905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328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4906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3379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  <p:grpSp>
              <p:nvGrpSpPr>
                <p:cNvPr id="164890" name="Group 31"/>
                <p:cNvGrpSpPr>
                  <a:grpSpLocks/>
                </p:cNvGrpSpPr>
                <p:nvPr/>
              </p:nvGrpSpPr>
              <p:grpSpPr bwMode="auto">
                <a:xfrm rot="5400000" flipH="1">
                  <a:off x="3298" y="2903"/>
                  <a:ext cx="880" cy="356"/>
                  <a:chOff x="2744" y="3929"/>
                  <a:chExt cx="680" cy="181"/>
                </a:xfrm>
              </p:grpSpPr>
              <p:sp>
                <p:nvSpPr>
                  <p:cNvPr id="164891" name="Rectangle 32"/>
                  <p:cNvSpPr>
                    <a:spLocks noChangeArrowheads="1"/>
                  </p:cNvSpPr>
                  <p:nvPr/>
                </p:nvSpPr>
                <p:spPr bwMode="auto">
                  <a:xfrm>
                    <a:off x="2744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4892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283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4893" name="Rectangle 34"/>
                  <p:cNvSpPr>
                    <a:spLocks noChangeArrowheads="1"/>
                  </p:cNvSpPr>
                  <p:nvPr/>
                </p:nvSpPr>
                <p:spPr bwMode="auto">
                  <a:xfrm>
                    <a:off x="292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4894" name="Rectangle 35"/>
                  <p:cNvSpPr>
                    <a:spLocks noChangeArrowheads="1"/>
                  </p:cNvSpPr>
                  <p:nvPr/>
                </p:nvSpPr>
                <p:spPr bwMode="auto">
                  <a:xfrm>
                    <a:off x="3016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4895" name="Rectangle 36"/>
                  <p:cNvSpPr>
                    <a:spLocks noChangeArrowheads="1"/>
                  </p:cNvSpPr>
                  <p:nvPr/>
                </p:nvSpPr>
                <p:spPr bwMode="auto">
                  <a:xfrm>
                    <a:off x="3107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4896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319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4897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328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4898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3379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</p:grpSp>
        </p:grpSp>
        <p:sp>
          <p:nvSpPr>
            <p:cNvPr id="164883" name="Text Box 40"/>
            <p:cNvSpPr txBox="1">
              <a:spLocks noChangeArrowheads="1"/>
            </p:cNvSpPr>
            <p:nvPr/>
          </p:nvSpPr>
          <p:spPr bwMode="auto">
            <a:xfrm rot="5400000">
              <a:off x="593" y="3086"/>
              <a:ext cx="41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1400" b="1">
                  <a:latin typeface="Verdana" panose="020B0604030504040204" pitchFamily="34" charset="0"/>
                </a:rPr>
                <a:t>34 L</a:t>
              </a:r>
            </a:p>
          </p:txBody>
        </p:sp>
      </p:grpSp>
      <p:grpSp>
        <p:nvGrpSpPr>
          <p:cNvPr id="355380" name="Group 52"/>
          <p:cNvGrpSpPr>
            <a:grpSpLocks/>
          </p:cNvGrpSpPr>
          <p:nvPr/>
        </p:nvGrpSpPr>
        <p:grpSpPr bwMode="auto">
          <a:xfrm>
            <a:off x="2843213" y="3716338"/>
            <a:ext cx="144462" cy="1439862"/>
            <a:chOff x="1791" y="2341"/>
            <a:chExt cx="91" cy="907"/>
          </a:xfrm>
        </p:grpSpPr>
        <p:sp>
          <p:nvSpPr>
            <p:cNvPr id="164878" name="Rectangle 45"/>
            <p:cNvSpPr>
              <a:spLocks noChangeArrowheads="1"/>
            </p:cNvSpPr>
            <p:nvPr/>
          </p:nvSpPr>
          <p:spPr bwMode="auto">
            <a:xfrm>
              <a:off x="1791" y="2341"/>
              <a:ext cx="91" cy="9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64879" name="Rectangle 47"/>
            <p:cNvSpPr>
              <a:spLocks noChangeArrowheads="1"/>
            </p:cNvSpPr>
            <p:nvPr/>
          </p:nvSpPr>
          <p:spPr bwMode="auto">
            <a:xfrm>
              <a:off x="1791" y="2614"/>
              <a:ext cx="91" cy="9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64880" name="Rectangle 48"/>
            <p:cNvSpPr>
              <a:spLocks noChangeArrowheads="1"/>
            </p:cNvSpPr>
            <p:nvPr/>
          </p:nvSpPr>
          <p:spPr bwMode="auto">
            <a:xfrm>
              <a:off x="1791" y="2886"/>
              <a:ext cx="91" cy="9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64881" name="Rectangle 49"/>
            <p:cNvSpPr>
              <a:spLocks noChangeArrowheads="1"/>
            </p:cNvSpPr>
            <p:nvPr/>
          </p:nvSpPr>
          <p:spPr bwMode="auto">
            <a:xfrm>
              <a:off x="1791" y="3158"/>
              <a:ext cx="91" cy="9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355378" name="Rectangle 50"/>
          <p:cNvSpPr>
            <a:spLocks noChangeArrowheads="1"/>
          </p:cNvSpPr>
          <p:nvPr/>
        </p:nvSpPr>
        <p:spPr bwMode="auto">
          <a:xfrm>
            <a:off x="2700338" y="5661025"/>
            <a:ext cx="576262" cy="2159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55379" name="Rectangle 51"/>
          <p:cNvSpPr>
            <a:spLocks noChangeArrowheads="1"/>
          </p:cNvSpPr>
          <p:nvPr/>
        </p:nvSpPr>
        <p:spPr bwMode="auto">
          <a:xfrm>
            <a:off x="2700338" y="6092825"/>
            <a:ext cx="576262" cy="2159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grpSp>
        <p:nvGrpSpPr>
          <p:cNvPr id="355381" name="Group 53"/>
          <p:cNvGrpSpPr>
            <a:grpSpLocks/>
          </p:cNvGrpSpPr>
          <p:nvPr/>
        </p:nvGrpSpPr>
        <p:grpSpPr bwMode="auto">
          <a:xfrm rot="-5400000">
            <a:off x="5507038" y="3068638"/>
            <a:ext cx="144462" cy="1439862"/>
            <a:chOff x="1791" y="2341"/>
            <a:chExt cx="91" cy="907"/>
          </a:xfrm>
        </p:grpSpPr>
        <p:sp>
          <p:nvSpPr>
            <p:cNvPr id="164874" name="Rectangle 54"/>
            <p:cNvSpPr>
              <a:spLocks noChangeArrowheads="1"/>
            </p:cNvSpPr>
            <p:nvPr/>
          </p:nvSpPr>
          <p:spPr bwMode="auto">
            <a:xfrm>
              <a:off x="1791" y="2341"/>
              <a:ext cx="91" cy="9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64875" name="Rectangle 55"/>
            <p:cNvSpPr>
              <a:spLocks noChangeArrowheads="1"/>
            </p:cNvSpPr>
            <p:nvPr/>
          </p:nvSpPr>
          <p:spPr bwMode="auto">
            <a:xfrm>
              <a:off x="1791" y="2614"/>
              <a:ext cx="91" cy="9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64876" name="Rectangle 56"/>
            <p:cNvSpPr>
              <a:spLocks noChangeArrowheads="1"/>
            </p:cNvSpPr>
            <p:nvPr/>
          </p:nvSpPr>
          <p:spPr bwMode="auto">
            <a:xfrm>
              <a:off x="1791" y="2886"/>
              <a:ext cx="91" cy="9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64877" name="Rectangle 57"/>
            <p:cNvSpPr>
              <a:spLocks noChangeArrowheads="1"/>
            </p:cNvSpPr>
            <p:nvPr/>
          </p:nvSpPr>
          <p:spPr bwMode="auto">
            <a:xfrm>
              <a:off x="1791" y="3158"/>
              <a:ext cx="91" cy="9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55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55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355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55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55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55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55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5331" grpId="0"/>
      <p:bldP spid="355378" grpId="0" animBg="1"/>
      <p:bldP spid="355379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316FDEA2-C22C-467A-B46C-6A1C731199AA}" type="slidenum">
              <a:rPr lang="it-IT" altLang="it-IT" sz="1000">
                <a:solidFill>
                  <a:srgbClr val="FFFFFF"/>
                </a:solidFill>
              </a:rPr>
              <a:pPr/>
              <a:t>15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6082" name="Text Box 2"/>
          <p:cNvSpPr txBox="1">
            <a:spLocks noChangeArrowheads="1"/>
          </p:cNvSpPr>
          <p:nvPr/>
        </p:nvSpPr>
        <p:spPr bwMode="auto">
          <a:xfrm>
            <a:off x="179388" y="260350"/>
            <a:ext cx="8748712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Classificazione in funzione delle caratteristiche fisiche.</a:t>
            </a:r>
          </a:p>
        </p:txBody>
      </p:sp>
      <p:sp>
        <p:nvSpPr>
          <p:cNvPr id="46084" name="Text Box 4"/>
          <p:cNvSpPr txBox="1">
            <a:spLocks noChangeArrowheads="1"/>
          </p:cNvSpPr>
          <p:nvPr/>
        </p:nvSpPr>
        <p:spPr bwMode="auto">
          <a:xfrm>
            <a:off x="250825" y="1700213"/>
            <a:ext cx="8594725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041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2319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422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6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Gli elementi principali che caratterizzano un aerodromo sono: </a:t>
            </a:r>
          </a:p>
        </p:txBody>
      </p:sp>
      <p:sp>
        <p:nvSpPr>
          <p:cNvPr id="46085" name="Text Box 5"/>
          <p:cNvSpPr txBox="1">
            <a:spLocks noChangeArrowheads="1"/>
          </p:cNvSpPr>
          <p:nvPr/>
        </p:nvSpPr>
        <p:spPr bwMode="auto">
          <a:xfrm>
            <a:off x="1547813" y="3357563"/>
            <a:ext cx="60388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>
              <a:spcBef>
                <a:spcPct val="0"/>
              </a:spcBef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041400" algn="l">
              <a:spcBef>
                <a:spcPct val="0"/>
              </a:spcBef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231900" algn="l">
              <a:spcBef>
                <a:spcPct val="0"/>
              </a:spcBef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422400" algn="l">
              <a:spcBef>
                <a:spcPct val="0"/>
              </a:spcBef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algn="l">
              <a:spcBef>
                <a:spcPct val="0"/>
              </a:spcBef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it-IT" sz="3200" b="1" smtClean="0">
                <a:cs typeface="Times New Roman" panose="02020603050405020304" pitchFamily="18" charset="0"/>
              </a:rPr>
              <a:t>La  </a:t>
            </a:r>
            <a:r>
              <a:rPr lang="it-IT" sz="3200" b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lunghezza della pista </a:t>
            </a:r>
            <a:endParaRPr lang="it-IT" sz="3200" b="1" smtClean="0">
              <a:cs typeface="Times New Roman" panose="02020603050405020304" pitchFamily="18" charset="0"/>
            </a:endParaRPr>
          </a:p>
        </p:txBody>
      </p:sp>
      <p:grpSp>
        <p:nvGrpSpPr>
          <p:cNvPr id="46112" name="Group 32"/>
          <p:cNvGrpSpPr>
            <a:grpSpLocks/>
          </p:cNvGrpSpPr>
          <p:nvPr/>
        </p:nvGrpSpPr>
        <p:grpSpPr bwMode="auto">
          <a:xfrm>
            <a:off x="1619250" y="4076700"/>
            <a:ext cx="6337300" cy="1187450"/>
            <a:chOff x="1020" y="2682"/>
            <a:chExt cx="3992" cy="748"/>
          </a:xfrm>
        </p:grpSpPr>
        <p:sp>
          <p:nvSpPr>
            <p:cNvPr id="27657" name="Rectangle 7"/>
            <p:cNvSpPr>
              <a:spLocks noChangeArrowheads="1"/>
            </p:cNvSpPr>
            <p:nvPr/>
          </p:nvSpPr>
          <p:spPr bwMode="auto">
            <a:xfrm>
              <a:off x="1020" y="2682"/>
              <a:ext cx="3992" cy="748"/>
            </a:xfrm>
            <a:prstGeom prst="rect">
              <a:avLst/>
            </a:prstGeom>
            <a:solidFill>
              <a:srgbClr val="969696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grpSp>
          <p:nvGrpSpPr>
            <p:cNvPr id="27658" name="Group 30"/>
            <p:cNvGrpSpPr>
              <a:grpSpLocks/>
            </p:cNvGrpSpPr>
            <p:nvPr/>
          </p:nvGrpSpPr>
          <p:grpSpPr bwMode="auto">
            <a:xfrm>
              <a:off x="1096" y="2750"/>
              <a:ext cx="3810" cy="617"/>
              <a:chOff x="1096" y="2750"/>
              <a:chExt cx="3810" cy="617"/>
            </a:xfrm>
          </p:grpSpPr>
          <p:grpSp>
            <p:nvGrpSpPr>
              <p:cNvPr id="27659" name="Group 8"/>
              <p:cNvGrpSpPr>
                <a:grpSpLocks/>
              </p:cNvGrpSpPr>
              <p:nvPr/>
            </p:nvGrpSpPr>
            <p:grpSpPr bwMode="auto">
              <a:xfrm>
                <a:off x="1096" y="2750"/>
                <a:ext cx="207" cy="585"/>
                <a:chOff x="1512" y="2255"/>
                <a:chExt cx="71" cy="336"/>
              </a:xfrm>
            </p:grpSpPr>
            <p:sp>
              <p:nvSpPr>
                <p:cNvPr id="27672" name="Line 9"/>
                <p:cNvSpPr>
                  <a:spLocks noChangeShapeType="1"/>
                </p:cNvSpPr>
                <p:nvPr/>
              </p:nvSpPr>
              <p:spPr bwMode="auto">
                <a:xfrm>
                  <a:off x="1512" y="230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673" name="Line 10"/>
                <p:cNvSpPr>
                  <a:spLocks noChangeShapeType="1"/>
                </p:cNvSpPr>
                <p:nvPr/>
              </p:nvSpPr>
              <p:spPr bwMode="auto">
                <a:xfrm>
                  <a:off x="1512" y="2447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674" name="Line 11"/>
                <p:cNvSpPr>
                  <a:spLocks noChangeShapeType="1"/>
                </p:cNvSpPr>
                <p:nvPr/>
              </p:nvSpPr>
              <p:spPr bwMode="auto">
                <a:xfrm>
                  <a:off x="1512" y="254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675" name="Line 12"/>
                <p:cNvSpPr>
                  <a:spLocks noChangeShapeType="1"/>
                </p:cNvSpPr>
                <p:nvPr/>
              </p:nvSpPr>
              <p:spPr bwMode="auto">
                <a:xfrm>
                  <a:off x="1512" y="2591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676" name="Line 13"/>
                <p:cNvSpPr>
                  <a:spLocks noChangeShapeType="1"/>
                </p:cNvSpPr>
                <p:nvPr/>
              </p:nvSpPr>
              <p:spPr bwMode="auto">
                <a:xfrm>
                  <a:off x="1512" y="2399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677" name="Line 14"/>
                <p:cNvSpPr>
                  <a:spLocks noChangeShapeType="1"/>
                </p:cNvSpPr>
                <p:nvPr/>
              </p:nvSpPr>
              <p:spPr bwMode="auto">
                <a:xfrm>
                  <a:off x="1512" y="249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678" name="Line 15"/>
                <p:cNvSpPr>
                  <a:spLocks noChangeShapeType="1"/>
                </p:cNvSpPr>
                <p:nvPr/>
              </p:nvSpPr>
              <p:spPr bwMode="auto">
                <a:xfrm>
                  <a:off x="1512" y="225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679" name="Line 16"/>
                <p:cNvSpPr>
                  <a:spLocks noChangeShapeType="1"/>
                </p:cNvSpPr>
                <p:nvPr/>
              </p:nvSpPr>
              <p:spPr bwMode="auto">
                <a:xfrm>
                  <a:off x="1512" y="2351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grpSp>
            <p:nvGrpSpPr>
              <p:cNvPr id="27660" name="Group 17"/>
              <p:cNvGrpSpPr>
                <a:grpSpLocks/>
              </p:cNvGrpSpPr>
              <p:nvPr/>
            </p:nvGrpSpPr>
            <p:grpSpPr bwMode="auto">
              <a:xfrm>
                <a:off x="4664" y="2782"/>
                <a:ext cx="242" cy="585"/>
                <a:chOff x="3815" y="2255"/>
                <a:chExt cx="71" cy="336"/>
              </a:xfrm>
            </p:grpSpPr>
            <p:sp>
              <p:nvSpPr>
                <p:cNvPr id="27664" name="Line 18"/>
                <p:cNvSpPr>
                  <a:spLocks noChangeShapeType="1"/>
                </p:cNvSpPr>
                <p:nvPr/>
              </p:nvSpPr>
              <p:spPr bwMode="auto">
                <a:xfrm>
                  <a:off x="3815" y="230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665" name="Line 19"/>
                <p:cNvSpPr>
                  <a:spLocks noChangeShapeType="1"/>
                </p:cNvSpPr>
                <p:nvPr/>
              </p:nvSpPr>
              <p:spPr bwMode="auto">
                <a:xfrm>
                  <a:off x="3815" y="2447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666" name="Line 20"/>
                <p:cNvSpPr>
                  <a:spLocks noChangeShapeType="1"/>
                </p:cNvSpPr>
                <p:nvPr/>
              </p:nvSpPr>
              <p:spPr bwMode="auto">
                <a:xfrm>
                  <a:off x="3815" y="254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667" name="Line 21"/>
                <p:cNvSpPr>
                  <a:spLocks noChangeShapeType="1"/>
                </p:cNvSpPr>
                <p:nvPr/>
              </p:nvSpPr>
              <p:spPr bwMode="auto">
                <a:xfrm>
                  <a:off x="3815" y="2591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668" name="Line 22"/>
                <p:cNvSpPr>
                  <a:spLocks noChangeShapeType="1"/>
                </p:cNvSpPr>
                <p:nvPr/>
              </p:nvSpPr>
              <p:spPr bwMode="auto">
                <a:xfrm>
                  <a:off x="3815" y="2399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669" name="Line 23"/>
                <p:cNvSpPr>
                  <a:spLocks noChangeShapeType="1"/>
                </p:cNvSpPr>
                <p:nvPr/>
              </p:nvSpPr>
              <p:spPr bwMode="auto">
                <a:xfrm>
                  <a:off x="3815" y="249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670" name="Line 24"/>
                <p:cNvSpPr>
                  <a:spLocks noChangeShapeType="1"/>
                </p:cNvSpPr>
                <p:nvPr/>
              </p:nvSpPr>
              <p:spPr bwMode="auto">
                <a:xfrm>
                  <a:off x="3815" y="225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671" name="Line 25"/>
                <p:cNvSpPr>
                  <a:spLocks noChangeShapeType="1"/>
                </p:cNvSpPr>
                <p:nvPr/>
              </p:nvSpPr>
              <p:spPr bwMode="auto">
                <a:xfrm>
                  <a:off x="3815" y="2351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27661" name="Rectangle 26"/>
              <p:cNvSpPr>
                <a:spLocks noChangeArrowheads="1"/>
              </p:cNvSpPr>
              <p:nvPr/>
            </p:nvSpPr>
            <p:spPr bwMode="auto">
              <a:xfrm rot="5400000">
                <a:off x="1280" y="2955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bg2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2075" tIns="46038" rIns="92075" bIns="46038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it-IT" altLang="it-IT" sz="2000" b="1">
                    <a:latin typeface="Times New Roman" panose="02020603050405020304" pitchFamily="18" charset="0"/>
                  </a:rPr>
                  <a:t>02</a:t>
                </a:r>
              </a:p>
            </p:txBody>
          </p:sp>
          <p:sp>
            <p:nvSpPr>
              <p:cNvPr id="27662" name="Rectangle 27"/>
              <p:cNvSpPr>
                <a:spLocks noChangeArrowheads="1"/>
              </p:cNvSpPr>
              <p:nvPr/>
            </p:nvSpPr>
            <p:spPr bwMode="auto">
              <a:xfrm rot="-5520000">
                <a:off x="4425" y="2946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2075" tIns="46038" rIns="92075" bIns="46038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it-IT" altLang="it-IT" sz="2000" b="1">
                    <a:latin typeface="Times New Roman" panose="02020603050405020304" pitchFamily="18" charset="0"/>
                  </a:rPr>
                  <a:t>20</a:t>
                </a:r>
              </a:p>
            </p:txBody>
          </p:sp>
          <p:sp>
            <p:nvSpPr>
              <p:cNvPr id="27663" name="Line 28"/>
              <p:cNvSpPr>
                <a:spLocks noChangeShapeType="1"/>
              </p:cNvSpPr>
              <p:nvPr/>
            </p:nvSpPr>
            <p:spPr bwMode="auto">
              <a:xfrm flipV="1">
                <a:off x="1579" y="3099"/>
                <a:ext cx="2843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</p:grpSp>
      <p:sp>
        <p:nvSpPr>
          <p:cNvPr id="46109" name="Text Box 29"/>
          <p:cNvSpPr txBox="1">
            <a:spLocks noChangeArrowheads="1"/>
          </p:cNvSpPr>
          <p:nvPr/>
        </p:nvSpPr>
        <p:spPr bwMode="auto">
          <a:xfrm>
            <a:off x="1116013" y="3429000"/>
            <a:ext cx="7056437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041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2319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422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</a:rPr>
              <a:t>La larghezza  delle vie di rullaggio</a:t>
            </a:r>
            <a:endParaRPr lang="it-IT" altLang="it-IT" sz="3200" b="1">
              <a:solidFill>
                <a:schemeClr val="tx1"/>
              </a:solidFill>
              <a:latin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46111" name="Picture 31" descr="taxy01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59113" y="3937000"/>
            <a:ext cx="3241675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6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46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460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46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46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7" dur="500"/>
                                        <p:tgtEl>
                                          <p:spTgt spid="460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0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0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46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4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46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082" grpId="0"/>
      <p:bldP spid="46084" grpId="0" build="p" autoUpdateAnimBg="0"/>
      <p:bldP spid="46085" grpId="0" build="p" autoUpdateAnimBg="0"/>
      <p:bldP spid="46085" grpId="1" build="allAtOnce"/>
      <p:bldP spid="46109" grpId="0" build="p" autoUpdateAnimBg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8D6C0429-6C61-420C-8A85-A86624A6529F}" type="slidenum">
              <a:rPr lang="it-IT" altLang="it-IT" sz="1000">
                <a:solidFill>
                  <a:srgbClr val="FFFFFF"/>
                </a:solidFill>
              </a:rPr>
              <a:pPr/>
              <a:t>150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58402" name="Text Box 2"/>
          <p:cNvSpPr txBox="1">
            <a:spLocks noChangeArrowheads="1"/>
          </p:cNvSpPr>
          <p:nvPr/>
        </p:nvSpPr>
        <p:spPr bwMode="auto">
          <a:xfrm>
            <a:off x="0" y="0"/>
            <a:ext cx="9144000" cy="314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000" b="1">
                <a:latin typeface="Arial" panose="020B0604020202020204" pitchFamily="34" charset="0"/>
              </a:rPr>
              <a:t>Se non è possibile installare tutte le 4 lampade previste se ne possono utilizzare solamente 2. In questo caso il sistema si chiama          </a:t>
            </a:r>
            <a:r>
              <a:rPr lang="it-IT" altLang="it-IT" sz="4000" b="1">
                <a:solidFill>
                  <a:srgbClr val="FFFF00"/>
                </a:solidFill>
                <a:latin typeface="Arial" panose="020B0604020202020204" pitchFamily="34" charset="0"/>
              </a:rPr>
              <a:t>APAPI</a:t>
            </a:r>
          </a:p>
        </p:txBody>
      </p:sp>
      <p:pic>
        <p:nvPicPr>
          <p:cNvPr id="358403" name="Picture 3" descr="yutyuu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11863" y="3589338"/>
            <a:ext cx="2844800" cy="228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58404" name="Group 4"/>
          <p:cNvGrpSpPr>
            <a:grpSpLocks/>
          </p:cNvGrpSpPr>
          <p:nvPr/>
        </p:nvGrpSpPr>
        <p:grpSpPr bwMode="auto">
          <a:xfrm>
            <a:off x="755650" y="5516563"/>
            <a:ext cx="4248150" cy="936625"/>
            <a:chOff x="463" y="2840"/>
            <a:chExt cx="2676" cy="590"/>
          </a:xfrm>
        </p:grpSpPr>
        <p:grpSp>
          <p:nvGrpSpPr>
            <p:cNvPr id="165902" name="Group 5"/>
            <p:cNvGrpSpPr>
              <a:grpSpLocks/>
            </p:cNvGrpSpPr>
            <p:nvPr/>
          </p:nvGrpSpPr>
          <p:grpSpPr bwMode="auto">
            <a:xfrm>
              <a:off x="463" y="2840"/>
              <a:ext cx="2676" cy="590"/>
              <a:chOff x="463" y="2840"/>
              <a:chExt cx="2676" cy="590"/>
            </a:xfrm>
          </p:grpSpPr>
          <p:sp>
            <p:nvSpPr>
              <p:cNvPr id="165904" name="Rectangle 6"/>
              <p:cNvSpPr>
                <a:spLocks noChangeArrowheads="1"/>
              </p:cNvSpPr>
              <p:nvPr/>
            </p:nvSpPr>
            <p:spPr bwMode="auto">
              <a:xfrm rot="5400000">
                <a:off x="1506" y="1797"/>
                <a:ext cx="590" cy="267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65905" name="Line 7"/>
              <p:cNvSpPr>
                <a:spLocks noChangeShapeType="1"/>
              </p:cNvSpPr>
              <p:nvPr/>
            </p:nvSpPr>
            <p:spPr bwMode="auto">
              <a:xfrm rot="5400000" flipH="1">
                <a:off x="1801" y="1502"/>
                <a:ext cx="0" cy="2676"/>
              </a:xfrm>
              <a:prstGeom prst="line">
                <a:avLst/>
              </a:prstGeom>
              <a:noFill/>
              <a:ln w="6032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65906" name="Line 8"/>
              <p:cNvSpPr>
                <a:spLocks noChangeShapeType="1"/>
              </p:cNvSpPr>
              <p:nvPr/>
            </p:nvSpPr>
            <p:spPr bwMode="auto">
              <a:xfrm rot="5400000" flipH="1">
                <a:off x="1801" y="2092"/>
                <a:ext cx="0" cy="2676"/>
              </a:xfrm>
              <a:prstGeom prst="line">
                <a:avLst/>
              </a:prstGeom>
              <a:noFill/>
              <a:ln w="6032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165907" name="Group 9"/>
              <p:cNvGrpSpPr>
                <a:grpSpLocks/>
              </p:cNvGrpSpPr>
              <p:nvPr/>
            </p:nvGrpSpPr>
            <p:grpSpPr bwMode="auto">
              <a:xfrm>
                <a:off x="912" y="3114"/>
                <a:ext cx="2188" cy="27"/>
                <a:chOff x="723" y="1979"/>
                <a:chExt cx="4086" cy="58"/>
              </a:xfrm>
            </p:grpSpPr>
            <p:sp>
              <p:nvSpPr>
                <p:cNvPr id="165927" name="Rectangle 10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4632" y="1859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165928" name="Group 11"/>
                <p:cNvGrpSpPr>
                  <a:grpSpLocks/>
                </p:cNvGrpSpPr>
                <p:nvPr/>
              </p:nvGrpSpPr>
              <p:grpSpPr bwMode="auto">
                <a:xfrm>
                  <a:off x="1179" y="1979"/>
                  <a:ext cx="3151" cy="58"/>
                  <a:chOff x="1021" y="1480"/>
                  <a:chExt cx="3151" cy="58"/>
                </a:xfrm>
              </p:grpSpPr>
              <p:sp>
                <p:nvSpPr>
                  <p:cNvPr id="165930" name="Rectangle 12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1141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5931" name="Rectangle 13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1616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5932" name="Rectangle 14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2092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5933" name="Rectangle 15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2570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5934" name="Rectangle 16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3045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5935" name="Rectangle 17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3521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5936" name="Rectangle 18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3995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  <p:sp>
              <p:nvSpPr>
                <p:cNvPr id="165929" name="Rectangle 19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843" y="1859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165908" name="Group 20"/>
              <p:cNvGrpSpPr>
                <a:grpSpLocks/>
              </p:cNvGrpSpPr>
              <p:nvPr/>
            </p:nvGrpSpPr>
            <p:grpSpPr bwMode="auto">
              <a:xfrm>
                <a:off x="479" y="2869"/>
                <a:ext cx="190" cy="519"/>
                <a:chOff x="3560" y="2405"/>
                <a:chExt cx="356" cy="1116"/>
              </a:xfrm>
            </p:grpSpPr>
            <p:grpSp>
              <p:nvGrpSpPr>
                <p:cNvPr id="165909" name="Group 21"/>
                <p:cNvGrpSpPr>
                  <a:grpSpLocks/>
                </p:cNvGrpSpPr>
                <p:nvPr/>
              </p:nvGrpSpPr>
              <p:grpSpPr bwMode="auto">
                <a:xfrm rot="16200000" flipH="1">
                  <a:off x="3298" y="2667"/>
                  <a:ext cx="880" cy="356"/>
                  <a:chOff x="2744" y="3929"/>
                  <a:chExt cx="680" cy="181"/>
                </a:xfrm>
              </p:grpSpPr>
              <p:sp>
                <p:nvSpPr>
                  <p:cNvPr id="165919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2744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5920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283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5921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292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5922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3016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5923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3107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5924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319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5925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328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5926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3379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  <p:grpSp>
              <p:nvGrpSpPr>
                <p:cNvPr id="165910" name="Group 30"/>
                <p:cNvGrpSpPr>
                  <a:grpSpLocks/>
                </p:cNvGrpSpPr>
                <p:nvPr/>
              </p:nvGrpSpPr>
              <p:grpSpPr bwMode="auto">
                <a:xfrm rot="5400000" flipH="1">
                  <a:off x="3298" y="2903"/>
                  <a:ext cx="880" cy="356"/>
                  <a:chOff x="2744" y="3929"/>
                  <a:chExt cx="680" cy="181"/>
                </a:xfrm>
              </p:grpSpPr>
              <p:sp>
                <p:nvSpPr>
                  <p:cNvPr id="165911" name="Rectangle 31"/>
                  <p:cNvSpPr>
                    <a:spLocks noChangeArrowheads="1"/>
                  </p:cNvSpPr>
                  <p:nvPr/>
                </p:nvSpPr>
                <p:spPr bwMode="auto">
                  <a:xfrm>
                    <a:off x="2744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5912" name="Rectangle 32"/>
                  <p:cNvSpPr>
                    <a:spLocks noChangeArrowheads="1"/>
                  </p:cNvSpPr>
                  <p:nvPr/>
                </p:nvSpPr>
                <p:spPr bwMode="auto">
                  <a:xfrm>
                    <a:off x="283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5913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292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5914" name="Rectangle 34"/>
                  <p:cNvSpPr>
                    <a:spLocks noChangeArrowheads="1"/>
                  </p:cNvSpPr>
                  <p:nvPr/>
                </p:nvSpPr>
                <p:spPr bwMode="auto">
                  <a:xfrm>
                    <a:off x="3016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5915" name="Rectangle 35"/>
                  <p:cNvSpPr>
                    <a:spLocks noChangeArrowheads="1"/>
                  </p:cNvSpPr>
                  <p:nvPr/>
                </p:nvSpPr>
                <p:spPr bwMode="auto">
                  <a:xfrm>
                    <a:off x="3107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5916" name="Rectangle 36"/>
                  <p:cNvSpPr>
                    <a:spLocks noChangeArrowheads="1"/>
                  </p:cNvSpPr>
                  <p:nvPr/>
                </p:nvSpPr>
                <p:spPr bwMode="auto">
                  <a:xfrm>
                    <a:off x="319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5917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328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5918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3379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</p:grpSp>
        </p:grpSp>
        <p:sp>
          <p:nvSpPr>
            <p:cNvPr id="165903" name="Text Box 39"/>
            <p:cNvSpPr txBox="1">
              <a:spLocks noChangeArrowheads="1"/>
            </p:cNvSpPr>
            <p:nvPr/>
          </p:nvSpPr>
          <p:spPr bwMode="auto">
            <a:xfrm rot="5400000">
              <a:off x="593" y="3086"/>
              <a:ext cx="41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1400" b="1">
                  <a:latin typeface="Verdana" panose="020B0604030504040204" pitchFamily="34" charset="0"/>
                </a:rPr>
                <a:t>34 L</a:t>
              </a:r>
            </a:p>
          </p:txBody>
        </p:sp>
      </p:grpSp>
      <p:grpSp>
        <p:nvGrpSpPr>
          <p:cNvPr id="358452" name="Group 52"/>
          <p:cNvGrpSpPr>
            <a:grpSpLocks/>
          </p:cNvGrpSpPr>
          <p:nvPr/>
        </p:nvGrpSpPr>
        <p:grpSpPr bwMode="auto">
          <a:xfrm>
            <a:off x="2843213" y="4581525"/>
            <a:ext cx="144462" cy="574675"/>
            <a:chOff x="1791" y="2886"/>
            <a:chExt cx="91" cy="362"/>
          </a:xfrm>
        </p:grpSpPr>
        <p:sp>
          <p:nvSpPr>
            <p:cNvPr id="165900" name="Rectangle 43"/>
            <p:cNvSpPr>
              <a:spLocks noChangeArrowheads="1"/>
            </p:cNvSpPr>
            <p:nvPr/>
          </p:nvSpPr>
          <p:spPr bwMode="auto">
            <a:xfrm>
              <a:off x="1791" y="2886"/>
              <a:ext cx="91" cy="9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65901" name="Rectangle 44"/>
            <p:cNvSpPr>
              <a:spLocks noChangeArrowheads="1"/>
            </p:cNvSpPr>
            <p:nvPr/>
          </p:nvSpPr>
          <p:spPr bwMode="auto">
            <a:xfrm>
              <a:off x="1791" y="3158"/>
              <a:ext cx="91" cy="9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358445" name="Rectangle 45"/>
          <p:cNvSpPr>
            <a:spLocks noChangeArrowheads="1"/>
          </p:cNvSpPr>
          <p:nvPr/>
        </p:nvSpPr>
        <p:spPr bwMode="auto">
          <a:xfrm>
            <a:off x="2700338" y="5661025"/>
            <a:ext cx="576262" cy="2159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58446" name="Rectangle 46"/>
          <p:cNvSpPr>
            <a:spLocks noChangeArrowheads="1"/>
          </p:cNvSpPr>
          <p:nvPr/>
        </p:nvSpPr>
        <p:spPr bwMode="auto">
          <a:xfrm>
            <a:off x="2700338" y="6092825"/>
            <a:ext cx="576262" cy="2159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grpSp>
        <p:nvGrpSpPr>
          <p:cNvPr id="358453" name="Group 53"/>
          <p:cNvGrpSpPr>
            <a:grpSpLocks/>
          </p:cNvGrpSpPr>
          <p:nvPr/>
        </p:nvGrpSpPr>
        <p:grpSpPr bwMode="auto">
          <a:xfrm>
            <a:off x="5651500" y="4092575"/>
            <a:ext cx="574675" cy="144463"/>
            <a:chOff x="3606" y="2341"/>
            <a:chExt cx="362" cy="91"/>
          </a:xfrm>
        </p:grpSpPr>
        <p:sp>
          <p:nvSpPr>
            <p:cNvPr id="165898" name="Rectangle 50"/>
            <p:cNvSpPr>
              <a:spLocks noChangeArrowheads="1"/>
            </p:cNvSpPr>
            <p:nvPr/>
          </p:nvSpPr>
          <p:spPr bwMode="auto">
            <a:xfrm rot="-5400000">
              <a:off x="3605" y="2342"/>
              <a:ext cx="91" cy="9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65899" name="Rectangle 51"/>
            <p:cNvSpPr>
              <a:spLocks noChangeArrowheads="1"/>
            </p:cNvSpPr>
            <p:nvPr/>
          </p:nvSpPr>
          <p:spPr bwMode="auto">
            <a:xfrm rot="-5400000">
              <a:off x="3877" y="2342"/>
              <a:ext cx="91" cy="9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58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58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358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58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58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58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58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02" grpId="0"/>
      <p:bldP spid="358445" grpId="0" animBg="1"/>
      <p:bldP spid="358446" grpId="0" animBg="1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DF71F8D1-54D6-4F55-8A46-EC64FC72E317}" type="slidenum">
              <a:rPr lang="it-IT" altLang="it-IT" sz="1000">
                <a:solidFill>
                  <a:srgbClr val="FFFFFF"/>
                </a:solidFill>
              </a:rPr>
              <a:pPr/>
              <a:t>151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250956" name="Text Box 76"/>
          <p:cNvSpPr txBox="1">
            <a:spLocks noChangeArrowheads="1"/>
          </p:cNvSpPr>
          <p:nvPr/>
        </p:nvSpPr>
        <p:spPr bwMode="auto">
          <a:xfrm>
            <a:off x="0" y="0"/>
            <a:ext cx="9144000" cy="3387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Per fornire le informazioni di angolo di avvicinamento le lampade del sistema PAPI emettono contemporaneamente            due fasci luminosi.                                                Nella parte inferiore rosso.                  Nella parte superiore bianca.</a:t>
            </a:r>
          </a:p>
        </p:txBody>
      </p:sp>
      <p:sp>
        <p:nvSpPr>
          <p:cNvPr id="250957" name="Rectangle 77"/>
          <p:cNvSpPr>
            <a:spLocks noChangeArrowheads="1"/>
          </p:cNvSpPr>
          <p:nvPr/>
        </p:nvSpPr>
        <p:spPr bwMode="auto">
          <a:xfrm>
            <a:off x="3492500" y="4868863"/>
            <a:ext cx="2160588" cy="865187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250958" name="Rectangle 78"/>
          <p:cNvSpPr>
            <a:spLocks noChangeArrowheads="1"/>
          </p:cNvSpPr>
          <p:nvPr/>
        </p:nvSpPr>
        <p:spPr bwMode="auto">
          <a:xfrm>
            <a:off x="3492500" y="4005263"/>
            <a:ext cx="2160588" cy="8636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250960" name="Text Box 80"/>
          <p:cNvSpPr txBox="1">
            <a:spLocks noChangeArrowheads="1"/>
          </p:cNvSpPr>
          <p:nvPr/>
        </p:nvSpPr>
        <p:spPr bwMode="auto">
          <a:xfrm>
            <a:off x="1116013" y="549275"/>
            <a:ext cx="6804025" cy="2838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La transizione tra i due colori è molto veloce. Deve essere tale che un osservatore posto a 300 m la percepisca entro un angolo di non oltre 3’.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9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509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50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50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8" dur="500"/>
                                        <p:tgtEl>
                                          <p:spTgt spid="2509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09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2509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956" grpId="0" build="allAtOnce"/>
      <p:bldP spid="250957" grpId="0" animBg="1"/>
      <p:bldP spid="250958" grpId="0" animBg="1"/>
      <p:bldP spid="250960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A56D659F-D425-407B-BADB-7B02388A3E91}" type="slidenum">
              <a:rPr lang="it-IT" altLang="it-IT" sz="1000">
                <a:solidFill>
                  <a:srgbClr val="FFFFFF"/>
                </a:solidFill>
              </a:rPr>
              <a:pPr/>
              <a:t>152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71714" name="Text Box 2"/>
          <p:cNvSpPr txBox="1">
            <a:spLocks noChangeArrowheads="1"/>
          </p:cNvSpPr>
          <p:nvPr/>
        </p:nvSpPr>
        <p:spPr bwMode="auto">
          <a:xfrm>
            <a:off x="684213" y="1773238"/>
            <a:ext cx="7488237" cy="277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4400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Generalmente il sistema PAPI è posto alla sinistra della RWY vista nella direzione di atterraggio.</a:t>
            </a:r>
          </a:p>
        </p:txBody>
      </p:sp>
      <p:sp>
        <p:nvSpPr>
          <p:cNvPr id="371715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4400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Nel caso in cui si volesse fornire ai piloti una informazione di ASSETTO non rilevabile da altri aiuti si posizionano le barre del PAPI sia a destra che a sinistra della RWY.</a:t>
            </a:r>
          </a:p>
        </p:txBody>
      </p:sp>
      <p:pic>
        <p:nvPicPr>
          <p:cNvPr id="371716" name="Picture 4" descr="yutyuu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492500" y="4860925"/>
            <a:ext cx="2484438" cy="1997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71717" name="Group 5"/>
          <p:cNvGrpSpPr>
            <a:grpSpLocks/>
          </p:cNvGrpSpPr>
          <p:nvPr/>
        </p:nvGrpSpPr>
        <p:grpSpPr bwMode="auto">
          <a:xfrm rot="-5400000">
            <a:off x="2339975" y="4581525"/>
            <a:ext cx="144463" cy="1439863"/>
            <a:chOff x="1791" y="2341"/>
            <a:chExt cx="91" cy="907"/>
          </a:xfrm>
        </p:grpSpPr>
        <p:sp>
          <p:nvSpPr>
            <p:cNvPr id="167948" name="Rectangle 6"/>
            <p:cNvSpPr>
              <a:spLocks noChangeArrowheads="1"/>
            </p:cNvSpPr>
            <p:nvPr/>
          </p:nvSpPr>
          <p:spPr bwMode="auto">
            <a:xfrm>
              <a:off x="1791" y="2341"/>
              <a:ext cx="91" cy="9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67949" name="Rectangle 7"/>
            <p:cNvSpPr>
              <a:spLocks noChangeArrowheads="1"/>
            </p:cNvSpPr>
            <p:nvPr/>
          </p:nvSpPr>
          <p:spPr bwMode="auto">
            <a:xfrm>
              <a:off x="1791" y="2614"/>
              <a:ext cx="91" cy="9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67950" name="Rectangle 8"/>
            <p:cNvSpPr>
              <a:spLocks noChangeArrowheads="1"/>
            </p:cNvSpPr>
            <p:nvPr/>
          </p:nvSpPr>
          <p:spPr bwMode="auto">
            <a:xfrm>
              <a:off x="1791" y="2886"/>
              <a:ext cx="91" cy="9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67951" name="Rectangle 9"/>
            <p:cNvSpPr>
              <a:spLocks noChangeArrowheads="1"/>
            </p:cNvSpPr>
            <p:nvPr/>
          </p:nvSpPr>
          <p:spPr bwMode="auto">
            <a:xfrm>
              <a:off x="1791" y="3158"/>
              <a:ext cx="91" cy="9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grpSp>
        <p:nvGrpSpPr>
          <p:cNvPr id="371722" name="Group 10"/>
          <p:cNvGrpSpPr>
            <a:grpSpLocks/>
          </p:cNvGrpSpPr>
          <p:nvPr/>
        </p:nvGrpSpPr>
        <p:grpSpPr bwMode="auto">
          <a:xfrm rot="-5400000">
            <a:off x="6659562" y="4581526"/>
            <a:ext cx="144463" cy="1439862"/>
            <a:chOff x="1791" y="2341"/>
            <a:chExt cx="91" cy="907"/>
          </a:xfrm>
        </p:grpSpPr>
        <p:sp>
          <p:nvSpPr>
            <p:cNvPr id="167944" name="Rectangle 11"/>
            <p:cNvSpPr>
              <a:spLocks noChangeArrowheads="1"/>
            </p:cNvSpPr>
            <p:nvPr/>
          </p:nvSpPr>
          <p:spPr bwMode="auto">
            <a:xfrm>
              <a:off x="1791" y="2341"/>
              <a:ext cx="91" cy="9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67945" name="Rectangle 12"/>
            <p:cNvSpPr>
              <a:spLocks noChangeArrowheads="1"/>
            </p:cNvSpPr>
            <p:nvPr/>
          </p:nvSpPr>
          <p:spPr bwMode="auto">
            <a:xfrm>
              <a:off x="1791" y="2614"/>
              <a:ext cx="91" cy="9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67946" name="Rectangle 13"/>
            <p:cNvSpPr>
              <a:spLocks noChangeArrowheads="1"/>
            </p:cNvSpPr>
            <p:nvPr/>
          </p:nvSpPr>
          <p:spPr bwMode="auto">
            <a:xfrm>
              <a:off x="1791" y="2886"/>
              <a:ext cx="91" cy="9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67947" name="Rectangle 14"/>
            <p:cNvSpPr>
              <a:spLocks noChangeArrowheads="1"/>
            </p:cNvSpPr>
            <p:nvPr/>
          </p:nvSpPr>
          <p:spPr bwMode="auto">
            <a:xfrm>
              <a:off x="1791" y="3158"/>
              <a:ext cx="91" cy="9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71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" dur="500"/>
                                        <p:tgtEl>
                                          <p:spTgt spid="3717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371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71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71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71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1714" grpId="0"/>
      <p:bldP spid="371714" grpId="1"/>
      <p:bldP spid="371715" grpId="0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338887EE-81D6-4058-9893-47E01EF1DFDD}" type="slidenum">
              <a:rPr lang="it-IT" altLang="it-IT" sz="1000">
                <a:solidFill>
                  <a:srgbClr val="FFFFFF"/>
                </a:solidFill>
              </a:rPr>
              <a:pPr/>
              <a:t>153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grpSp>
        <p:nvGrpSpPr>
          <p:cNvPr id="365570" name="Group 2"/>
          <p:cNvGrpSpPr>
            <a:grpSpLocks/>
          </p:cNvGrpSpPr>
          <p:nvPr/>
        </p:nvGrpSpPr>
        <p:grpSpPr bwMode="auto">
          <a:xfrm rot="-5400000">
            <a:off x="6551613" y="1655762"/>
            <a:ext cx="4248150" cy="936625"/>
            <a:chOff x="463" y="2840"/>
            <a:chExt cx="2676" cy="590"/>
          </a:xfrm>
        </p:grpSpPr>
        <p:grpSp>
          <p:nvGrpSpPr>
            <p:cNvPr id="169006" name="Group 3"/>
            <p:cNvGrpSpPr>
              <a:grpSpLocks/>
            </p:cNvGrpSpPr>
            <p:nvPr/>
          </p:nvGrpSpPr>
          <p:grpSpPr bwMode="auto">
            <a:xfrm>
              <a:off x="463" y="2840"/>
              <a:ext cx="2676" cy="590"/>
              <a:chOff x="463" y="2840"/>
              <a:chExt cx="2676" cy="590"/>
            </a:xfrm>
          </p:grpSpPr>
          <p:sp>
            <p:nvSpPr>
              <p:cNvPr id="169008" name="Rectangle 4"/>
              <p:cNvSpPr>
                <a:spLocks noChangeArrowheads="1"/>
              </p:cNvSpPr>
              <p:nvPr/>
            </p:nvSpPr>
            <p:spPr bwMode="auto">
              <a:xfrm rot="5400000">
                <a:off x="1506" y="1797"/>
                <a:ext cx="590" cy="267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69009" name="Line 5"/>
              <p:cNvSpPr>
                <a:spLocks noChangeShapeType="1"/>
              </p:cNvSpPr>
              <p:nvPr/>
            </p:nvSpPr>
            <p:spPr bwMode="auto">
              <a:xfrm rot="5400000" flipH="1">
                <a:off x="1801" y="1502"/>
                <a:ext cx="0" cy="2676"/>
              </a:xfrm>
              <a:prstGeom prst="line">
                <a:avLst/>
              </a:prstGeom>
              <a:noFill/>
              <a:ln w="6032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69010" name="Line 6"/>
              <p:cNvSpPr>
                <a:spLocks noChangeShapeType="1"/>
              </p:cNvSpPr>
              <p:nvPr/>
            </p:nvSpPr>
            <p:spPr bwMode="auto">
              <a:xfrm rot="5400000" flipH="1">
                <a:off x="1801" y="2092"/>
                <a:ext cx="0" cy="2676"/>
              </a:xfrm>
              <a:prstGeom prst="line">
                <a:avLst/>
              </a:prstGeom>
              <a:noFill/>
              <a:ln w="6032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169011" name="Group 7"/>
              <p:cNvGrpSpPr>
                <a:grpSpLocks/>
              </p:cNvGrpSpPr>
              <p:nvPr/>
            </p:nvGrpSpPr>
            <p:grpSpPr bwMode="auto">
              <a:xfrm>
                <a:off x="912" y="3114"/>
                <a:ext cx="2188" cy="27"/>
                <a:chOff x="723" y="1979"/>
                <a:chExt cx="4086" cy="58"/>
              </a:xfrm>
            </p:grpSpPr>
            <p:sp>
              <p:nvSpPr>
                <p:cNvPr id="169031" name="Rectangle 8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4632" y="1859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169032" name="Group 9"/>
                <p:cNvGrpSpPr>
                  <a:grpSpLocks/>
                </p:cNvGrpSpPr>
                <p:nvPr/>
              </p:nvGrpSpPr>
              <p:grpSpPr bwMode="auto">
                <a:xfrm>
                  <a:off x="1179" y="1979"/>
                  <a:ext cx="3151" cy="58"/>
                  <a:chOff x="1021" y="1480"/>
                  <a:chExt cx="3151" cy="58"/>
                </a:xfrm>
              </p:grpSpPr>
              <p:sp>
                <p:nvSpPr>
                  <p:cNvPr id="169034" name="Rectangle 10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1141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9035" name="Rectangle 11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1616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9036" name="Rectangle 12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2092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9037" name="Rectangle 13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2570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9038" name="Rectangle 14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3045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9039" name="Rectangle 15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3521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9040" name="Rectangle 16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3995" y="1360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  <p:sp>
              <p:nvSpPr>
                <p:cNvPr id="169033" name="Rectangle 17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843" y="1859"/>
                  <a:ext cx="58" cy="297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169012" name="Group 18"/>
              <p:cNvGrpSpPr>
                <a:grpSpLocks/>
              </p:cNvGrpSpPr>
              <p:nvPr/>
            </p:nvGrpSpPr>
            <p:grpSpPr bwMode="auto">
              <a:xfrm>
                <a:off x="479" y="2869"/>
                <a:ext cx="190" cy="519"/>
                <a:chOff x="3560" y="2405"/>
                <a:chExt cx="356" cy="1116"/>
              </a:xfrm>
            </p:grpSpPr>
            <p:grpSp>
              <p:nvGrpSpPr>
                <p:cNvPr id="169013" name="Group 19"/>
                <p:cNvGrpSpPr>
                  <a:grpSpLocks/>
                </p:cNvGrpSpPr>
                <p:nvPr/>
              </p:nvGrpSpPr>
              <p:grpSpPr bwMode="auto">
                <a:xfrm rot="16200000" flipH="1">
                  <a:off x="3298" y="2667"/>
                  <a:ext cx="880" cy="356"/>
                  <a:chOff x="2744" y="3929"/>
                  <a:chExt cx="680" cy="181"/>
                </a:xfrm>
              </p:grpSpPr>
              <p:sp>
                <p:nvSpPr>
                  <p:cNvPr id="169023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2744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9024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283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9025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292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9026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3016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9027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3107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9028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319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9029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328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9030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3379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  <p:grpSp>
              <p:nvGrpSpPr>
                <p:cNvPr id="169014" name="Group 28"/>
                <p:cNvGrpSpPr>
                  <a:grpSpLocks/>
                </p:cNvGrpSpPr>
                <p:nvPr/>
              </p:nvGrpSpPr>
              <p:grpSpPr bwMode="auto">
                <a:xfrm rot="5400000" flipH="1">
                  <a:off x="3298" y="2903"/>
                  <a:ext cx="880" cy="356"/>
                  <a:chOff x="2744" y="3929"/>
                  <a:chExt cx="680" cy="181"/>
                </a:xfrm>
              </p:grpSpPr>
              <p:sp>
                <p:nvSpPr>
                  <p:cNvPr id="169015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2744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9016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283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9017" name="Rectangle 31"/>
                  <p:cNvSpPr>
                    <a:spLocks noChangeArrowheads="1"/>
                  </p:cNvSpPr>
                  <p:nvPr/>
                </p:nvSpPr>
                <p:spPr bwMode="auto">
                  <a:xfrm>
                    <a:off x="292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9018" name="Rectangle 32"/>
                  <p:cNvSpPr>
                    <a:spLocks noChangeArrowheads="1"/>
                  </p:cNvSpPr>
                  <p:nvPr/>
                </p:nvSpPr>
                <p:spPr bwMode="auto">
                  <a:xfrm>
                    <a:off x="3016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9019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3107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9020" name="Rectangle 34"/>
                  <p:cNvSpPr>
                    <a:spLocks noChangeArrowheads="1"/>
                  </p:cNvSpPr>
                  <p:nvPr/>
                </p:nvSpPr>
                <p:spPr bwMode="auto">
                  <a:xfrm>
                    <a:off x="319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9021" name="Rectangle 35"/>
                  <p:cNvSpPr>
                    <a:spLocks noChangeArrowheads="1"/>
                  </p:cNvSpPr>
                  <p:nvPr/>
                </p:nvSpPr>
                <p:spPr bwMode="auto">
                  <a:xfrm>
                    <a:off x="328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69022" name="Rectangle 36"/>
                  <p:cNvSpPr>
                    <a:spLocks noChangeArrowheads="1"/>
                  </p:cNvSpPr>
                  <p:nvPr/>
                </p:nvSpPr>
                <p:spPr bwMode="auto">
                  <a:xfrm>
                    <a:off x="3379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</p:grpSp>
        </p:grpSp>
        <p:sp>
          <p:nvSpPr>
            <p:cNvPr id="169007" name="Text Box 37"/>
            <p:cNvSpPr txBox="1">
              <a:spLocks noChangeArrowheads="1"/>
            </p:cNvSpPr>
            <p:nvPr/>
          </p:nvSpPr>
          <p:spPr bwMode="auto">
            <a:xfrm rot="5400000">
              <a:off x="593" y="3086"/>
              <a:ext cx="41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1400" b="1">
                  <a:latin typeface="Verdana" panose="020B0604030504040204" pitchFamily="34" charset="0"/>
                </a:rPr>
                <a:t>34 L</a:t>
              </a:r>
            </a:p>
          </p:txBody>
        </p:sp>
      </p:grpSp>
      <p:sp>
        <p:nvSpPr>
          <p:cNvPr id="365607" name="Rectangle 39"/>
          <p:cNvSpPr>
            <a:spLocks noChangeArrowheads="1"/>
          </p:cNvSpPr>
          <p:nvPr/>
        </p:nvSpPr>
        <p:spPr bwMode="auto">
          <a:xfrm rot="-5400000">
            <a:off x="6696870" y="1989931"/>
            <a:ext cx="144462" cy="142875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65608" name="Rectangle 40"/>
          <p:cNvSpPr>
            <a:spLocks noChangeArrowheads="1"/>
          </p:cNvSpPr>
          <p:nvPr/>
        </p:nvSpPr>
        <p:spPr bwMode="auto">
          <a:xfrm rot="-5400000">
            <a:off x="7055645" y="1989931"/>
            <a:ext cx="144462" cy="142875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65609" name="Rectangle 41"/>
          <p:cNvSpPr>
            <a:spLocks noChangeArrowheads="1"/>
          </p:cNvSpPr>
          <p:nvPr/>
        </p:nvSpPr>
        <p:spPr bwMode="auto">
          <a:xfrm rot="-5400000">
            <a:off x="7416007" y="1989931"/>
            <a:ext cx="144462" cy="142875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65610" name="Rectangle 42"/>
          <p:cNvSpPr>
            <a:spLocks noChangeArrowheads="1"/>
          </p:cNvSpPr>
          <p:nvPr/>
        </p:nvSpPr>
        <p:spPr bwMode="auto">
          <a:xfrm rot="-5400000">
            <a:off x="7776370" y="1989931"/>
            <a:ext cx="144462" cy="142875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65611" name="Rectangle 43"/>
          <p:cNvSpPr>
            <a:spLocks noChangeArrowheads="1"/>
          </p:cNvSpPr>
          <p:nvPr/>
        </p:nvSpPr>
        <p:spPr bwMode="auto">
          <a:xfrm rot="-5400000">
            <a:off x="8171657" y="1905794"/>
            <a:ext cx="576262" cy="2159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65612" name="Rectangle 44"/>
          <p:cNvSpPr>
            <a:spLocks noChangeArrowheads="1"/>
          </p:cNvSpPr>
          <p:nvPr/>
        </p:nvSpPr>
        <p:spPr bwMode="auto">
          <a:xfrm rot="-5400000">
            <a:off x="8603457" y="1905794"/>
            <a:ext cx="576262" cy="2159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65614" name="Text Box 46"/>
          <p:cNvSpPr txBox="1">
            <a:spLocks noChangeArrowheads="1"/>
          </p:cNvSpPr>
          <p:nvPr/>
        </p:nvSpPr>
        <p:spPr bwMode="auto">
          <a:xfrm rot="-5400000">
            <a:off x="6505576" y="1530350"/>
            <a:ext cx="4889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/>
              <a:t>A</a:t>
            </a:r>
          </a:p>
        </p:txBody>
      </p:sp>
      <p:sp>
        <p:nvSpPr>
          <p:cNvPr id="365615" name="Text Box 47"/>
          <p:cNvSpPr txBox="1">
            <a:spLocks noChangeArrowheads="1"/>
          </p:cNvSpPr>
          <p:nvPr/>
        </p:nvSpPr>
        <p:spPr bwMode="auto">
          <a:xfrm rot="-5400000">
            <a:off x="6902451" y="1530350"/>
            <a:ext cx="4889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/>
              <a:t>B</a:t>
            </a:r>
          </a:p>
        </p:txBody>
      </p:sp>
      <p:sp>
        <p:nvSpPr>
          <p:cNvPr id="365616" name="Text Box 48"/>
          <p:cNvSpPr txBox="1">
            <a:spLocks noChangeArrowheads="1"/>
          </p:cNvSpPr>
          <p:nvPr/>
        </p:nvSpPr>
        <p:spPr bwMode="auto">
          <a:xfrm rot="-5400000">
            <a:off x="7262813" y="1530350"/>
            <a:ext cx="4889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/>
              <a:t>C</a:t>
            </a:r>
          </a:p>
        </p:txBody>
      </p:sp>
      <p:sp>
        <p:nvSpPr>
          <p:cNvPr id="365618" name="Text Box 50"/>
          <p:cNvSpPr txBox="1">
            <a:spLocks noChangeArrowheads="1"/>
          </p:cNvSpPr>
          <p:nvPr/>
        </p:nvSpPr>
        <p:spPr bwMode="auto">
          <a:xfrm rot="-5400000">
            <a:off x="7621588" y="1530350"/>
            <a:ext cx="4889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/>
              <a:t>D</a:t>
            </a:r>
          </a:p>
        </p:txBody>
      </p:sp>
      <p:sp>
        <p:nvSpPr>
          <p:cNvPr id="365619" name="Line 51"/>
          <p:cNvSpPr>
            <a:spLocks noChangeShapeType="1"/>
          </p:cNvSpPr>
          <p:nvPr/>
        </p:nvSpPr>
        <p:spPr bwMode="auto">
          <a:xfrm flipV="1">
            <a:off x="0" y="6067425"/>
            <a:ext cx="4140200" cy="0"/>
          </a:xfrm>
          <a:prstGeom prst="line">
            <a:avLst/>
          </a:prstGeom>
          <a:noFill/>
          <a:ln w="254000">
            <a:solidFill>
              <a:srgbClr val="80808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65620" name="Text Box 52"/>
          <p:cNvSpPr txBox="1">
            <a:spLocks noChangeArrowheads="1"/>
          </p:cNvSpPr>
          <p:nvPr/>
        </p:nvSpPr>
        <p:spPr bwMode="auto">
          <a:xfrm>
            <a:off x="-252413" y="5851525"/>
            <a:ext cx="1368426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RWY</a:t>
            </a:r>
          </a:p>
        </p:txBody>
      </p:sp>
      <p:sp>
        <p:nvSpPr>
          <p:cNvPr id="365621" name="Rectangle 53"/>
          <p:cNvSpPr>
            <a:spLocks noChangeArrowheads="1"/>
          </p:cNvSpPr>
          <p:nvPr/>
        </p:nvSpPr>
        <p:spPr bwMode="auto">
          <a:xfrm>
            <a:off x="1547813" y="5949950"/>
            <a:ext cx="287337" cy="217488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65623" name="Line 55"/>
          <p:cNvSpPr>
            <a:spLocks noChangeShapeType="1"/>
          </p:cNvSpPr>
          <p:nvPr/>
        </p:nvSpPr>
        <p:spPr bwMode="auto">
          <a:xfrm flipV="1">
            <a:off x="1547813" y="3429000"/>
            <a:ext cx="6048375" cy="2592388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 type="non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65624" name="Line 56"/>
          <p:cNvSpPr>
            <a:spLocks noChangeShapeType="1"/>
          </p:cNvSpPr>
          <p:nvPr/>
        </p:nvSpPr>
        <p:spPr bwMode="auto">
          <a:xfrm flipV="1">
            <a:off x="1692275" y="2420938"/>
            <a:ext cx="5256213" cy="35290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65625" name="Line 57"/>
          <p:cNvSpPr>
            <a:spLocks noChangeShapeType="1"/>
          </p:cNvSpPr>
          <p:nvPr/>
        </p:nvSpPr>
        <p:spPr bwMode="auto">
          <a:xfrm flipV="1">
            <a:off x="1692275" y="3068638"/>
            <a:ext cx="5759450" cy="28813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65626" name="Line 58"/>
          <p:cNvSpPr>
            <a:spLocks noChangeShapeType="1"/>
          </p:cNvSpPr>
          <p:nvPr/>
        </p:nvSpPr>
        <p:spPr bwMode="auto">
          <a:xfrm flipV="1">
            <a:off x="1619250" y="3789363"/>
            <a:ext cx="6119813" cy="2160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65627" name="Line 59"/>
          <p:cNvSpPr>
            <a:spLocks noChangeShapeType="1"/>
          </p:cNvSpPr>
          <p:nvPr/>
        </p:nvSpPr>
        <p:spPr bwMode="auto">
          <a:xfrm flipV="1">
            <a:off x="1619250" y="4508500"/>
            <a:ext cx="6265863" cy="15128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65629" name="Line 61"/>
          <p:cNvSpPr>
            <a:spLocks noChangeShapeType="1"/>
          </p:cNvSpPr>
          <p:nvPr/>
        </p:nvSpPr>
        <p:spPr bwMode="auto">
          <a:xfrm>
            <a:off x="3492500" y="5949950"/>
            <a:ext cx="647700" cy="0"/>
          </a:xfrm>
          <a:prstGeom prst="line">
            <a:avLst/>
          </a:prstGeom>
          <a:noFill/>
          <a:ln w="53975">
            <a:solidFill>
              <a:schemeClr val="tx1"/>
            </a:solidFill>
            <a:round/>
            <a:headEnd type="non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65630" name="Text Box 62"/>
          <p:cNvSpPr txBox="1">
            <a:spLocks noChangeArrowheads="1"/>
          </p:cNvSpPr>
          <p:nvPr/>
        </p:nvSpPr>
        <p:spPr bwMode="auto">
          <a:xfrm>
            <a:off x="3132138" y="6165850"/>
            <a:ext cx="1368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THR</a:t>
            </a:r>
          </a:p>
        </p:txBody>
      </p:sp>
      <p:sp>
        <p:nvSpPr>
          <p:cNvPr id="365635" name="Text Box 67"/>
          <p:cNvSpPr txBox="1">
            <a:spLocks noChangeArrowheads="1"/>
          </p:cNvSpPr>
          <p:nvPr/>
        </p:nvSpPr>
        <p:spPr bwMode="auto">
          <a:xfrm>
            <a:off x="900113" y="692150"/>
            <a:ext cx="36004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FASCIO LAMPADA “D”</a:t>
            </a:r>
          </a:p>
        </p:txBody>
      </p:sp>
      <p:sp>
        <p:nvSpPr>
          <p:cNvPr id="365636" name="Text Box 68"/>
          <p:cNvSpPr txBox="1">
            <a:spLocks noChangeArrowheads="1"/>
          </p:cNvSpPr>
          <p:nvPr/>
        </p:nvSpPr>
        <p:spPr bwMode="auto">
          <a:xfrm rot="-2054595">
            <a:off x="6011863" y="2349500"/>
            <a:ext cx="9366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/>
              <a:t>3° 30’</a:t>
            </a:r>
          </a:p>
        </p:txBody>
      </p:sp>
      <p:sp>
        <p:nvSpPr>
          <p:cNvPr id="365637" name="Text Box 69"/>
          <p:cNvSpPr txBox="1">
            <a:spLocks noChangeArrowheads="1"/>
          </p:cNvSpPr>
          <p:nvPr/>
        </p:nvSpPr>
        <p:spPr bwMode="auto">
          <a:xfrm rot="-1753077">
            <a:off x="6372225" y="2960688"/>
            <a:ext cx="9366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/>
              <a:t>3° 10’</a:t>
            </a:r>
          </a:p>
        </p:txBody>
      </p:sp>
      <p:sp>
        <p:nvSpPr>
          <p:cNvPr id="365638" name="Text Box 70"/>
          <p:cNvSpPr txBox="1">
            <a:spLocks noChangeArrowheads="1"/>
          </p:cNvSpPr>
          <p:nvPr/>
        </p:nvSpPr>
        <p:spPr bwMode="auto">
          <a:xfrm rot="-1283553">
            <a:off x="6732588" y="3608388"/>
            <a:ext cx="9366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/>
              <a:t>2° 50’</a:t>
            </a:r>
          </a:p>
        </p:txBody>
      </p:sp>
      <p:sp>
        <p:nvSpPr>
          <p:cNvPr id="365639" name="Text Box 71"/>
          <p:cNvSpPr txBox="1">
            <a:spLocks noChangeArrowheads="1"/>
          </p:cNvSpPr>
          <p:nvPr/>
        </p:nvSpPr>
        <p:spPr bwMode="auto">
          <a:xfrm rot="-784032">
            <a:off x="7019925" y="4256088"/>
            <a:ext cx="9366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/>
              <a:t>2° 30’</a:t>
            </a:r>
          </a:p>
        </p:txBody>
      </p:sp>
      <p:sp>
        <p:nvSpPr>
          <p:cNvPr id="365640" name="Text Box 72"/>
          <p:cNvSpPr txBox="1">
            <a:spLocks noChangeArrowheads="1"/>
          </p:cNvSpPr>
          <p:nvPr/>
        </p:nvSpPr>
        <p:spPr bwMode="auto">
          <a:xfrm>
            <a:off x="0" y="0"/>
            <a:ext cx="561657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>
                <a:latin typeface="Arial" panose="020B0604020202020204" pitchFamily="34" charset="0"/>
              </a:rPr>
              <a:t>ANGOLO NOMINALE 3°</a:t>
            </a:r>
          </a:p>
        </p:txBody>
      </p:sp>
      <p:sp>
        <p:nvSpPr>
          <p:cNvPr id="365641" name="Line 73"/>
          <p:cNvSpPr>
            <a:spLocks noChangeShapeType="1"/>
          </p:cNvSpPr>
          <p:nvPr/>
        </p:nvSpPr>
        <p:spPr bwMode="auto">
          <a:xfrm>
            <a:off x="2627313" y="404813"/>
            <a:ext cx="3816350" cy="34559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65642" name="Text Box 74"/>
          <p:cNvSpPr txBox="1">
            <a:spLocks noChangeArrowheads="1"/>
          </p:cNvSpPr>
          <p:nvPr/>
        </p:nvSpPr>
        <p:spPr bwMode="auto">
          <a:xfrm rot="-2012475">
            <a:off x="4859338" y="3268663"/>
            <a:ext cx="15843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ROSSO</a:t>
            </a:r>
          </a:p>
        </p:txBody>
      </p:sp>
      <p:sp>
        <p:nvSpPr>
          <p:cNvPr id="365643" name="Text Box 75"/>
          <p:cNvSpPr txBox="1">
            <a:spLocks noChangeArrowheads="1"/>
          </p:cNvSpPr>
          <p:nvPr/>
        </p:nvSpPr>
        <p:spPr bwMode="auto">
          <a:xfrm rot="-2012475">
            <a:off x="4787900" y="3052763"/>
            <a:ext cx="15843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BIANCO</a:t>
            </a:r>
          </a:p>
        </p:txBody>
      </p:sp>
      <p:sp>
        <p:nvSpPr>
          <p:cNvPr id="365644" name="Line 76"/>
          <p:cNvSpPr>
            <a:spLocks noChangeShapeType="1"/>
          </p:cNvSpPr>
          <p:nvPr/>
        </p:nvSpPr>
        <p:spPr bwMode="auto">
          <a:xfrm>
            <a:off x="2627313" y="1125538"/>
            <a:ext cx="2232025" cy="2590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65645" name="Text Box 77"/>
          <p:cNvSpPr txBox="1">
            <a:spLocks noChangeArrowheads="1"/>
          </p:cNvSpPr>
          <p:nvPr/>
        </p:nvSpPr>
        <p:spPr bwMode="auto">
          <a:xfrm>
            <a:off x="900113" y="692150"/>
            <a:ext cx="36004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FASCIO LAMPADA “C”</a:t>
            </a:r>
          </a:p>
        </p:txBody>
      </p:sp>
      <p:sp>
        <p:nvSpPr>
          <p:cNvPr id="365646" name="Line 78"/>
          <p:cNvSpPr>
            <a:spLocks noChangeShapeType="1"/>
          </p:cNvSpPr>
          <p:nvPr/>
        </p:nvSpPr>
        <p:spPr bwMode="auto">
          <a:xfrm>
            <a:off x="2627313" y="1125538"/>
            <a:ext cx="2520950" cy="30241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65647" name="Text Box 79"/>
          <p:cNvSpPr txBox="1">
            <a:spLocks noChangeArrowheads="1"/>
          </p:cNvSpPr>
          <p:nvPr/>
        </p:nvSpPr>
        <p:spPr bwMode="auto">
          <a:xfrm rot="-1584974">
            <a:off x="5148263" y="3771900"/>
            <a:ext cx="15843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ROSSO</a:t>
            </a:r>
          </a:p>
        </p:txBody>
      </p:sp>
      <p:sp>
        <p:nvSpPr>
          <p:cNvPr id="365648" name="Text Box 80"/>
          <p:cNvSpPr txBox="1">
            <a:spLocks noChangeArrowheads="1"/>
          </p:cNvSpPr>
          <p:nvPr/>
        </p:nvSpPr>
        <p:spPr bwMode="auto">
          <a:xfrm rot="-1691125">
            <a:off x="5075238" y="3573463"/>
            <a:ext cx="15843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BIANCO</a:t>
            </a:r>
          </a:p>
        </p:txBody>
      </p:sp>
      <p:sp>
        <p:nvSpPr>
          <p:cNvPr id="365649" name="Text Box 81"/>
          <p:cNvSpPr txBox="1">
            <a:spLocks noChangeArrowheads="1"/>
          </p:cNvSpPr>
          <p:nvPr/>
        </p:nvSpPr>
        <p:spPr bwMode="auto">
          <a:xfrm>
            <a:off x="900113" y="692150"/>
            <a:ext cx="36004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FASCIO LAMPADA “B”</a:t>
            </a:r>
          </a:p>
        </p:txBody>
      </p:sp>
      <p:sp>
        <p:nvSpPr>
          <p:cNvPr id="365650" name="Line 82"/>
          <p:cNvSpPr>
            <a:spLocks noChangeShapeType="1"/>
          </p:cNvSpPr>
          <p:nvPr/>
        </p:nvSpPr>
        <p:spPr bwMode="auto">
          <a:xfrm>
            <a:off x="2627313" y="1125538"/>
            <a:ext cx="2449512" cy="35274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65651" name="Text Box 83"/>
          <p:cNvSpPr txBox="1">
            <a:spLocks noChangeArrowheads="1"/>
          </p:cNvSpPr>
          <p:nvPr/>
        </p:nvSpPr>
        <p:spPr bwMode="auto">
          <a:xfrm rot="-1263625">
            <a:off x="5435600" y="4276725"/>
            <a:ext cx="15843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ROSSO</a:t>
            </a:r>
          </a:p>
        </p:txBody>
      </p:sp>
      <p:sp>
        <p:nvSpPr>
          <p:cNvPr id="365652" name="Text Box 84"/>
          <p:cNvSpPr txBox="1">
            <a:spLocks noChangeArrowheads="1"/>
          </p:cNvSpPr>
          <p:nvPr/>
        </p:nvSpPr>
        <p:spPr bwMode="auto">
          <a:xfrm rot="-1190550">
            <a:off x="5364163" y="4060825"/>
            <a:ext cx="15843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BIANCO</a:t>
            </a:r>
          </a:p>
        </p:txBody>
      </p:sp>
      <p:sp>
        <p:nvSpPr>
          <p:cNvPr id="365653" name="Text Box 85"/>
          <p:cNvSpPr txBox="1">
            <a:spLocks noChangeArrowheads="1"/>
          </p:cNvSpPr>
          <p:nvPr/>
        </p:nvSpPr>
        <p:spPr bwMode="auto">
          <a:xfrm>
            <a:off x="900113" y="692150"/>
            <a:ext cx="36004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FASCIO LAMPADA “A”</a:t>
            </a:r>
          </a:p>
        </p:txBody>
      </p:sp>
      <p:sp>
        <p:nvSpPr>
          <p:cNvPr id="365654" name="Line 86"/>
          <p:cNvSpPr>
            <a:spLocks noChangeShapeType="1"/>
          </p:cNvSpPr>
          <p:nvPr/>
        </p:nvSpPr>
        <p:spPr bwMode="auto">
          <a:xfrm>
            <a:off x="2627313" y="1125538"/>
            <a:ext cx="2952750" cy="3959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65655" name="Text Box 87"/>
          <p:cNvSpPr txBox="1">
            <a:spLocks noChangeArrowheads="1"/>
          </p:cNvSpPr>
          <p:nvPr/>
        </p:nvSpPr>
        <p:spPr bwMode="auto">
          <a:xfrm rot="-760629">
            <a:off x="5580063" y="4852988"/>
            <a:ext cx="15843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ROSSO</a:t>
            </a:r>
          </a:p>
        </p:txBody>
      </p:sp>
      <p:sp>
        <p:nvSpPr>
          <p:cNvPr id="365656" name="Text Box 88"/>
          <p:cNvSpPr txBox="1">
            <a:spLocks noChangeArrowheads="1"/>
          </p:cNvSpPr>
          <p:nvPr/>
        </p:nvSpPr>
        <p:spPr bwMode="auto">
          <a:xfrm rot="-834659">
            <a:off x="5508625" y="4637088"/>
            <a:ext cx="15843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BIANCO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65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65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65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65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1" dur="500"/>
                                        <p:tgtEl>
                                          <p:spTgt spid="365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65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365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365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365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65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5" dur="500"/>
                                        <p:tgtEl>
                                          <p:spTgt spid="365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365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65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365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8" dur="500"/>
                                        <p:tgtEl>
                                          <p:spTgt spid="365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365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6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5" dur="500"/>
                                        <p:tgtEl>
                                          <p:spTgt spid="365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3656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71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365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xit" presetSubtype="1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77" dur="500"/>
                                        <p:tgtEl>
                                          <p:spTgt spid="3656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5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0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2" dur="500"/>
                                        <p:tgtEl>
                                          <p:spTgt spid="365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4" dur="1000" tmFilter="0, 0; .2, .5; .8, .5; 1, 0"/>
                                        <p:tgtEl>
                                          <p:spTgt spid="3656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5" dur="500" autoRev="1" fill="hold"/>
                                        <p:tgtEl>
                                          <p:spTgt spid="3656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8" dur="500"/>
                                        <p:tgtEl>
                                          <p:spTgt spid="365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1" dur="500"/>
                                        <p:tgtEl>
                                          <p:spTgt spid="365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9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5" dur="500"/>
                                        <p:tgtEl>
                                          <p:spTgt spid="365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9" dur="500"/>
                                        <p:tgtEl>
                                          <p:spTgt spid="365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0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3" dur="500"/>
                                        <p:tgtEl>
                                          <p:spTgt spid="3656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07" dur="500"/>
                                        <p:tgtEl>
                                          <p:spTgt spid="3656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5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110" dur="500"/>
                                        <p:tgtEl>
                                          <p:spTgt spid="3656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5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5" dur="500"/>
                                        <p:tgtEl>
                                          <p:spTgt spid="365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117" dur="1000" tmFilter="0, 0; .2, .5; .8, .5; 1, 0"/>
                                        <p:tgtEl>
                                          <p:spTgt spid="3656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8" dur="500" autoRev="1" fill="hold"/>
                                        <p:tgtEl>
                                          <p:spTgt spid="3656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1" dur="500"/>
                                        <p:tgtEl>
                                          <p:spTgt spid="365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4" dur="500"/>
                                        <p:tgtEl>
                                          <p:spTgt spid="3656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26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8" dur="500"/>
                                        <p:tgtEl>
                                          <p:spTgt spid="365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0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2" dur="500"/>
                                        <p:tgtEl>
                                          <p:spTgt spid="365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3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6" dur="500"/>
                                        <p:tgtEl>
                                          <p:spTgt spid="365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 nodeType="clickPar">
                      <p:stCondLst>
                        <p:cond delay="indefinite"/>
                      </p:stCondLst>
                      <p:childTnLst>
                        <p:par>
                          <p:cTn id="1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9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40" dur="500"/>
                                        <p:tgtEl>
                                          <p:spTgt spid="3656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5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143" dur="500"/>
                                        <p:tgtEl>
                                          <p:spTgt spid="3656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5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6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48" dur="500"/>
                                        <p:tgtEl>
                                          <p:spTgt spid="365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150" dur="1000" tmFilter="0, 0; .2, .5; .8, .5; 1, 0"/>
                                        <p:tgtEl>
                                          <p:spTgt spid="3656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1" dur="500" autoRev="1" fill="hold"/>
                                        <p:tgtEl>
                                          <p:spTgt spid="3656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5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5" dur="500"/>
                                        <p:tgtEl>
                                          <p:spTgt spid="365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8" dur="500"/>
                                        <p:tgtEl>
                                          <p:spTgt spid="365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60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2" dur="500"/>
                                        <p:tgtEl>
                                          <p:spTgt spid="365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6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6" dur="500"/>
                                        <p:tgtEl>
                                          <p:spTgt spid="365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6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0" dur="500"/>
                                        <p:tgtEl>
                                          <p:spTgt spid="365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 nodeType="clickPar">
                      <p:stCondLst>
                        <p:cond delay="indefinite"/>
                      </p:stCondLst>
                      <p:childTnLst>
                        <p:par>
                          <p:cTn id="1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3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74" dur="500"/>
                                        <p:tgtEl>
                                          <p:spTgt spid="3656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5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177" dur="500"/>
                                        <p:tgtEl>
                                          <p:spTgt spid="3656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5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0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2" dur="500"/>
                                        <p:tgtEl>
                                          <p:spTgt spid="365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184" dur="1000" tmFilter="0, 0; .2, .5; .8, .5; 1, 0"/>
                                        <p:tgtEl>
                                          <p:spTgt spid="3656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5" dur="500" autoRev="1" fill="hold"/>
                                        <p:tgtEl>
                                          <p:spTgt spid="3656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8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9" dur="500"/>
                                        <p:tgtEl>
                                          <p:spTgt spid="365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2" dur="500"/>
                                        <p:tgtEl>
                                          <p:spTgt spid="365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6" dur="500"/>
                                        <p:tgtEl>
                                          <p:spTgt spid="365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9" dur="500"/>
                                        <p:tgtEl>
                                          <p:spTgt spid="365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2" dur="500"/>
                                        <p:tgtEl>
                                          <p:spTgt spid="365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5607" grpId="0" animBg="1"/>
      <p:bldP spid="365607" grpId="1" animBg="1"/>
      <p:bldP spid="365608" grpId="0" animBg="1"/>
      <p:bldP spid="365608" grpId="1" animBg="1"/>
      <p:bldP spid="365609" grpId="0" animBg="1"/>
      <p:bldP spid="365609" grpId="1" animBg="1"/>
      <p:bldP spid="365610" grpId="0" animBg="1"/>
      <p:bldP spid="365610" grpId="1" animBg="1"/>
      <p:bldP spid="365611" grpId="0" animBg="1"/>
      <p:bldP spid="365612" grpId="0" animBg="1"/>
      <p:bldP spid="365614" grpId="0"/>
      <p:bldP spid="365615" grpId="0"/>
      <p:bldP spid="365616" grpId="0"/>
      <p:bldP spid="365618" grpId="0"/>
      <p:bldP spid="365619" grpId="0" animBg="1"/>
      <p:bldP spid="365620" grpId="0"/>
      <p:bldP spid="365621" grpId="0" animBg="1"/>
      <p:bldP spid="365623" grpId="0" animBg="1"/>
      <p:bldP spid="365624" grpId="0" animBg="1"/>
      <p:bldP spid="365625" grpId="0" animBg="1"/>
      <p:bldP spid="365626" grpId="0" animBg="1"/>
      <p:bldP spid="365627" grpId="0" animBg="1"/>
      <p:bldP spid="365629" grpId="0" animBg="1"/>
      <p:bldP spid="365630" grpId="0"/>
      <p:bldP spid="365635" grpId="0"/>
      <p:bldP spid="365635" grpId="1"/>
      <p:bldP spid="365636" grpId="0"/>
      <p:bldP spid="365637" grpId="0"/>
      <p:bldP spid="365638" grpId="0"/>
      <p:bldP spid="365639" grpId="0"/>
      <p:bldP spid="365640" grpId="0"/>
      <p:bldP spid="365641" grpId="0" animBg="1"/>
      <p:bldP spid="365641" grpId="1" animBg="1"/>
      <p:bldP spid="365642" grpId="0"/>
      <p:bldP spid="365643" grpId="0"/>
      <p:bldP spid="365644" grpId="0" animBg="1"/>
      <p:bldP spid="365644" grpId="1" animBg="1"/>
      <p:bldP spid="365645" grpId="0"/>
      <p:bldP spid="365645" grpId="1"/>
      <p:bldP spid="365646" grpId="0" animBg="1"/>
      <p:bldP spid="365646" grpId="1" animBg="1"/>
      <p:bldP spid="365647" grpId="0"/>
      <p:bldP spid="365648" grpId="0"/>
      <p:bldP spid="365649" grpId="0"/>
      <p:bldP spid="365649" grpId="1"/>
      <p:bldP spid="365650" grpId="0" animBg="1"/>
      <p:bldP spid="365650" grpId="1" animBg="1"/>
      <p:bldP spid="365651" grpId="0"/>
      <p:bldP spid="365652" grpId="0"/>
      <p:bldP spid="365653" grpId="0"/>
      <p:bldP spid="365654" grpId="0" animBg="1"/>
      <p:bldP spid="365655" grpId="0"/>
      <p:bldP spid="365656" grpId="0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6630172C-847B-4DB6-94BE-4AE7A922222E}" type="slidenum">
              <a:rPr lang="it-IT" altLang="it-IT" sz="1000">
                <a:solidFill>
                  <a:srgbClr val="FFFFFF"/>
                </a:solidFill>
              </a:rPr>
              <a:pPr/>
              <a:t>154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pic>
        <p:nvPicPr>
          <p:cNvPr id="372738" name="Picture 2" descr="yutyuu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27650" y="3789363"/>
            <a:ext cx="3816350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2739" name="Picture 3" descr="RED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563938" y="5157788"/>
            <a:ext cx="287337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2740" name="Picture 4" descr="RED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211638" y="5160963"/>
            <a:ext cx="287337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2741" name="Picture 5" descr="RED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843213" y="5157788"/>
            <a:ext cx="287337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2742" name="Picture 6" descr="RED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859338" y="5160963"/>
            <a:ext cx="287337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2743" name="Picture 7" descr="Untwhite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843213" y="5157788"/>
            <a:ext cx="287337" cy="28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2744" name="Picture 8" descr="Untwhite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563938" y="5157788"/>
            <a:ext cx="287337" cy="28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2745" name="Picture 9" descr="Untwhite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211638" y="5157788"/>
            <a:ext cx="287337" cy="28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2746" name="Picture 10" descr="Untwhite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859338" y="5157788"/>
            <a:ext cx="287337" cy="28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2747" name="Line 11"/>
          <p:cNvSpPr>
            <a:spLocks noChangeShapeType="1"/>
          </p:cNvSpPr>
          <p:nvPr/>
        </p:nvSpPr>
        <p:spPr bwMode="auto">
          <a:xfrm>
            <a:off x="6046788" y="3429000"/>
            <a:ext cx="3097212" cy="0"/>
          </a:xfrm>
          <a:prstGeom prst="line">
            <a:avLst/>
          </a:prstGeom>
          <a:noFill/>
          <a:ln w="127000">
            <a:solidFill>
              <a:srgbClr val="8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72748" name="Line 12"/>
          <p:cNvSpPr>
            <a:spLocks noChangeShapeType="1"/>
          </p:cNvSpPr>
          <p:nvPr/>
        </p:nvSpPr>
        <p:spPr bwMode="auto">
          <a:xfrm>
            <a:off x="323850" y="1773238"/>
            <a:ext cx="6840538" cy="1582737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72749" name="Line 13"/>
          <p:cNvSpPr>
            <a:spLocks noChangeShapeType="1"/>
          </p:cNvSpPr>
          <p:nvPr/>
        </p:nvSpPr>
        <p:spPr bwMode="auto">
          <a:xfrm>
            <a:off x="323850" y="3429000"/>
            <a:ext cx="684053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72750" name="Arc 14"/>
          <p:cNvSpPr>
            <a:spLocks/>
          </p:cNvSpPr>
          <p:nvPr/>
        </p:nvSpPr>
        <p:spPr bwMode="auto">
          <a:xfrm rot="-10054953">
            <a:off x="2060575" y="2276475"/>
            <a:ext cx="495300" cy="1152525"/>
          </a:xfrm>
          <a:custGeom>
            <a:avLst/>
            <a:gdLst>
              <a:gd name="T0" fmla="*/ 2147483647 w 21600"/>
              <a:gd name="T1" fmla="*/ 0 h 22092"/>
              <a:gd name="T2" fmla="*/ 2147483647 w 21600"/>
              <a:gd name="T3" fmla="*/ 2147483647 h 22092"/>
              <a:gd name="T4" fmla="*/ 0 w 21600"/>
              <a:gd name="T5" fmla="*/ 2147483647 h 2209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2092" fill="none" extrusionOk="0">
                <a:moveTo>
                  <a:pt x="14871" y="-1"/>
                </a:moveTo>
                <a:cubicBezTo>
                  <a:pt x="19167" y="4077"/>
                  <a:pt x="21600" y="9741"/>
                  <a:pt x="21600" y="15665"/>
                </a:cubicBezTo>
                <a:cubicBezTo>
                  <a:pt x="21600" y="17844"/>
                  <a:pt x="21270" y="20011"/>
                  <a:pt x="20621" y="22091"/>
                </a:cubicBezTo>
              </a:path>
              <a:path w="21600" h="22092" stroke="0" extrusionOk="0">
                <a:moveTo>
                  <a:pt x="14871" y="-1"/>
                </a:moveTo>
                <a:cubicBezTo>
                  <a:pt x="19167" y="4077"/>
                  <a:pt x="21600" y="9741"/>
                  <a:pt x="21600" y="15665"/>
                </a:cubicBezTo>
                <a:cubicBezTo>
                  <a:pt x="21600" y="17844"/>
                  <a:pt x="21270" y="20011"/>
                  <a:pt x="20621" y="22091"/>
                </a:cubicBezTo>
                <a:lnTo>
                  <a:pt x="0" y="15665"/>
                </a:lnTo>
                <a:lnTo>
                  <a:pt x="14871" y="-1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it-IT"/>
          </a:p>
        </p:txBody>
      </p:sp>
      <p:sp>
        <p:nvSpPr>
          <p:cNvPr id="372751" name="Text Box 15"/>
          <p:cNvSpPr txBox="1">
            <a:spLocks noChangeArrowheads="1"/>
          </p:cNvSpPr>
          <p:nvPr/>
        </p:nvSpPr>
        <p:spPr bwMode="auto">
          <a:xfrm>
            <a:off x="-36513" y="2347913"/>
            <a:ext cx="2376488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/>
              <a:t>Sentiero di discesa nominale ≈ 3°</a:t>
            </a:r>
          </a:p>
        </p:txBody>
      </p:sp>
      <p:pic>
        <p:nvPicPr>
          <p:cNvPr id="372752" name="Picture 16" descr="veicoli%2520vari214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H="1">
            <a:off x="0" y="198438"/>
            <a:ext cx="1403350" cy="105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2753" name="Text Box 17"/>
          <p:cNvSpPr txBox="1">
            <a:spLocks noChangeArrowheads="1"/>
          </p:cNvSpPr>
          <p:nvPr/>
        </p:nvSpPr>
        <p:spPr bwMode="auto">
          <a:xfrm>
            <a:off x="0" y="3573463"/>
            <a:ext cx="3529013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Aeromobile molto alto 4 luci bianche</a:t>
            </a:r>
          </a:p>
        </p:txBody>
      </p:sp>
      <p:pic>
        <p:nvPicPr>
          <p:cNvPr id="372754" name="Picture 18" descr="veicoli%2520vari214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H="1">
            <a:off x="0" y="846138"/>
            <a:ext cx="1331913" cy="998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2755" name="Text Box 19"/>
          <p:cNvSpPr txBox="1">
            <a:spLocks noChangeArrowheads="1"/>
          </p:cNvSpPr>
          <p:nvPr/>
        </p:nvSpPr>
        <p:spPr bwMode="auto">
          <a:xfrm>
            <a:off x="0" y="3573463"/>
            <a:ext cx="381635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Aeromobile alto 3 luci bianche una rossa</a:t>
            </a:r>
          </a:p>
        </p:txBody>
      </p:sp>
      <p:sp>
        <p:nvSpPr>
          <p:cNvPr id="372756" name="Text Box 20"/>
          <p:cNvSpPr txBox="1">
            <a:spLocks noChangeArrowheads="1"/>
          </p:cNvSpPr>
          <p:nvPr/>
        </p:nvSpPr>
        <p:spPr bwMode="auto">
          <a:xfrm>
            <a:off x="0" y="3429000"/>
            <a:ext cx="6300788" cy="173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Aeromobile sul corretto sentiero di avvicinamento 2 luci bianche 2 luci rosse</a:t>
            </a:r>
          </a:p>
        </p:txBody>
      </p:sp>
      <p:pic>
        <p:nvPicPr>
          <p:cNvPr id="372757" name="Picture 21" descr="veicoli%2520vari214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H="1">
            <a:off x="-120650" y="1422400"/>
            <a:ext cx="13081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2758" name="Text Box 22"/>
          <p:cNvSpPr txBox="1">
            <a:spLocks noChangeArrowheads="1"/>
          </p:cNvSpPr>
          <p:nvPr/>
        </p:nvSpPr>
        <p:spPr bwMode="auto">
          <a:xfrm>
            <a:off x="0" y="3429000"/>
            <a:ext cx="5400675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Aeromobile leggermente basso 3 luci rosse 1 bianca</a:t>
            </a:r>
          </a:p>
        </p:txBody>
      </p:sp>
      <p:pic>
        <p:nvPicPr>
          <p:cNvPr id="372759" name="Picture 23" descr="veicoli%2520vari214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H="1">
            <a:off x="0" y="1773238"/>
            <a:ext cx="1331913" cy="998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2760" name="Text Box 24"/>
          <p:cNvSpPr txBox="1">
            <a:spLocks noChangeArrowheads="1"/>
          </p:cNvSpPr>
          <p:nvPr/>
        </p:nvSpPr>
        <p:spPr bwMode="auto">
          <a:xfrm>
            <a:off x="0" y="3429000"/>
            <a:ext cx="3744913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Aeromobile molto basso 4 luci rosse</a:t>
            </a:r>
          </a:p>
        </p:txBody>
      </p:sp>
      <p:pic>
        <p:nvPicPr>
          <p:cNvPr id="372761" name="Picture 25" descr="veicoli%2520vari214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H="1">
            <a:off x="-120650" y="2357438"/>
            <a:ext cx="1308100" cy="981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72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72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372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72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372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372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3727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3727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3727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727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72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5" dur="500"/>
                                        <p:tgtEl>
                                          <p:spTgt spid="372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7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372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72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372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372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60" presetID="0" presetClass="path" presetSubtype="0" accel="50000" decel="5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8594 0.00716 L 0.86545 0.24832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3727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976" y="120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63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4" dur="500"/>
                                        <p:tgtEl>
                                          <p:spTgt spid="3727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372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0" dur="500"/>
                                        <p:tgtEl>
                                          <p:spTgt spid="3727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72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72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0" dur="500"/>
                                        <p:tgtEl>
                                          <p:spTgt spid="372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4" dur="500"/>
                                        <p:tgtEl>
                                          <p:spTgt spid="3727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372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1" presetID="0" presetClass="path" presetSubtype="0" accel="50000" decel="5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8594 0.00716 L 0.86545 0.24832 " pathEditMode="relative" rAng="0" ptsTypes="AA">
                                      <p:cBhvr>
                                        <p:cTn id="92" dur="2000" fill="hold"/>
                                        <p:tgtEl>
                                          <p:spTgt spid="3727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976" y="120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94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5" dur="500"/>
                                        <p:tgtEl>
                                          <p:spTgt spid="372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/>
                                        <p:tgtEl>
                                          <p:spTgt spid="372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 nodeType="clickPar">
                      <p:stCondLst>
                        <p:cond delay="indefinite"/>
                      </p:stCondLst>
                      <p:childTnLst>
                        <p:par>
                          <p:cTn id="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01" dur="500"/>
                                        <p:tgtEl>
                                          <p:spTgt spid="3727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727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3727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1" dur="500"/>
                                        <p:tgtEl>
                                          <p:spTgt spid="372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 nodeType="clickPar">
                      <p:stCondLst>
                        <p:cond delay="indefinite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5" dur="500"/>
                                        <p:tgtEl>
                                          <p:spTgt spid="3727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372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2" presetID="0" presetClass="path" presetSubtype="0" accel="50000" decel="5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8594 0.00716 L 0.86545 0.24832 " pathEditMode="relative" rAng="0" ptsTypes="AA">
                                      <p:cBhvr>
                                        <p:cTn id="123" dur="2000" fill="hold"/>
                                        <p:tgtEl>
                                          <p:spTgt spid="3727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976" y="120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25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6" dur="500"/>
                                        <p:tgtEl>
                                          <p:spTgt spid="3727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500"/>
                                        <p:tgtEl>
                                          <p:spTgt spid="3727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32" dur="500"/>
                                        <p:tgtEl>
                                          <p:spTgt spid="3727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3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372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3727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0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42" dur="500"/>
                                        <p:tgtEl>
                                          <p:spTgt spid="372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 nodeType="clickPar">
                      <p:stCondLst>
                        <p:cond delay="indefinite"/>
                      </p:stCondLst>
                      <p:childTnLst>
                        <p:par>
                          <p:cTn id="1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6" dur="500"/>
                                        <p:tgtEl>
                                          <p:spTgt spid="3727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1" dur="500"/>
                                        <p:tgtEl>
                                          <p:spTgt spid="372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3" presetID="0" presetClass="path" presetSubtype="0" accel="50000" decel="5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8594 0.00716 L 0.86545 0.24832 " pathEditMode="relative" rAng="0" ptsTypes="AA">
                                      <p:cBhvr>
                                        <p:cTn id="154" dur="2000" fill="hold"/>
                                        <p:tgtEl>
                                          <p:spTgt spid="3727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976" y="120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56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7" dur="500"/>
                                        <p:tgtEl>
                                          <p:spTgt spid="372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/>
                                        <p:tgtEl>
                                          <p:spTgt spid="3727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 nodeType="clickPar">
                      <p:stCondLst>
                        <p:cond delay="indefinite"/>
                      </p:stCondLst>
                      <p:childTnLst>
                        <p:par>
                          <p:cTn id="1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2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63" dur="500"/>
                                        <p:tgtEl>
                                          <p:spTgt spid="3727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3727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9" dur="500" fill="hold"/>
                                        <p:tgtEl>
                                          <p:spTgt spid="3727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3" dur="500"/>
                                        <p:tgtEl>
                                          <p:spTgt spid="3727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 nodeType="clickPar">
                      <p:stCondLst>
                        <p:cond delay="indefinite"/>
                      </p:stCondLst>
                      <p:childTnLst>
                        <p:par>
                          <p:cTn id="1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7" dur="500"/>
                                        <p:tgtEl>
                                          <p:spTgt spid="3727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2" dur="500"/>
                                        <p:tgtEl>
                                          <p:spTgt spid="372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4" presetID="0" presetClass="path" presetSubtype="0" accel="50000" decel="5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8594 0.00716 L 0.86545 0.24832 " pathEditMode="relative" rAng="0" ptsTypes="AA">
                                      <p:cBhvr>
                                        <p:cTn id="185" dur="2000" fill="hold"/>
                                        <p:tgtEl>
                                          <p:spTgt spid="3727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976" y="120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87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8" dur="500"/>
                                        <p:tgtEl>
                                          <p:spTgt spid="3727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9" dur="500"/>
                                        <p:tgtEl>
                                          <p:spTgt spid="3727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2747" grpId="0" animBg="1"/>
      <p:bldP spid="372748" grpId="0" animBg="1"/>
      <p:bldP spid="372749" grpId="0" animBg="1"/>
      <p:bldP spid="372749" grpId="1" animBg="1"/>
      <p:bldP spid="372750" grpId="0" animBg="1"/>
      <p:bldP spid="372750" grpId="1" animBg="1"/>
      <p:bldP spid="372751" grpId="0"/>
      <p:bldP spid="372751" grpId="1"/>
      <p:bldP spid="372753" grpId="0"/>
      <p:bldP spid="372753" grpId="1"/>
      <p:bldP spid="372755" grpId="0"/>
      <p:bldP spid="372755" grpId="1"/>
      <p:bldP spid="372756" grpId="0"/>
      <p:bldP spid="372756" grpId="1"/>
      <p:bldP spid="372758" grpId="0"/>
      <p:bldP spid="372758" grpId="1"/>
      <p:bldP spid="372760" grpId="0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9B4E7756-64B3-4A0F-AB4E-C2F515FA5CFB}" type="slidenum">
              <a:rPr lang="it-IT" altLang="it-IT" sz="1000">
                <a:solidFill>
                  <a:srgbClr val="FFFFFF"/>
                </a:solidFill>
              </a:rPr>
              <a:pPr/>
              <a:t>155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59465" name="Rectangle 41"/>
          <p:cNvSpPr>
            <a:spLocks noChangeArrowheads="1"/>
          </p:cNvSpPr>
          <p:nvPr/>
        </p:nvSpPr>
        <p:spPr bwMode="auto">
          <a:xfrm>
            <a:off x="6734175" y="2636838"/>
            <a:ext cx="288925" cy="287337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59469" name="Rectangle 45"/>
          <p:cNvSpPr>
            <a:spLocks noChangeArrowheads="1"/>
          </p:cNvSpPr>
          <p:nvPr/>
        </p:nvSpPr>
        <p:spPr bwMode="auto">
          <a:xfrm>
            <a:off x="6732588" y="3286125"/>
            <a:ext cx="288925" cy="287338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59470" name="Rectangle 46"/>
          <p:cNvSpPr>
            <a:spLocks noChangeArrowheads="1"/>
          </p:cNvSpPr>
          <p:nvPr/>
        </p:nvSpPr>
        <p:spPr bwMode="auto">
          <a:xfrm>
            <a:off x="6734175" y="3933825"/>
            <a:ext cx="288925" cy="287338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59471" name="Rectangle 47"/>
          <p:cNvSpPr>
            <a:spLocks noChangeArrowheads="1"/>
          </p:cNvSpPr>
          <p:nvPr/>
        </p:nvSpPr>
        <p:spPr bwMode="auto">
          <a:xfrm>
            <a:off x="6734175" y="4581525"/>
            <a:ext cx="288925" cy="287338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grpSp>
        <p:nvGrpSpPr>
          <p:cNvPr id="359510" name="Group 86"/>
          <p:cNvGrpSpPr>
            <a:grpSpLocks/>
          </p:cNvGrpSpPr>
          <p:nvPr/>
        </p:nvGrpSpPr>
        <p:grpSpPr bwMode="auto">
          <a:xfrm>
            <a:off x="4718050" y="5661025"/>
            <a:ext cx="4248150" cy="936625"/>
            <a:chOff x="612" y="3611"/>
            <a:chExt cx="2676" cy="590"/>
          </a:xfrm>
        </p:grpSpPr>
        <p:grpSp>
          <p:nvGrpSpPr>
            <p:cNvPr id="171086" name="Group 48"/>
            <p:cNvGrpSpPr>
              <a:grpSpLocks/>
            </p:cNvGrpSpPr>
            <p:nvPr/>
          </p:nvGrpSpPr>
          <p:grpSpPr bwMode="auto">
            <a:xfrm>
              <a:off x="612" y="3611"/>
              <a:ext cx="2676" cy="590"/>
              <a:chOff x="463" y="2840"/>
              <a:chExt cx="2676" cy="590"/>
            </a:xfrm>
          </p:grpSpPr>
          <p:grpSp>
            <p:nvGrpSpPr>
              <p:cNvPr id="171089" name="Group 49"/>
              <p:cNvGrpSpPr>
                <a:grpSpLocks/>
              </p:cNvGrpSpPr>
              <p:nvPr/>
            </p:nvGrpSpPr>
            <p:grpSpPr bwMode="auto">
              <a:xfrm>
                <a:off x="463" y="2840"/>
                <a:ext cx="2676" cy="590"/>
                <a:chOff x="463" y="2840"/>
                <a:chExt cx="2676" cy="590"/>
              </a:xfrm>
            </p:grpSpPr>
            <p:sp>
              <p:nvSpPr>
                <p:cNvPr id="171091" name="Rectangle 50"/>
                <p:cNvSpPr>
                  <a:spLocks noChangeArrowheads="1"/>
                </p:cNvSpPr>
                <p:nvPr/>
              </p:nvSpPr>
              <p:spPr bwMode="auto">
                <a:xfrm rot="5400000">
                  <a:off x="1506" y="1797"/>
                  <a:ext cx="590" cy="2676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71092" name="Line 51"/>
                <p:cNvSpPr>
                  <a:spLocks noChangeShapeType="1"/>
                </p:cNvSpPr>
                <p:nvPr/>
              </p:nvSpPr>
              <p:spPr bwMode="auto">
                <a:xfrm rot="5400000" flipH="1">
                  <a:off x="1801" y="1502"/>
                  <a:ext cx="0" cy="2676"/>
                </a:xfrm>
                <a:prstGeom prst="line">
                  <a:avLst/>
                </a:prstGeom>
                <a:noFill/>
                <a:ln w="6032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71093" name="Line 52"/>
                <p:cNvSpPr>
                  <a:spLocks noChangeShapeType="1"/>
                </p:cNvSpPr>
                <p:nvPr/>
              </p:nvSpPr>
              <p:spPr bwMode="auto">
                <a:xfrm rot="5400000" flipH="1">
                  <a:off x="1801" y="2092"/>
                  <a:ext cx="0" cy="2676"/>
                </a:xfrm>
                <a:prstGeom prst="line">
                  <a:avLst/>
                </a:prstGeom>
                <a:noFill/>
                <a:ln w="6032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grpSp>
              <p:nvGrpSpPr>
                <p:cNvPr id="171094" name="Group 53"/>
                <p:cNvGrpSpPr>
                  <a:grpSpLocks/>
                </p:cNvGrpSpPr>
                <p:nvPr/>
              </p:nvGrpSpPr>
              <p:grpSpPr bwMode="auto">
                <a:xfrm>
                  <a:off x="912" y="3114"/>
                  <a:ext cx="2188" cy="27"/>
                  <a:chOff x="723" y="1979"/>
                  <a:chExt cx="4086" cy="58"/>
                </a:xfrm>
              </p:grpSpPr>
              <p:sp>
                <p:nvSpPr>
                  <p:cNvPr id="171114" name="Rectangle 54"/>
                  <p:cNvSpPr>
                    <a:spLocks noChangeArrowheads="1"/>
                  </p:cNvSpPr>
                  <p:nvPr/>
                </p:nvSpPr>
                <p:spPr bwMode="auto">
                  <a:xfrm rot="16200000" flipH="1">
                    <a:off x="4632" y="1859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grpSp>
                <p:nvGrpSpPr>
                  <p:cNvPr id="171115" name="Group 55"/>
                  <p:cNvGrpSpPr>
                    <a:grpSpLocks/>
                  </p:cNvGrpSpPr>
                  <p:nvPr/>
                </p:nvGrpSpPr>
                <p:grpSpPr bwMode="auto">
                  <a:xfrm>
                    <a:off x="1179" y="1979"/>
                    <a:ext cx="3151" cy="58"/>
                    <a:chOff x="1021" y="1480"/>
                    <a:chExt cx="3151" cy="58"/>
                  </a:xfrm>
                </p:grpSpPr>
                <p:sp>
                  <p:nvSpPr>
                    <p:cNvPr id="171117" name="Rectangle 56"/>
                    <p:cNvSpPr>
                      <a:spLocks noChangeArrowheads="1"/>
                    </p:cNvSpPr>
                    <p:nvPr/>
                  </p:nvSpPr>
                  <p:spPr bwMode="auto">
                    <a:xfrm rot="5400000" flipH="1">
                      <a:off x="1141" y="1360"/>
                      <a:ext cx="58" cy="297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118" name="Rectangle 57"/>
                    <p:cNvSpPr>
                      <a:spLocks noChangeArrowheads="1"/>
                    </p:cNvSpPr>
                    <p:nvPr/>
                  </p:nvSpPr>
                  <p:spPr bwMode="auto">
                    <a:xfrm rot="5400000" flipH="1">
                      <a:off x="1616" y="1360"/>
                      <a:ext cx="58" cy="297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119" name="Rectangle 58"/>
                    <p:cNvSpPr>
                      <a:spLocks noChangeArrowheads="1"/>
                    </p:cNvSpPr>
                    <p:nvPr/>
                  </p:nvSpPr>
                  <p:spPr bwMode="auto">
                    <a:xfrm rot="5400000" flipH="1">
                      <a:off x="2092" y="1360"/>
                      <a:ext cx="58" cy="297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120" name="Rectangle 59"/>
                    <p:cNvSpPr>
                      <a:spLocks noChangeArrowheads="1"/>
                    </p:cNvSpPr>
                    <p:nvPr/>
                  </p:nvSpPr>
                  <p:spPr bwMode="auto">
                    <a:xfrm rot="5400000" flipH="1">
                      <a:off x="2570" y="1360"/>
                      <a:ext cx="58" cy="297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121" name="Rectangle 60"/>
                    <p:cNvSpPr>
                      <a:spLocks noChangeArrowheads="1"/>
                    </p:cNvSpPr>
                    <p:nvPr/>
                  </p:nvSpPr>
                  <p:spPr bwMode="auto">
                    <a:xfrm rot="5400000" flipH="1">
                      <a:off x="3045" y="1360"/>
                      <a:ext cx="58" cy="297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122" name="Rectangle 61"/>
                    <p:cNvSpPr>
                      <a:spLocks noChangeArrowheads="1"/>
                    </p:cNvSpPr>
                    <p:nvPr/>
                  </p:nvSpPr>
                  <p:spPr bwMode="auto">
                    <a:xfrm rot="5400000" flipH="1">
                      <a:off x="3521" y="1360"/>
                      <a:ext cx="58" cy="297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123" name="Rectangle 62"/>
                    <p:cNvSpPr>
                      <a:spLocks noChangeArrowheads="1"/>
                    </p:cNvSpPr>
                    <p:nvPr/>
                  </p:nvSpPr>
                  <p:spPr bwMode="auto">
                    <a:xfrm rot="5400000" flipH="1">
                      <a:off x="3995" y="1360"/>
                      <a:ext cx="58" cy="297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</p:grpSp>
              <p:sp>
                <p:nvSpPr>
                  <p:cNvPr id="171116" name="Rectangle 63"/>
                  <p:cNvSpPr>
                    <a:spLocks noChangeArrowheads="1"/>
                  </p:cNvSpPr>
                  <p:nvPr/>
                </p:nvSpPr>
                <p:spPr bwMode="auto">
                  <a:xfrm rot="16200000" flipH="1">
                    <a:off x="843" y="1859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  <p:grpSp>
              <p:nvGrpSpPr>
                <p:cNvPr id="171095" name="Group 64"/>
                <p:cNvGrpSpPr>
                  <a:grpSpLocks/>
                </p:cNvGrpSpPr>
                <p:nvPr/>
              </p:nvGrpSpPr>
              <p:grpSpPr bwMode="auto">
                <a:xfrm>
                  <a:off x="479" y="2869"/>
                  <a:ext cx="190" cy="519"/>
                  <a:chOff x="3560" y="2405"/>
                  <a:chExt cx="356" cy="1116"/>
                </a:xfrm>
              </p:grpSpPr>
              <p:grpSp>
                <p:nvGrpSpPr>
                  <p:cNvPr id="171096" name="Group 65"/>
                  <p:cNvGrpSpPr>
                    <a:grpSpLocks/>
                  </p:cNvGrpSpPr>
                  <p:nvPr/>
                </p:nvGrpSpPr>
                <p:grpSpPr bwMode="auto">
                  <a:xfrm rot="16200000" flipH="1">
                    <a:off x="3298" y="2667"/>
                    <a:ext cx="880" cy="356"/>
                    <a:chOff x="2744" y="3929"/>
                    <a:chExt cx="680" cy="181"/>
                  </a:xfrm>
                </p:grpSpPr>
                <p:sp>
                  <p:nvSpPr>
                    <p:cNvPr id="171106" name="Rectangle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44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107" name="Rectangle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3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108" name="Rectangle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2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109" name="Rectangle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16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2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110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07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111" name="Rectangle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2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112" name="Rectangle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8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113" name="Rectangle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79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</p:grpSp>
              <p:grpSp>
                <p:nvGrpSpPr>
                  <p:cNvPr id="171097" name="Group 74"/>
                  <p:cNvGrpSpPr>
                    <a:grpSpLocks/>
                  </p:cNvGrpSpPr>
                  <p:nvPr/>
                </p:nvGrpSpPr>
                <p:grpSpPr bwMode="auto">
                  <a:xfrm rot="5400000" flipH="1">
                    <a:off x="3298" y="2903"/>
                    <a:ext cx="880" cy="356"/>
                    <a:chOff x="2744" y="3929"/>
                    <a:chExt cx="680" cy="181"/>
                  </a:xfrm>
                </p:grpSpPr>
                <p:sp>
                  <p:nvSpPr>
                    <p:cNvPr id="171098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44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099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3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100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2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101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16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2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102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07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103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2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104" name="Rectangle 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8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105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79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</p:grpSp>
            </p:grpSp>
          </p:grpSp>
          <p:sp>
            <p:nvSpPr>
              <p:cNvPr id="171090" name="Text Box 83"/>
              <p:cNvSpPr txBox="1">
                <a:spLocks noChangeArrowheads="1"/>
              </p:cNvSpPr>
              <p:nvPr/>
            </p:nvSpPr>
            <p:spPr bwMode="auto">
              <a:xfrm rot="5400000">
                <a:off x="593" y="3086"/>
                <a:ext cx="411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it-IT" altLang="it-IT" sz="1400" b="1">
                    <a:latin typeface="Verdana" panose="020B0604030504040204" pitchFamily="34" charset="0"/>
                  </a:rPr>
                  <a:t>34 L</a:t>
                </a:r>
              </a:p>
            </p:txBody>
          </p:sp>
        </p:grpSp>
        <p:sp>
          <p:nvSpPr>
            <p:cNvPr id="171087" name="Rectangle 84"/>
            <p:cNvSpPr>
              <a:spLocks noChangeArrowheads="1"/>
            </p:cNvSpPr>
            <p:nvPr/>
          </p:nvSpPr>
          <p:spPr bwMode="auto">
            <a:xfrm>
              <a:off x="1837" y="3702"/>
              <a:ext cx="363" cy="13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71088" name="Rectangle 85"/>
            <p:cNvSpPr>
              <a:spLocks noChangeArrowheads="1"/>
            </p:cNvSpPr>
            <p:nvPr/>
          </p:nvSpPr>
          <p:spPr bwMode="auto">
            <a:xfrm>
              <a:off x="1837" y="3974"/>
              <a:ext cx="363" cy="13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359511" name="Line 87"/>
          <p:cNvSpPr>
            <a:spLocks noChangeShapeType="1"/>
          </p:cNvSpPr>
          <p:nvPr/>
        </p:nvSpPr>
        <p:spPr bwMode="auto">
          <a:xfrm>
            <a:off x="6734175" y="2781300"/>
            <a:ext cx="86360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59513" name="Line 89"/>
          <p:cNvSpPr>
            <a:spLocks noChangeShapeType="1"/>
          </p:cNvSpPr>
          <p:nvPr/>
        </p:nvSpPr>
        <p:spPr bwMode="auto">
          <a:xfrm>
            <a:off x="6734175" y="3429000"/>
            <a:ext cx="86360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59514" name="Line 90"/>
          <p:cNvSpPr>
            <a:spLocks noChangeShapeType="1"/>
          </p:cNvSpPr>
          <p:nvPr/>
        </p:nvSpPr>
        <p:spPr bwMode="auto">
          <a:xfrm>
            <a:off x="6734175" y="4076700"/>
            <a:ext cx="86360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59515" name="Line 91"/>
          <p:cNvSpPr>
            <a:spLocks noChangeShapeType="1"/>
          </p:cNvSpPr>
          <p:nvPr/>
        </p:nvSpPr>
        <p:spPr bwMode="auto">
          <a:xfrm>
            <a:off x="6734175" y="4724400"/>
            <a:ext cx="86360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59516" name="Line 92"/>
          <p:cNvSpPr>
            <a:spLocks noChangeShapeType="1"/>
          </p:cNvSpPr>
          <p:nvPr/>
        </p:nvSpPr>
        <p:spPr bwMode="auto">
          <a:xfrm flipV="1">
            <a:off x="6877050" y="4724400"/>
            <a:ext cx="0" cy="792163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59517" name="Line 93"/>
          <p:cNvSpPr>
            <a:spLocks noChangeShapeType="1"/>
          </p:cNvSpPr>
          <p:nvPr/>
        </p:nvSpPr>
        <p:spPr bwMode="auto">
          <a:xfrm flipV="1">
            <a:off x="4718050" y="4868863"/>
            <a:ext cx="0" cy="792162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59520" name="Line 96"/>
          <p:cNvSpPr>
            <a:spLocks noChangeShapeType="1"/>
          </p:cNvSpPr>
          <p:nvPr/>
        </p:nvSpPr>
        <p:spPr bwMode="auto">
          <a:xfrm flipH="1" flipV="1">
            <a:off x="7381875" y="4724400"/>
            <a:ext cx="0" cy="8651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59521" name="Line 97"/>
          <p:cNvSpPr>
            <a:spLocks noChangeShapeType="1"/>
          </p:cNvSpPr>
          <p:nvPr/>
        </p:nvSpPr>
        <p:spPr bwMode="auto">
          <a:xfrm>
            <a:off x="4718050" y="5229225"/>
            <a:ext cx="2159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59522" name="Line 98"/>
          <p:cNvSpPr>
            <a:spLocks noChangeShapeType="1"/>
          </p:cNvSpPr>
          <p:nvPr/>
        </p:nvSpPr>
        <p:spPr bwMode="auto">
          <a:xfrm flipH="1" flipV="1">
            <a:off x="7381875" y="4076700"/>
            <a:ext cx="0" cy="6492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59523" name="Line 99"/>
          <p:cNvSpPr>
            <a:spLocks noChangeShapeType="1"/>
          </p:cNvSpPr>
          <p:nvPr/>
        </p:nvSpPr>
        <p:spPr bwMode="auto">
          <a:xfrm flipH="1" flipV="1">
            <a:off x="7381875" y="2781300"/>
            <a:ext cx="0" cy="6492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59524" name="Line 100"/>
          <p:cNvSpPr>
            <a:spLocks noChangeShapeType="1"/>
          </p:cNvSpPr>
          <p:nvPr/>
        </p:nvSpPr>
        <p:spPr bwMode="auto">
          <a:xfrm flipH="1" flipV="1">
            <a:off x="7381875" y="3429000"/>
            <a:ext cx="0" cy="6492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59525" name="Text Box 101"/>
          <p:cNvSpPr txBox="1">
            <a:spLocks noChangeArrowheads="1"/>
          </p:cNvSpPr>
          <p:nvPr/>
        </p:nvSpPr>
        <p:spPr bwMode="auto">
          <a:xfrm>
            <a:off x="5437188" y="4581525"/>
            <a:ext cx="576262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d</a:t>
            </a:r>
          </a:p>
        </p:txBody>
      </p:sp>
      <p:sp>
        <p:nvSpPr>
          <p:cNvPr id="359526" name="Text Box 102"/>
          <p:cNvSpPr txBox="1">
            <a:spLocks noChangeArrowheads="1"/>
          </p:cNvSpPr>
          <p:nvPr/>
        </p:nvSpPr>
        <p:spPr bwMode="auto">
          <a:xfrm>
            <a:off x="7451725" y="4868863"/>
            <a:ext cx="15478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it-IT" altLang="it-IT" sz="2000">
                <a:latin typeface="Arial" panose="020B0604020202020204" pitchFamily="34" charset="0"/>
              </a:rPr>
              <a:t>15 m </a:t>
            </a:r>
            <a:r>
              <a:rPr lang="en-US" altLang="it-IT" sz="2000">
                <a:latin typeface="Arial" panose="020B0604020202020204" pitchFamily="34" charset="0"/>
              </a:rPr>
              <a:t>± 1 m</a:t>
            </a:r>
          </a:p>
        </p:txBody>
      </p:sp>
      <p:sp>
        <p:nvSpPr>
          <p:cNvPr id="359527" name="Text Box 103"/>
          <p:cNvSpPr txBox="1">
            <a:spLocks noChangeArrowheads="1"/>
          </p:cNvSpPr>
          <p:nvPr/>
        </p:nvSpPr>
        <p:spPr bwMode="auto">
          <a:xfrm>
            <a:off x="7559675" y="4149725"/>
            <a:ext cx="15843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it-IT" altLang="it-IT" sz="2000">
                <a:latin typeface="Arial" panose="020B0604020202020204" pitchFamily="34" charset="0"/>
              </a:rPr>
              <a:t>9 m </a:t>
            </a:r>
            <a:r>
              <a:rPr lang="en-US" altLang="it-IT" sz="2000">
                <a:latin typeface="Arial" panose="020B0604020202020204" pitchFamily="34" charset="0"/>
              </a:rPr>
              <a:t>± 1 m</a:t>
            </a:r>
          </a:p>
        </p:txBody>
      </p:sp>
      <p:sp>
        <p:nvSpPr>
          <p:cNvPr id="359528" name="Text Box 104"/>
          <p:cNvSpPr txBox="1">
            <a:spLocks noChangeArrowheads="1"/>
          </p:cNvSpPr>
          <p:nvPr/>
        </p:nvSpPr>
        <p:spPr bwMode="auto">
          <a:xfrm>
            <a:off x="7559675" y="2781300"/>
            <a:ext cx="14763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it-IT" altLang="it-IT" sz="2000">
                <a:latin typeface="Arial" panose="020B0604020202020204" pitchFamily="34" charset="0"/>
              </a:rPr>
              <a:t>9 m </a:t>
            </a:r>
            <a:r>
              <a:rPr lang="en-US" altLang="it-IT" sz="2000">
                <a:latin typeface="Arial" panose="020B0604020202020204" pitchFamily="34" charset="0"/>
              </a:rPr>
              <a:t>± 1 m</a:t>
            </a:r>
          </a:p>
        </p:txBody>
      </p:sp>
      <p:sp>
        <p:nvSpPr>
          <p:cNvPr id="359529" name="Text Box 105"/>
          <p:cNvSpPr txBox="1">
            <a:spLocks noChangeArrowheads="1"/>
          </p:cNvSpPr>
          <p:nvPr/>
        </p:nvSpPr>
        <p:spPr bwMode="auto">
          <a:xfrm>
            <a:off x="7561263" y="3429000"/>
            <a:ext cx="133191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it-IT" altLang="it-IT" sz="2000">
                <a:latin typeface="Arial" panose="020B0604020202020204" pitchFamily="34" charset="0"/>
              </a:rPr>
              <a:t>9 m </a:t>
            </a:r>
            <a:r>
              <a:rPr lang="en-US" altLang="it-IT" sz="2000">
                <a:latin typeface="Arial" panose="020B0604020202020204" pitchFamily="34" charset="0"/>
              </a:rPr>
              <a:t>± 1 m</a:t>
            </a:r>
          </a:p>
        </p:txBody>
      </p:sp>
      <p:sp>
        <p:nvSpPr>
          <p:cNvPr id="359530" name="Rectangle 106"/>
          <p:cNvSpPr>
            <a:spLocks noChangeArrowheads="1"/>
          </p:cNvSpPr>
          <p:nvPr/>
        </p:nvSpPr>
        <p:spPr bwMode="auto">
          <a:xfrm>
            <a:off x="2266950" y="3933825"/>
            <a:ext cx="288925" cy="287338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59531" name="Rectangle 107"/>
          <p:cNvSpPr>
            <a:spLocks noChangeArrowheads="1"/>
          </p:cNvSpPr>
          <p:nvPr/>
        </p:nvSpPr>
        <p:spPr bwMode="auto">
          <a:xfrm>
            <a:off x="2266950" y="4581525"/>
            <a:ext cx="288925" cy="287338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grpSp>
        <p:nvGrpSpPr>
          <p:cNvPr id="359532" name="Group 108"/>
          <p:cNvGrpSpPr>
            <a:grpSpLocks/>
          </p:cNvGrpSpPr>
          <p:nvPr/>
        </p:nvGrpSpPr>
        <p:grpSpPr bwMode="auto">
          <a:xfrm>
            <a:off x="250825" y="5661025"/>
            <a:ext cx="4248150" cy="936625"/>
            <a:chOff x="612" y="3611"/>
            <a:chExt cx="2676" cy="590"/>
          </a:xfrm>
        </p:grpSpPr>
        <p:grpSp>
          <p:nvGrpSpPr>
            <p:cNvPr id="171048" name="Group 109"/>
            <p:cNvGrpSpPr>
              <a:grpSpLocks/>
            </p:cNvGrpSpPr>
            <p:nvPr/>
          </p:nvGrpSpPr>
          <p:grpSpPr bwMode="auto">
            <a:xfrm>
              <a:off x="612" y="3611"/>
              <a:ext cx="2676" cy="590"/>
              <a:chOff x="463" y="2840"/>
              <a:chExt cx="2676" cy="590"/>
            </a:xfrm>
          </p:grpSpPr>
          <p:grpSp>
            <p:nvGrpSpPr>
              <p:cNvPr id="171051" name="Group 110"/>
              <p:cNvGrpSpPr>
                <a:grpSpLocks/>
              </p:cNvGrpSpPr>
              <p:nvPr/>
            </p:nvGrpSpPr>
            <p:grpSpPr bwMode="auto">
              <a:xfrm>
                <a:off x="463" y="2840"/>
                <a:ext cx="2676" cy="590"/>
                <a:chOff x="463" y="2840"/>
                <a:chExt cx="2676" cy="590"/>
              </a:xfrm>
            </p:grpSpPr>
            <p:sp>
              <p:nvSpPr>
                <p:cNvPr id="171053" name="Rectangle 111"/>
                <p:cNvSpPr>
                  <a:spLocks noChangeArrowheads="1"/>
                </p:cNvSpPr>
                <p:nvPr/>
              </p:nvSpPr>
              <p:spPr bwMode="auto">
                <a:xfrm rot="5400000">
                  <a:off x="1506" y="1797"/>
                  <a:ext cx="590" cy="2676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71054" name="Line 112"/>
                <p:cNvSpPr>
                  <a:spLocks noChangeShapeType="1"/>
                </p:cNvSpPr>
                <p:nvPr/>
              </p:nvSpPr>
              <p:spPr bwMode="auto">
                <a:xfrm rot="5400000" flipH="1">
                  <a:off x="1801" y="1502"/>
                  <a:ext cx="0" cy="2676"/>
                </a:xfrm>
                <a:prstGeom prst="line">
                  <a:avLst/>
                </a:prstGeom>
                <a:noFill/>
                <a:ln w="6032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71055" name="Line 113"/>
                <p:cNvSpPr>
                  <a:spLocks noChangeShapeType="1"/>
                </p:cNvSpPr>
                <p:nvPr/>
              </p:nvSpPr>
              <p:spPr bwMode="auto">
                <a:xfrm rot="5400000" flipH="1">
                  <a:off x="1801" y="2092"/>
                  <a:ext cx="0" cy="2676"/>
                </a:xfrm>
                <a:prstGeom prst="line">
                  <a:avLst/>
                </a:prstGeom>
                <a:noFill/>
                <a:ln w="6032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grpSp>
              <p:nvGrpSpPr>
                <p:cNvPr id="171056" name="Group 114"/>
                <p:cNvGrpSpPr>
                  <a:grpSpLocks/>
                </p:cNvGrpSpPr>
                <p:nvPr/>
              </p:nvGrpSpPr>
              <p:grpSpPr bwMode="auto">
                <a:xfrm>
                  <a:off x="912" y="3114"/>
                  <a:ext cx="2188" cy="27"/>
                  <a:chOff x="723" y="1979"/>
                  <a:chExt cx="4086" cy="58"/>
                </a:xfrm>
              </p:grpSpPr>
              <p:sp>
                <p:nvSpPr>
                  <p:cNvPr id="171076" name="Rectangle 115"/>
                  <p:cNvSpPr>
                    <a:spLocks noChangeArrowheads="1"/>
                  </p:cNvSpPr>
                  <p:nvPr/>
                </p:nvSpPr>
                <p:spPr bwMode="auto">
                  <a:xfrm rot="16200000" flipH="1">
                    <a:off x="4632" y="1859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grpSp>
                <p:nvGrpSpPr>
                  <p:cNvPr id="171077" name="Group 116"/>
                  <p:cNvGrpSpPr>
                    <a:grpSpLocks/>
                  </p:cNvGrpSpPr>
                  <p:nvPr/>
                </p:nvGrpSpPr>
                <p:grpSpPr bwMode="auto">
                  <a:xfrm>
                    <a:off x="1179" y="1979"/>
                    <a:ext cx="3151" cy="58"/>
                    <a:chOff x="1021" y="1480"/>
                    <a:chExt cx="3151" cy="58"/>
                  </a:xfrm>
                </p:grpSpPr>
                <p:sp>
                  <p:nvSpPr>
                    <p:cNvPr id="171079" name="Rectangle 117"/>
                    <p:cNvSpPr>
                      <a:spLocks noChangeArrowheads="1"/>
                    </p:cNvSpPr>
                    <p:nvPr/>
                  </p:nvSpPr>
                  <p:spPr bwMode="auto">
                    <a:xfrm rot="5400000" flipH="1">
                      <a:off x="1141" y="1360"/>
                      <a:ext cx="58" cy="297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080" name="Rectangle 118"/>
                    <p:cNvSpPr>
                      <a:spLocks noChangeArrowheads="1"/>
                    </p:cNvSpPr>
                    <p:nvPr/>
                  </p:nvSpPr>
                  <p:spPr bwMode="auto">
                    <a:xfrm rot="5400000" flipH="1">
                      <a:off x="1616" y="1360"/>
                      <a:ext cx="58" cy="297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081" name="Rectangle 119"/>
                    <p:cNvSpPr>
                      <a:spLocks noChangeArrowheads="1"/>
                    </p:cNvSpPr>
                    <p:nvPr/>
                  </p:nvSpPr>
                  <p:spPr bwMode="auto">
                    <a:xfrm rot="5400000" flipH="1">
                      <a:off x="2092" y="1360"/>
                      <a:ext cx="58" cy="297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082" name="Rectangle 120"/>
                    <p:cNvSpPr>
                      <a:spLocks noChangeArrowheads="1"/>
                    </p:cNvSpPr>
                    <p:nvPr/>
                  </p:nvSpPr>
                  <p:spPr bwMode="auto">
                    <a:xfrm rot="5400000" flipH="1">
                      <a:off x="2570" y="1360"/>
                      <a:ext cx="58" cy="297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083" name="Rectangle 121"/>
                    <p:cNvSpPr>
                      <a:spLocks noChangeArrowheads="1"/>
                    </p:cNvSpPr>
                    <p:nvPr/>
                  </p:nvSpPr>
                  <p:spPr bwMode="auto">
                    <a:xfrm rot="5400000" flipH="1">
                      <a:off x="3045" y="1360"/>
                      <a:ext cx="58" cy="297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084" name="Rectangle 122"/>
                    <p:cNvSpPr>
                      <a:spLocks noChangeArrowheads="1"/>
                    </p:cNvSpPr>
                    <p:nvPr/>
                  </p:nvSpPr>
                  <p:spPr bwMode="auto">
                    <a:xfrm rot="5400000" flipH="1">
                      <a:off x="3521" y="1360"/>
                      <a:ext cx="58" cy="297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085" name="Rectangle 123"/>
                    <p:cNvSpPr>
                      <a:spLocks noChangeArrowheads="1"/>
                    </p:cNvSpPr>
                    <p:nvPr/>
                  </p:nvSpPr>
                  <p:spPr bwMode="auto">
                    <a:xfrm rot="5400000" flipH="1">
                      <a:off x="3995" y="1360"/>
                      <a:ext cx="58" cy="297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</p:grpSp>
              <p:sp>
                <p:nvSpPr>
                  <p:cNvPr id="171078" name="Rectangle 124"/>
                  <p:cNvSpPr>
                    <a:spLocks noChangeArrowheads="1"/>
                  </p:cNvSpPr>
                  <p:nvPr/>
                </p:nvSpPr>
                <p:spPr bwMode="auto">
                  <a:xfrm rot="16200000" flipH="1">
                    <a:off x="843" y="1859"/>
                    <a:ext cx="58" cy="297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  <p:grpSp>
              <p:nvGrpSpPr>
                <p:cNvPr id="171057" name="Group 125"/>
                <p:cNvGrpSpPr>
                  <a:grpSpLocks/>
                </p:cNvGrpSpPr>
                <p:nvPr/>
              </p:nvGrpSpPr>
              <p:grpSpPr bwMode="auto">
                <a:xfrm>
                  <a:off x="479" y="2869"/>
                  <a:ext cx="190" cy="519"/>
                  <a:chOff x="3560" y="2405"/>
                  <a:chExt cx="356" cy="1116"/>
                </a:xfrm>
              </p:grpSpPr>
              <p:grpSp>
                <p:nvGrpSpPr>
                  <p:cNvPr id="171058" name="Group 126"/>
                  <p:cNvGrpSpPr>
                    <a:grpSpLocks/>
                  </p:cNvGrpSpPr>
                  <p:nvPr/>
                </p:nvGrpSpPr>
                <p:grpSpPr bwMode="auto">
                  <a:xfrm rot="16200000" flipH="1">
                    <a:off x="3298" y="2667"/>
                    <a:ext cx="880" cy="356"/>
                    <a:chOff x="2744" y="3929"/>
                    <a:chExt cx="680" cy="181"/>
                  </a:xfrm>
                </p:grpSpPr>
                <p:sp>
                  <p:nvSpPr>
                    <p:cNvPr id="171068" name="Rectangle 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44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069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3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070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2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071" name="Rectangle 1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16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2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072" name="Rectangle 1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07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073" name="Rectangle 1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2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074" name="Rectangle 1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8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075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79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</p:grpSp>
              <p:grpSp>
                <p:nvGrpSpPr>
                  <p:cNvPr id="171059" name="Group 135"/>
                  <p:cNvGrpSpPr>
                    <a:grpSpLocks/>
                  </p:cNvGrpSpPr>
                  <p:nvPr/>
                </p:nvGrpSpPr>
                <p:grpSpPr bwMode="auto">
                  <a:xfrm rot="5400000" flipH="1">
                    <a:off x="3298" y="2903"/>
                    <a:ext cx="880" cy="356"/>
                    <a:chOff x="2744" y="3929"/>
                    <a:chExt cx="680" cy="181"/>
                  </a:xfrm>
                </p:grpSpPr>
                <p:sp>
                  <p:nvSpPr>
                    <p:cNvPr id="171060" name="Rectangle 1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44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061" name="Rectangle 1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3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062" name="Rectangle 1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2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063" name="Rectangle 1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16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2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064" name="Rectangle 1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07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065" name="Rectangle 1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2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066" name="Rectangle 1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8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71067" name="Rectangle 1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79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</p:grpSp>
            </p:grpSp>
          </p:grpSp>
          <p:sp>
            <p:nvSpPr>
              <p:cNvPr id="171052" name="Text Box 144"/>
              <p:cNvSpPr txBox="1">
                <a:spLocks noChangeArrowheads="1"/>
              </p:cNvSpPr>
              <p:nvPr/>
            </p:nvSpPr>
            <p:spPr bwMode="auto">
              <a:xfrm rot="5400000">
                <a:off x="593" y="3086"/>
                <a:ext cx="411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it-IT" altLang="it-IT" sz="1400" b="1">
                    <a:latin typeface="Verdana" panose="020B0604030504040204" pitchFamily="34" charset="0"/>
                  </a:rPr>
                  <a:t>34 L</a:t>
                </a:r>
              </a:p>
            </p:txBody>
          </p:sp>
        </p:grpSp>
        <p:sp>
          <p:nvSpPr>
            <p:cNvPr id="171049" name="Rectangle 145"/>
            <p:cNvSpPr>
              <a:spLocks noChangeArrowheads="1"/>
            </p:cNvSpPr>
            <p:nvPr/>
          </p:nvSpPr>
          <p:spPr bwMode="auto">
            <a:xfrm>
              <a:off x="1837" y="3702"/>
              <a:ext cx="363" cy="13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71050" name="Rectangle 146"/>
            <p:cNvSpPr>
              <a:spLocks noChangeArrowheads="1"/>
            </p:cNvSpPr>
            <p:nvPr/>
          </p:nvSpPr>
          <p:spPr bwMode="auto">
            <a:xfrm>
              <a:off x="1837" y="3974"/>
              <a:ext cx="363" cy="13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359571" name="Line 147"/>
          <p:cNvSpPr>
            <a:spLocks noChangeShapeType="1"/>
          </p:cNvSpPr>
          <p:nvPr/>
        </p:nvSpPr>
        <p:spPr bwMode="auto">
          <a:xfrm>
            <a:off x="2266950" y="4076700"/>
            <a:ext cx="86360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59572" name="Line 148"/>
          <p:cNvSpPr>
            <a:spLocks noChangeShapeType="1"/>
          </p:cNvSpPr>
          <p:nvPr/>
        </p:nvSpPr>
        <p:spPr bwMode="auto">
          <a:xfrm>
            <a:off x="2266950" y="4724400"/>
            <a:ext cx="86360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59573" name="Line 149"/>
          <p:cNvSpPr>
            <a:spLocks noChangeShapeType="1"/>
          </p:cNvSpPr>
          <p:nvPr/>
        </p:nvSpPr>
        <p:spPr bwMode="auto">
          <a:xfrm flipV="1">
            <a:off x="2409825" y="4724400"/>
            <a:ext cx="0" cy="792163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59574" name="Line 150"/>
          <p:cNvSpPr>
            <a:spLocks noChangeShapeType="1"/>
          </p:cNvSpPr>
          <p:nvPr/>
        </p:nvSpPr>
        <p:spPr bwMode="auto">
          <a:xfrm flipV="1">
            <a:off x="250825" y="4868863"/>
            <a:ext cx="0" cy="792162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59575" name="Line 151"/>
          <p:cNvSpPr>
            <a:spLocks noChangeShapeType="1"/>
          </p:cNvSpPr>
          <p:nvPr/>
        </p:nvSpPr>
        <p:spPr bwMode="auto">
          <a:xfrm flipH="1" flipV="1">
            <a:off x="2914650" y="4724400"/>
            <a:ext cx="0" cy="8651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59576" name="Line 152"/>
          <p:cNvSpPr>
            <a:spLocks noChangeShapeType="1"/>
          </p:cNvSpPr>
          <p:nvPr/>
        </p:nvSpPr>
        <p:spPr bwMode="auto">
          <a:xfrm>
            <a:off x="250825" y="5229225"/>
            <a:ext cx="2159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59577" name="Line 153"/>
          <p:cNvSpPr>
            <a:spLocks noChangeShapeType="1"/>
          </p:cNvSpPr>
          <p:nvPr/>
        </p:nvSpPr>
        <p:spPr bwMode="auto">
          <a:xfrm flipH="1" flipV="1">
            <a:off x="2914650" y="4076700"/>
            <a:ext cx="0" cy="6492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59578" name="Text Box 154"/>
          <p:cNvSpPr txBox="1">
            <a:spLocks noChangeArrowheads="1"/>
          </p:cNvSpPr>
          <p:nvPr/>
        </p:nvSpPr>
        <p:spPr bwMode="auto">
          <a:xfrm>
            <a:off x="969963" y="4581525"/>
            <a:ext cx="576262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d</a:t>
            </a:r>
          </a:p>
        </p:txBody>
      </p:sp>
      <p:sp>
        <p:nvSpPr>
          <p:cNvPr id="359579" name="Text Box 155"/>
          <p:cNvSpPr txBox="1">
            <a:spLocks noChangeArrowheads="1"/>
          </p:cNvSpPr>
          <p:nvPr/>
        </p:nvSpPr>
        <p:spPr bwMode="auto">
          <a:xfrm>
            <a:off x="2984500" y="4868863"/>
            <a:ext cx="15478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it-IT" altLang="it-IT" sz="2000">
                <a:latin typeface="Arial" panose="020B0604020202020204" pitchFamily="34" charset="0"/>
              </a:rPr>
              <a:t>10 m </a:t>
            </a:r>
            <a:r>
              <a:rPr lang="en-US" altLang="it-IT" sz="2000">
                <a:latin typeface="Arial" panose="020B0604020202020204" pitchFamily="34" charset="0"/>
              </a:rPr>
              <a:t>± 1 m</a:t>
            </a:r>
          </a:p>
        </p:txBody>
      </p:sp>
      <p:sp>
        <p:nvSpPr>
          <p:cNvPr id="359580" name="Text Box 156"/>
          <p:cNvSpPr txBox="1">
            <a:spLocks noChangeArrowheads="1"/>
          </p:cNvSpPr>
          <p:nvPr/>
        </p:nvSpPr>
        <p:spPr bwMode="auto">
          <a:xfrm>
            <a:off x="3092450" y="4149725"/>
            <a:ext cx="15843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it-IT" altLang="it-IT" sz="2000">
                <a:latin typeface="Arial" panose="020B0604020202020204" pitchFamily="34" charset="0"/>
              </a:rPr>
              <a:t>6 m </a:t>
            </a:r>
            <a:r>
              <a:rPr lang="en-US" altLang="it-IT" sz="2000">
                <a:latin typeface="Arial" panose="020B0604020202020204" pitchFamily="34" charset="0"/>
              </a:rPr>
              <a:t>± 1 m</a:t>
            </a:r>
          </a:p>
        </p:txBody>
      </p:sp>
      <p:sp>
        <p:nvSpPr>
          <p:cNvPr id="359581" name="Text Box 157"/>
          <p:cNvSpPr txBox="1">
            <a:spLocks noChangeArrowheads="1"/>
          </p:cNvSpPr>
          <p:nvPr/>
        </p:nvSpPr>
        <p:spPr bwMode="auto">
          <a:xfrm>
            <a:off x="1331913" y="0"/>
            <a:ext cx="6697662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La posizione delle lampade</a:t>
            </a:r>
          </a:p>
        </p:txBody>
      </p:sp>
      <p:sp>
        <p:nvSpPr>
          <p:cNvPr id="359582" name="Text Box 158"/>
          <p:cNvSpPr txBox="1">
            <a:spLocks noChangeArrowheads="1"/>
          </p:cNvSpPr>
          <p:nvPr/>
        </p:nvSpPr>
        <p:spPr bwMode="auto">
          <a:xfrm>
            <a:off x="395288" y="1125538"/>
            <a:ext cx="3529012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>
                <a:latin typeface="Arial" panose="020B0604020202020204" pitchFamily="34" charset="0"/>
              </a:rPr>
              <a:t>Per il sistema APAPI</a:t>
            </a:r>
          </a:p>
        </p:txBody>
      </p:sp>
      <p:sp>
        <p:nvSpPr>
          <p:cNvPr id="359583" name="Text Box 159"/>
          <p:cNvSpPr txBox="1">
            <a:spLocks noChangeArrowheads="1"/>
          </p:cNvSpPr>
          <p:nvPr/>
        </p:nvSpPr>
        <p:spPr bwMode="auto">
          <a:xfrm>
            <a:off x="5364163" y="1125538"/>
            <a:ext cx="316865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>
                <a:latin typeface="Arial" panose="020B0604020202020204" pitchFamily="34" charset="0"/>
              </a:rPr>
              <a:t>Per il sistema PAPI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59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59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9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59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59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" dur="500"/>
                                        <p:tgtEl>
                                          <p:spTgt spid="359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8" dur="500"/>
                                        <p:tgtEl>
                                          <p:spTgt spid="359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359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4" dur="500"/>
                                        <p:tgtEl>
                                          <p:spTgt spid="359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8" dur="500"/>
                                        <p:tgtEl>
                                          <p:spTgt spid="359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359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3595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359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1" dur="500"/>
                                        <p:tgtEl>
                                          <p:spTgt spid="359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4" dur="500"/>
                                        <p:tgtEl>
                                          <p:spTgt spid="359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6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8" dur="500"/>
                                        <p:tgtEl>
                                          <p:spTgt spid="359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0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359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359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359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359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359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6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8" dur="500"/>
                                        <p:tgtEl>
                                          <p:spTgt spid="359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359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359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7" dur="500"/>
                                        <p:tgtEl>
                                          <p:spTgt spid="359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89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1" dur="500"/>
                                        <p:tgtEl>
                                          <p:spTgt spid="359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4" dur="500"/>
                                        <p:tgtEl>
                                          <p:spTgt spid="359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7" dur="500"/>
                                        <p:tgtEl>
                                          <p:spTgt spid="359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0" dur="500"/>
                                        <p:tgtEl>
                                          <p:spTgt spid="359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3" dur="500"/>
                                        <p:tgtEl>
                                          <p:spTgt spid="359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6" dur="500"/>
                                        <p:tgtEl>
                                          <p:spTgt spid="359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9" dur="500"/>
                                        <p:tgtEl>
                                          <p:spTgt spid="359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2" dur="500"/>
                                        <p:tgtEl>
                                          <p:spTgt spid="359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11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6" dur="500"/>
                                        <p:tgtEl>
                                          <p:spTgt spid="359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9" dur="500"/>
                                        <p:tgtEl>
                                          <p:spTgt spid="359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2" dur="500"/>
                                        <p:tgtEl>
                                          <p:spTgt spid="359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5" dur="500"/>
                                        <p:tgtEl>
                                          <p:spTgt spid="359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9465" grpId="0" animBg="1"/>
      <p:bldP spid="359469" grpId="0" animBg="1"/>
      <p:bldP spid="359470" grpId="0" animBg="1"/>
      <p:bldP spid="359471" grpId="0" animBg="1"/>
      <p:bldP spid="359511" grpId="0" animBg="1"/>
      <p:bldP spid="359513" grpId="0" animBg="1"/>
      <p:bldP spid="359514" grpId="0" animBg="1"/>
      <p:bldP spid="359515" grpId="0" animBg="1"/>
      <p:bldP spid="359516" grpId="0" animBg="1"/>
      <p:bldP spid="359517" grpId="0" animBg="1"/>
      <p:bldP spid="359520" grpId="0" animBg="1"/>
      <p:bldP spid="359521" grpId="0" animBg="1"/>
      <p:bldP spid="359522" grpId="0" animBg="1"/>
      <p:bldP spid="359523" grpId="0" animBg="1"/>
      <p:bldP spid="359524" grpId="0" animBg="1"/>
      <p:bldP spid="359525" grpId="0"/>
      <p:bldP spid="359526" grpId="0"/>
      <p:bldP spid="359527" grpId="0"/>
      <p:bldP spid="359528" grpId="0"/>
      <p:bldP spid="359529" grpId="0"/>
      <p:bldP spid="359530" grpId="0" animBg="1"/>
      <p:bldP spid="359531" grpId="0" animBg="1"/>
      <p:bldP spid="359571" grpId="0" animBg="1"/>
      <p:bldP spid="359572" grpId="0" animBg="1"/>
      <p:bldP spid="359573" grpId="0" animBg="1"/>
      <p:bldP spid="359574" grpId="0" animBg="1"/>
      <p:bldP spid="359575" grpId="0" animBg="1"/>
      <p:bldP spid="359576" grpId="0" animBg="1"/>
      <p:bldP spid="359577" grpId="0" animBg="1"/>
      <p:bldP spid="359578" grpId="0"/>
      <p:bldP spid="359579" grpId="0"/>
      <p:bldP spid="359580" grpId="0"/>
      <p:bldP spid="359581" grpId="0"/>
      <p:bldP spid="359582" grpId="0"/>
      <p:bldP spid="359583" grpId="0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7C56173F-0D59-483A-9511-3EE7ADAFA1A6}" type="slidenum">
              <a:rPr lang="it-IT" altLang="it-IT" sz="1000">
                <a:solidFill>
                  <a:srgbClr val="FFFFFF"/>
                </a:solidFill>
              </a:rPr>
              <a:pPr/>
              <a:t>156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60450" name="Text Box 2"/>
          <p:cNvSpPr txBox="1">
            <a:spLocks noChangeArrowheads="1"/>
          </p:cNvSpPr>
          <p:nvPr/>
        </p:nvSpPr>
        <p:spPr bwMode="auto">
          <a:xfrm>
            <a:off x="0" y="1196975"/>
            <a:ext cx="9144000" cy="420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5400" b="1">
                <a:latin typeface="Arial" panose="020B0604020202020204" pitchFamily="34" charset="0"/>
              </a:rPr>
              <a:t>La distanza “d” deve essere tale da garantire un sentiero di avvicinamento sicuro per tutti gli aeromobili.</a:t>
            </a:r>
          </a:p>
        </p:txBody>
      </p:sp>
      <p:sp>
        <p:nvSpPr>
          <p:cNvPr id="360452" name="Text Box 4"/>
          <p:cNvSpPr txBox="1">
            <a:spLocks noChangeArrowheads="1"/>
          </p:cNvSpPr>
          <p:nvPr/>
        </p:nvSpPr>
        <p:spPr bwMode="auto">
          <a:xfrm>
            <a:off x="0" y="1341438"/>
            <a:ext cx="9144000" cy="420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5400" b="1">
                <a:latin typeface="Arial" panose="020B0604020202020204" pitchFamily="34" charset="0"/>
              </a:rPr>
              <a:t>Un sentiero sicuro viene individuato fornendo come dato l’altezza a cui il carrello di un aeromobile deve sorvolare la THR.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60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" dur="500"/>
                                        <p:tgtEl>
                                          <p:spTgt spid="3604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0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360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0450" grpId="0"/>
      <p:bldP spid="360450" grpId="1"/>
      <p:bldP spid="360452" grpId="0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3C67A0CC-C481-474F-9E1B-41CEFF85C76A}" type="slidenum">
              <a:rPr lang="it-IT" altLang="it-IT" sz="1000">
                <a:solidFill>
                  <a:srgbClr val="FFFFFF"/>
                </a:solidFill>
              </a:rPr>
              <a:pPr/>
              <a:t>157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61475" name="Text Box 3"/>
          <p:cNvSpPr txBox="1">
            <a:spLocks noChangeArrowheads="1"/>
          </p:cNvSpPr>
          <p:nvPr/>
        </p:nvSpPr>
        <p:spPr bwMode="auto">
          <a:xfrm>
            <a:off x="0" y="1268413"/>
            <a:ext cx="9144000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400" b="1">
                <a:latin typeface="Arial" panose="020B0604020202020204" pitchFamily="34" charset="0"/>
              </a:rPr>
              <a:t>Nel caso di un sistema PAPI si intende che l’aeromobile stia scendendo su un sentiero sicuro quando l’indicazione visibile al pilota è rappresentata da tre luci rosse e una bianca.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61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1475" grpId="0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42A620AB-7940-451D-8B68-7E51F82C10EE}" type="slidenum">
              <a:rPr lang="it-IT" altLang="it-IT" sz="1000">
                <a:solidFill>
                  <a:srgbClr val="FFFFFF"/>
                </a:solidFill>
              </a:rPr>
              <a:pPr/>
              <a:t>158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62498" name="Text Box 2"/>
          <p:cNvSpPr txBox="1">
            <a:spLocks noChangeArrowheads="1"/>
          </p:cNvSpPr>
          <p:nvPr/>
        </p:nvSpPr>
        <p:spPr bwMode="auto">
          <a:xfrm>
            <a:off x="611188" y="1700213"/>
            <a:ext cx="8137525" cy="2838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La determinazione della distanza “d” è differente nel caso in cui il sistema PAPI sia  installato su una RWY non dotata di ILS, oppure con ILS presente. </a:t>
            </a:r>
          </a:p>
        </p:txBody>
      </p:sp>
      <p:sp>
        <p:nvSpPr>
          <p:cNvPr id="362501" name="Text Box 5"/>
          <p:cNvSpPr txBox="1">
            <a:spLocks noChangeArrowheads="1"/>
          </p:cNvSpPr>
          <p:nvPr/>
        </p:nvSpPr>
        <p:spPr bwMode="auto">
          <a:xfrm>
            <a:off x="1403350" y="1773238"/>
            <a:ext cx="6335713" cy="2289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Nel caso in cui non sia presente il sistema ILS valgono le seguenti considerazioni:</a:t>
            </a:r>
          </a:p>
        </p:txBody>
      </p:sp>
      <p:sp>
        <p:nvSpPr>
          <p:cNvPr id="362502" name="Text Box 6"/>
          <p:cNvSpPr txBox="1">
            <a:spLocks noChangeArrowheads="1"/>
          </p:cNvSpPr>
          <p:nvPr/>
        </p:nvSpPr>
        <p:spPr bwMode="auto">
          <a:xfrm>
            <a:off x="611188" y="2420938"/>
            <a:ext cx="806450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Il caso preso in esame si riferisce ad un sentiero nominale di 3° 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4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624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" dur="500"/>
                                        <p:tgtEl>
                                          <p:spTgt spid="3624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24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362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0" dur="500"/>
                                        <p:tgtEl>
                                          <p:spTgt spid="3625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2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362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2498" grpId="0" build="allAtOnce"/>
      <p:bldP spid="362501" grpId="0"/>
      <p:bldP spid="362501" grpId="1"/>
      <p:bldP spid="362502" grpId="0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C6E51C28-F16B-4AF9-AD2B-2DB318004DA2}" type="slidenum">
              <a:rPr lang="it-IT" altLang="it-IT" sz="1000">
                <a:solidFill>
                  <a:srgbClr val="FFFFFF"/>
                </a:solidFill>
              </a:rPr>
              <a:pPr/>
              <a:t>159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67620" name="Text Box 4"/>
          <p:cNvSpPr txBox="1">
            <a:spLocks noChangeArrowheads="1"/>
          </p:cNvSpPr>
          <p:nvPr/>
        </p:nvSpPr>
        <p:spPr bwMode="auto">
          <a:xfrm>
            <a:off x="323850" y="0"/>
            <a:ext cx="8640763" cy="173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>
                <a:latin typeface="Arial" panose="020B0604020202020204" pitchFamily="34" charset="0"/>
              </a:rPr>
              <a:t>Dato un sentiero ottimale di discesa, che dipende dalla conformazione geografica presente nei dintorni dell’aerodromo</a:t>
            </a:r>
          </a:p>
        </p:txBody>
      </p:sp>
      <p:sp>
        <p:nvSpPr>
          <p:cNvPr id="367621" name="Line 5"/>
          <p:cNvSpPr>
            <a:spLocks noChangeShapeType="1"/>
          </p:cNvSpPr>
          <p:nvPr/>
        </p:nvSpPr>
        <p:spPr bwMode="auto">
          <a:xfrm flipV="1">
            <a:off x="1042988" y="1844675"/>
            <a:ext cx="7850187" cy="3168650"/>
          </a:xfrm>
          <a:prstGeom prst="line">
            <a:avLst/>
          </a:prstGeom>
          <a:noFill/>
          <a:ln w="57150">
            <a:solidFill>
              <a:schemeClr val="tx2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67622" name="Line 6"/>
          <p:cNvSpPr>
            <a:spLocks noChangeShapeType="1"/>
          </p:cNvSpPr>
          <p:nvPr/>
        </p:nvSpPr>
        <p:spPr bwMode="auto">
          <a:xfrm>
            <a:off x="3779838" y="5157788"/>
            <a:ext cx="649287" cy="0"/>
          </a:xfrm>
          <a:prstGeom prst="line">
            <a:avLst/>
          </a:prstGeom>
          <a:noFill/>
          <a:ln w="330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67623" name="Line 7"/>
          <p:cNvSpPr>
            <a:spLocks noChangeShapeType="1"/>
          </p:cNvSpPr>
          <p:nvPr/>
        </p:nvSpPr>
        <p:spPr bwMode="auto">
          <a:xfrm flipV="1">
            <a:off x="4067175" y="3860800"/>
            <a:ext cx="0" cy="11525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67624" name="Line 8"/>
          <p:cNvSpPr>
            <a:spLocks noChangeShapeType="1"/>
          </p:cNvSpPr>
          <p:nvPr/>
        </p:nvSpPr>
        <p:spPr bwMode="auto">
          <a:xfrm flipH="1" flipV="1">
            <a:off x="2555875" y="3860800"/>
            <a:ext cx="3384550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67625" name="Line 9"/>
          <p:cNvSpPr>
            <a:spLocks noChangeShapeType="1"/>
          </p:cNvSpPr>
          <p:nvPr/>
        </p:nvSpPr>
        <p:spPr bwMode="auto">
          <a:xfrm flipH="1" flipV="1">
            <a:off x="323850" y="5013325"/>
            <a:ext cx="5616575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67626" name="Text Box 10"/>
          <p:cNvSpPr txBox="1">
            <a:spLocks noChangeArrowheads="1"/>
          </p:cNvSpPr>
          <p:nvPr/>
        </p:nvSpPr>
        <p:spPr bwMode="auto">
          <a:xfrm>
            <a:off x="1403350" y="260350"/>
            <a:ext cx="7129463" cy="173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>
                <a:latin typeface="Arial" panose="020B0604020202020204" pitchFamily="34" charset="0"/>
              </a:rPr>
              <a:t>Data l’altezza di sicurezza a cui un aeromobile deve sorvolare la THR</a:t>
            </a:r>
          </a:p>
        </p:txBody>
      </p:sp>
      <p:sp>
        <p:nvSpPr>
          <p:cNvPr id="367627" name="Text Box 11"/>
          <p:cNvSpPr txBox="1">
            <a:spLocks noChangeArrowheads="1"/>
          </p:cNvSpPr>
          <p:nvPr/>
        </p:nvSpPr>
        <p:spPr bwMode="auto">
          <a:xfrm>
            <a:off x="3563938" y="4976813"/>
            <a:ext cx="10795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solidFill>
                  <a:srgbClr val="000000"/>
                </a:solidFill>
                <a:latin typeface="Arial" panose="020B0604020202020204" pitchFamily="34" charset="0"/>
              </a:rPr>
              <a:t>THR</a:t>
            </a:r>
          </a:p>
        </p:txBody>
      </p:sp>
      <p:sp>
        <p:nvSpPr>
          <p:cNvPr id="367628" name="Text Box 12"/>
          <p:cNvSpPr txBox="1">
            <a:spLocks noChangeArrowheads="1"/>
          </p:cNvSpPr>
          <p:nvPr/>
        </p:nvSpPr>
        <p:spPr bwMode="auto">
          <a:xfrm>
            <a:off x="4140200" y="4076700"/>
            <a:ext cx="792163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H</a:t>
            </a:r>
          </a:p>
        </p:txBody>
      </p:sp>
      <p:sp>
        <p:nvSpPr>
          <p:cNvPr id="367629" name="Text Box 13"/>
          <p:cNvSpPr txBox="1">
            <a:spLocks noChangeArrowheads="1"/>
          </p:cNvSpPr>
          <p:nvPr/>
        </p:nvSpPr>
        <p:spPr bwMode="auto">
          <a:xfrm>
            <a:off x="1403350" y="476250"/>
            <a:ext cx="6624638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>
                <a:latin typeface="Arial" panose="020B0604020202020204" pitchFamily="34" charset="0"/>
              </a:rPr>
              <a:t>Si determina la distanza “d” a cui posizionare le luci del</a:t>
            </a:r>
            <a:r>
              <a:rPr lang="it-IT" altLang="it-IT"/>
              <a:t> </a:t>
            </a:r>
            <a:r>
              <a:rPr lang="it-IT" altLang="it-IT" b="1">
                <a:latin typeface="Arial" panose="020B0604020202020204" pitchFamily="34" charset="0"/>
              </a:rPr>
              <a:t>PAPI</a:t>
            </a:r>
          </a:p>
        </p:txBody>
      </p:sp>
      <p:sp>
        <p:nvSpPr>
          <p:cNvPr id="367630" name="Line 14"/>
          <p:cNvSpPr>
            <a:spLocks noChangeShapeType="1"/>
          </p:cNvSpPr>
          <p:nvPr/>
        </p:nvSpPr>
        <p:spPr bwMode="auto">
          <a:xfrm flipV="1">
            <a:off x="4067175" y="4437063"/>
            <a:ext cx="0" cy="1439862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67631" name="Line 15"/>
          <p:cNvSpPr>
            <a:spLocks noChangeShapeType="1"/>
          </p:cNvSpPr>
          <p:nvPr/>
        </p:nvSpPr>
        <p:spPr bwMode="auto">
          <a:xfrm flipV="1">
            <a:off x="1042988" y="4437063"/>
            <a:ext cx="0" cy="1439862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67632" name="Line 16"/>
          <p:cNvSpPr>
            <a:spLocks noChangeShapeType="1"/>
          </p:cNvSpPr>
          <p:nvPr/>
        </p:nvSpPr>
        <p:spPr bwMode="auto">
          <a:xfrm flipV="1">
            <a:off x="1042988" y="5516563"/>
            <a:ext cx="302418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67633" name="Text Box 17"/>
          <p:cNvSpPr txBox="1">
            <a:spLocks noChangeArrowheads="1"/>
          </p:cNvSpPr>
          <p:nvPr/>
        </p:nvSpPr>
        <p:spPr bwMode="auto">
          <a:xfrm>
            <a:off x="2268538" y="5589588"/>
            <a:ext cx="4318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>
                <a:latin typeface="Arial" panose="020B0604020202020204" pitchFamily="34" charset="0"/>
              </a:rPr>
              <a:t>d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67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" dur="500"/>
                                        <p:tgtEl>
                                          <p:spTgt spid="367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5" dur="500"/>
                                        <p:tgtEl>
                                          <p:spTgt spid="3676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367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67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367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3676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367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8" dur="500"/>
                                        <p:tgtEl>
                                          <p:spTgt spid="367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0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2" dur="500"/>
                                        <p:tgtEl>
                                          <p:spTgt spid="3676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6" dur="500"/>
                                        <p:tgtEl>
                                          <p:spTgt spid="367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1" dur="500"/>
                                        <p:tgtEl>
                                          <p:spTgt spid="367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3676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8" dur="500"/>
                                        <p:tgtEl>
                                          <p:spTgt spid="367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3676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3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5" dur="500"/>
                                        <p:tgtEl>
                                          <p:spTgt spid="367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7620" grpId="0"/>
      <p:bldP spid="367620" grpId="1"/>
      <p:bldP spid="367621" grpId="0" animBg="1"/>
      <p:bldP spid="367622" grpId="0" animBg="1"/>
      <p:bldP spid="367623" grpId="0" animBg="1"/>
      <p:bldP spid="367624" grpId="0" animBg="1"/>
      <p:bldP spid="367625" grpId="0" animBg="1"/>
      <p:bldP spid="367626" grpId="0"/>
      <p:bldP spid="367626" grpId="1"/>
      <p:bldP spid="367627" grpId="0"/>
      <p:bldP spid="367629" grpId="0"/>
      <p:bldP spid="367630" grpId="0" animBg="1"/>
      <p:bldP spid="367631" grpId="0" animBg="1"/>
      <p:bldP spid="367632" grpId="0" animBg="1"/>
      <p:bldP spid="36763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54C8A320-E631-4A76-9C56-7B9EBC39B4E2}" type="slidenum">
              <a:rPr lang="it-IT" altLang="it-IT" sz="1000">
                <a:solidFill>
                  <a:srgbClr val="FFFFFF"/>
                </a:solidFill>
              </a:rPr>
              <a:pPr/>
              <a:t>16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53252" name="Rectangle 4"/>
          <p:cNvSpPr>
            <a:spLocks noChangeArrowheads="1"/>
          </p:cNvSpPr>
          <p:nvPr/>
        </p:nvSpPr>
        <p:spPr bwMode="auto">
          <a:xfrm>
            <a:off x="449263" y="1666875"/>
            <a:ext cx="7848600" cy="3806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/>
            <a:r>
              <a:rPr lang="it-IT" altLang="it-IT" sz="3200" b="1">
                <a:latin typeface="Arial" panose="020B0604020202020204" pitchFamily="34" charset="0"/>
              </a:rPr>
              <a:t>Dalla combinazione dei dati derivanti dalla lunghezza della RWY e dalle larghezze delle TWYs scaturisce la classificazione degli aerodromi in funzione delle caratteristiche fisiche.</a:t>
            </a:r>
          </a:p>
        </p:txBody>
      </p:sp>
      <p:sp>
        <p:nvSpPr>
          <p:cNvPr id="53253" name="Text Box 5"/>
          <p:cNvSpPr txBox="1">
            <a:spLocks noChangeArrowheads="1"/>
          </p:cNvSpPr>
          <p:nvPr/>
        </p:nvSpPr>
        <p:spPr bwMode="auto">
          <a:xfrm>
            <a:off x="0" y="2436813"/>
            <a:ext cx="9144000" cy="3046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571500" indent="-571500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041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2319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422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4800" b="1">
                <a:solidFill>
                  <a:schemeClr val="tx1"/>
                </a:solidFill>
                <a:latin typeface="Arial" panose="020B0604020202020204" pitchFamily="34" charset="0"/>
              </a:rPr>
              <a:t>La scelta del codice di progetto dipende dall’aeromobile che ha le esigenze maggiori.</a:t>
            </a:r>
          </a:p>
        </p:txBody>
      </p:sp>
      <p:sp>
        <p:nvSpPr>
          <p:cNvPr id="28677" name="Text Box 7"/>
          <p:cNvSpPr txBox="1">
            <a:spLocks noChangeArrowheads="1"/>
          </p:cNvSpPr>
          <p:nvPr/>
        </p:nvSpPr>
        <p:spPr bwMode="auto">
          <a:xfrm>
            <a:off x="0" y="0"/>
            <a:ext cx="8748713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Classificazione in funzione delle caratteristiche fisiche</a:t>
            </a:r>
          </a:p>
        </p:txBody>
      </p:sp>
      <p:sp>
        <p:nvSpPr>
          <p:cNvPr id="53256" name="Rectangle 8"/>
          <p:cNvSpPr>
            <a:spLocks noChangeArrowheads="1"/>
          </p:cNvSpPr>
          <p:nvPr/>
        </p:nvSpPr>
        <p:spPr bwMode="auto">
          <a:xfrm>
            <a:off x="684213" y="1773238"/>
            <a:ext cx="7848600" cy="3806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/>
            <a:r>
              <a:rPr lang="it-IT" altLang="it-IT" sz="3200" b="1">
                <a:latin typeface="Arial" panose="020B0604020202020204" pitchFamily="34" charset="0"/>
              </a:rPr>
              <a:t/>
            </a:r>
            <a:br>
              <a:rPr lang="it-IT" altLang="it-IT" sz="3200" b="1">
                <a:latin typeface="Arial" panose="020B0604020202020204" pitchFamily="34" charset="0"/>
              </a:rPr>
            </a:br>
            <a:r>
              <a:rPr lang="it-IT" altLang="it-IT" sz="3200" b="1">
                <a:latin typeface="Arial" panose="020B0604020202020204" pitchFamily="34" charset="0"/>
              </a:rPr>
              <a:t> </a:t>
            </a:r>
            <a:r>
              <a:rPr lang="it-IT" altLang="it-IT" sz="4800" b="1">
                <a:latin typeface="Arial" panose="020B0604020202020204" pitchFamily="34" charset="0"/>
              </a:rPr>
              <a:t>Codice di riferimento dell’aerodromo.</a:t>
            </a:r>
          </a:p>
        </p:txBody>
      </p:sp>
      <p:sp>
        <p:nvSpPr>
          <p:cNvPr id="53257" name="Text Box 9"/>
          <p:cNvSpPr txBox="1">
            <a:spLocks noChangeArrowheads="1"/>
          </p:cNvSpPr>
          <p:nvPr/>
        </p:nvSpPr>
        <p:spPr bwMode="auto">
          <a:xfrm>
            <a:off x="0" y="3141663"/>
            <a:ext cx="9144000" cy="1098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571500" indent="-571500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041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2319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422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6600" b="1">
                <a:solidFill>
                  <a:schemeClr val="tx1"/>
                </a:solidFill>
                <a:latin typeface="Arial" panose="020B0604020202020204" pitchFamily="34" charset="0"/>
              </a:rPr>
              <a:t>L’aereo critico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3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" dur="500"/>
                                        <p:tgtEl>
                                          <p:spTgt spid="532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53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0" dur="500"/>
                                        <p:tgtEl>
                                          <p:spTgt spid="532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532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9" dur="500"/>
                                        <p:tgtEl>
                                          <p:spTgt spid="532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2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2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4" dur="500"/>
                                        <p:tgtEl>
                                          <p:spTgt spid="532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52" grpId="0" autoUpdateAnimBg="0"/>
      <p:bldP spid="53252" grpId="1"/>
      <p:bldP spid="53253" grpId="0" build="p" autoUpdateAnimBg="0"/>
      <p:bldP spid="53253" grpId="1" build="allAtOnce"/>
      <p:bldP spid="53256" grpId="0" autoUpdateAnimBg="0"/>
      <p:bldP spid="53256" grpId="1"/>
      <p:bldP spid="53257" grpId="0" build="p" autoUpdateAnimBg="0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76BEC7D7-34C0-4A6B-BCE6-FD7EDD9F6690}" type="slidenum">
              <a:rPr lang="it-IT" altLang="it-IT" sz="1000">
                <a:solidFill>
                  <a:srgbClr val="FFFFFF"/>
                </a:solidFill>
              </a:rPr>
              <a:pPr/>
              <a:t>160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pic>
        <p:nvPicPr>
          <p:cNvPr id="368642" name="Picture 2" descr="aereo99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195513" y="3956050"/>
            <a:ext cx="3836987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43" name="Line 3"/>
          <p:cNvSpPr>
            <a:spLocks noChangeShapeType="1"/>
          </p:cNvSpPr>
          <p:nvPr/>
        </p:nvSpPr>
        <p:spPr bwMode="auto">
          <a:xfrm flipV="1">
            <a:off x="4932363" y="4459288"/>
            <a:ext cx="1800225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 type="non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68644" name="Line 4"/>
          <p:cNvSpPr>
            <a:spLocks noChangeShapeType="1"/>
          </p:cNvSpPr>
          <p:nvPr/>
        </p:nvSpPr>
        <p:spPr bwMode="auto">
          <a:xfrm>
            <a:off x="3492500" y="6115050"/>
            <a:ext cx="313213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 type="non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68645" name="Line 5"/>
          <p:cNvSpPr>
            <a:spLocks noChangeShapeType="1"/>
          </p:cNvSpPr>
          <p:nvPr/>
        </p:nvSpPr>
        <p:spPr bwMode="auto">
          <a:xfrm flipH="1" flipV="1">
            <a:off x="6588125" y="4459288"/>
            <a:ext cx="0" cy="16557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68646" name="Text Box 6"/>
          <p:cNvSpPr txBox="1">
            <a:spLocks noChangeArrowheads="1"/>
          </p:cNvSpPr>
          <p:nvPr/>
        </p:nvSpPr>
        <p:spPr bwMode="auto">
          <a:xfrm>
            <a:off x="684213" y="0"/>
            <a:ext cx="7777162" cy="3387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Un dato che si considera per individuare i valori di separazione tra </a:t>
            </a:r>
            <a:r>
              <a:rPr lang="it-IT" b="1" u="sng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sentiero sicuro</a:t>
            </a:r>
            <a:r>
              <a:rPr lang="it-IT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 e THR (H) è la distanza tra gli occhi del pilota e il carrello in configurazione di atterraggio.</a:t>
            </a:r>
          </a:p>
        </p:txBody>
      </p:sp>
      <p:sp>
        <p:nvSpPr>
          <p:cNvPr id="368647" name="Text Box 7"/>
          <p:cNvSpPr txBox="1">
            <a:spLocks noChangeArrowheads="1"/>
          </p:cNvSpPr>
          <p:nvPr/>
        </p:nvSpPr>
        <p:spPr bwMode="auto">
          <a:xfrm>
            <a:off x="6443663" y="5013325"/>
            <a:ext cx="1008062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/>
              <a:t>h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68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68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368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8" presetClass="entr" presetSubtype="1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368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368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4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" dur="500"/>
                                        <p:tgtEl>
                                          <p:spTgt spid="368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8643" grpId="0" animBg="1"/>
      <p:bldP spid="368644" grpId="0" animBg="1"/>
      <p:bldP spid="368645" grpId="0" animBg="1"/>
      <p:bldP spid="368646" grpId="0"/>
      <p:bldP spid="368647" grpId="0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236A6CDA-C5C7-4048-A99A-2CEA30CE89F9}" type="slidenum">
              <a:rPr lang="it-IT" altLang="it-IT" sz="1000">
                <a:solidFill>
                  <a:srgbClr val="FFFFFF"/>
                </a:solidFill>
              </a:rPr>
              <a:pPr/>
              <a:t>161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73808" name="Line 48"/>
          <p:cNvSpPr>
            <a:spLocks noChangeShapeType="1"/>
          </p:cNvSpPr>
          <p:nvPr/>
        </p:nvSpPr>
        <p:spPr bwMode="auto">
          <a:xfrm flipV="1">
            <a:off x="0" y="6067425"/>
            <a:ext cx="4140200" cy="0"/>
          </a:xfrm>
          <a:prstGeom prst="line">
            <a:avLst/>
          </a:prstGeom>
          <a:noFill/>
          <a:ln w="254000">
            <a:solidFill>
              <a:srgbClr val="80808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73809" name="Text Box 49"/>
          <p:cNvSpPr txBox="1">
            <a:spLocks noChangeArrowheads="1"/>
          </p:cNvSpPr>
          <p:nvPr/>
        </p:nvSpPr>
        <p:spPr bwMode="auto">
          <a:xfrm>
            <a:off x="-252413" y="5851525"/>
            <a:ext cx="1368426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RWY</a:t>
            </a:r>
          </a:p>
        </p:txBody>
      </p:sp>
      <p:sp>
        <p:nvSpPr>
          <p:cNvPr id="373810" name="Rectangle 50"/>
          <p:cNvSpPr>
            <a:spLocks noChangeArrowheads="1"/>
          </p:cNvSpPr>
          <p:nvPr/>
        </p:nvSpPr>
        <p:spPr bwMode="auto">
          <a:xfrm>
            <a:off x="1547813" y="5949950"/>
            <a:ext cx="287337" cy="217488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73814" name="Line 54"/>
          <p:cNvSpPr>
            <a:spLocks noChangeShapeType="1"/>
          </p:cNvSpPr>
          <p:nvPr/>
        </p:nvSpPr>
        <p:spPr bwMode="auto">
          <a:xfrm flipV="1">
            <a:off x="1619250" y="3789363"/>
            <a:ext cx="6119813" cy="2160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73816" name="Line 56"/>
          <p:cNvSpPr>
            <a:spLocks noChangeShapeType="1"/>
          </p:cNvSpPr>
          <p:nvPr/>
        </p:nvSpPr>
        <p:spPr bwMode="auto">
          <a:xfrm>
            <a:off x="3492500" y="5949950"/>
            <a:ext cx="647700" cy="0"/>
          </a:xfrm>
          <a:prstGeom prst="line">
            <a:avLst/>
          </a:prstGeom>
          <a:noFill/>
          <a:ln w="53975">
            <a:solidFill>
              <a:schemeClr val="tx1"/>
            </a:solidFill>
            <a:round/>
            <a:headEnd type="non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73817" name="Text Box 57"/>
          <p:cNvSpPr txBox="1">
            <a:spLocks noChangeArrowheads="1"/>
          </p:cNvSpPr>
          <p:nvPr/>
        </p:nvSpPr>
        <p:spPr bwMode="auto">
          <a:xfrm>
            <a:off x="3132138" y="6165850"/>
            <a:ext cx="1368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THR</a:t>
            </a:r>
          </a:p>
        </p:txBody>
      </p:sp>
      <p:sp>
        <p:nvSpPr>
          <p:cNvPr id="373821" name="Text Box 61"/>
          <p:cNvSpPr txBox="1">
            <a:spLocks noChangeArrowheads="1"/>
          </p:cNvSpPr>
          <p:nvPr/>
        </p:nvSpPr>
        <p:spPr bwMode="auto">
          <a:xfrm rot="-1283553">
            <a:off x="6875463" y="3573463"/>
            <a:ext cx="9366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/>
              <a:t>2° 50’</a:t>
            </a:r>
          </a:p>
        </p:txBody>
      </p:sp>
      <p:sp>
        <p:nvSpPr>
          <p:cNvPr id="373834" name="Text Box 74"/>
          <p:cNvSpPr txBox="1">
            <a:spLocks noChangeArrowheads="1"/>
          </p:cNvSpPr>
          <p:nvPr/>
        </p:nvSpPr>
        <p:spPr bwMode="auto">
          <a:xfrm rot="-1263625">
            <a:off x="5435600" y="4276725"/>
            <a:ext cx="15843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ROSSO</a:t>
            </a:r>
          </a:p>
        </p:txBody>
      </p:sp>
      <p:sp>
        <p:nvSpPr>
          <p:cNvPr id="373835" name="Text Box 75"/>
          <p:cNvSpPr txBox="1">
            <a:spLocks noChangeArrowheads="1"/>
          </p:cNvSpPr>
          <p:nvPr/>
        </p:nvSpPr>
        <p:spPr bwMode="auto">
          <a:xfrm rot="-1190550">
            <a:off x="5364163" y="4060825"/>
            <a:ext cx="15843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BIANCO</a:t>
            </a:r>
          </a:p>
        </p:txBody>
      </p:sp>
      <p:pic>
        <p:nvPicPr>
          <p:cNvPr id="373840" name="Picture 80" descr="aereo99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2324100" cy="1338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3841" name="Line 81"/>
          <p:cNvSpPr>
            <a:spLocks noChangeShapeType="1"/>
          </p:cNvSpPr>
          <p:nvPr/>
        </p:nvSpPr>
        <p:spPr bwMode="auto">
          <a:xfrm flipV="1">
            <a:off x="1619250" y="260350"/>
            <a:ext cx="1800225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 type="non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73842" name="Line 82"/>
          <p:cNvSpPr>
            <a:spLocks noChangeShapeType="1"/>
          </p:cNvSpPr>
          <p:nvPr/>
        </p:nvSpPr>
        <p:spPr bwMode="auto">
          <a:xfrm>
            <a:off x="215900" y="1341438"/>
            <a:ext cx="313213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 type="non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73844" name="Line 84"/>
          <p:cNvSpPr>
            <a:spLocks noChangeShapeType="1"/>
          </p:cNvSpPr>
          <p:nvPr/>
        </p:nvSpPr>
        <p:spPr bwMode="auto">
          <a:xfrm flipV="1">
            <a:off x="3059113" y="260350"/>
            <a:ext cx="0" cy="10810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73845" name="Line 85"/>
          <p:cNvSpPr>
            <a:spLocks noChangeShapeType="1"/>
          </p:cNvSpPr>
          <p:nvPr/>
        </p:nvSpPr>
        <p:spPr bwMode="auto">
          <a:xfrm>
            <a:off x="3708400" y="5949950"/>
            <a:ext cx="936625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 type="non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73846" name="Line 86"/>
          <p:cNvSpPr>
            <a:spLocks noChangeShapeType="1"/>
          </p:cNvSpPr>
          <p:nvPr/>
        </p:nvSpPr>
        <p:spPr bwMode="auto">
          <a:xfrm>
            <a:off x="3490913" y="5084763"/>
            <a:ext cx="1152525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 type="non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73847" name="Line 87"/>
          <p:cNvSpPr>
            <a:spLocks noChangeShapeType="1"/>
          </p:cNvSpPr>
          <p:nvPr/>
        </p:nvSpPr>
        <p:spPr bwMode="auto">
          <a:xfrm flipV="1">
            <a:off x="4067175" y="5084763"/>
            <a:ext cx="0" cy="863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73848" name="Text Box 88"/>
          <p:cNvSpPr txBox="1">
            <a:spLocks noChangeArrowheads="1"/>
          </p:cNvSpPr>
          <p:nvPr/>
        </p:nvSpPr>
        <p:spPr bwMode="auto">
          <a:xfrm>
            <a:off x="2916238" y="476250"/>
            <a:ext cx="237648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/>
              <a:t> </a:t>
            </a:r>
            <a:r>
              <a:rPr lang="it-IT" altLang="it-IT" sz="3200" b="1">
                <a:latin typeface="Arial" panose="020B0604020202020204" pitchFamily="34" charset="0"/>
              </a:rPr>
              <a:t>h &lt; 3 m</a:t>
            </a:r>
          </a:p>
        </p:txBody>
      </p:sp>
      <p:sp>
        <p:nvSpPr>
          <p:cNvPr id="373849" name="Text Box 89"/>
          <p:cNvSpPr txBox="1">
            <a:spLocks noChangeArrowheads="1"/>
          </p:cNvSpPr>
          <p:nvPr/>
        </p:nvSpPr>
        <p:spPr bwMode="auto">
          <a:xfrm>
            <a:off x="4067175" y="5157788"/>
            <a:ext cx="50768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H = 6 m (riducibile a 3 m)</a:t>
            </a:r>
          </a:p>
        </p:txBody>
      </p:sp>
      <p:sp>
        <p:nvSpPr>
          <p:cNvPr id="373850" name="Text Box 90"/>
          <p:cNvSpPr txBox="1">
            <a:spLocks noChangeArrowheads="1"/>
          </p:cNvSpPr>
          <p:nvPr/>
        </p:nvSpPr>
        <p:spPr bwMode="auto">
          <a:xfrm>
            <a:off x="3203575" y="549275"/>
            <a:ext cx="35274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3 m ≤ h &lt; 5 m</a:t>
            </a:r>
          </a:p>
        </p:txBody>
      </p:sp>
      <p:sp>
        <p:nvSpPr>
          <p:cNvPr id="373851" name="Text Box 91"/>
          <p:cNvSpPr txBox="1">
            <a:spLocks noChangeArrowheads="1"/>
          </p:cNvSpPr>
          <p:nvPr/>
        </p:nvSpPr>
        <p:spPr bwMode="auto">
          <a:xfrm>
            <a:off x="3203575" y="549275"/>
            <a:ext cx="35274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5 m ≤ h &lt; 8 m</a:t>
            </a:r>
          </a:p>
        </p:txBody>
      </p:sp>
      <p:sp>
        <p:nvSpPr>
          <p:cNvPr id="373852" name="Text Box 92"/>
          <p:cNvSpPr txBox="1">
            <a:spLocks noChangeArrowheads="1"/>
          </p:cNvSpPr>
          <p:nvPr/>
        </p:nvSpPr>
        <p:spPr bwMode="auto">
          <a:xfrm>
            <a:off x="3276600" y="549275"/>
            <a:ext cx="35274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8 m ≤ h &lt; 14 m</a:t>
            </a:r>
          </a:p>
        </p:txBody>
      </p:sp>
      <p:sp>
        <p:nvSpPr>
          <p:cNvPr id="373853" name="Text Box 93"/>
          <p:cNvSpPr txBox="1">
            <a:spLocks noChangeArrowheads="1"/>
          </p:cNvSpPr>
          <p:nvPr/>
        </p:nvSpPr>
        <p:spPr bwMode="auto">
          <a:xfrm>
            <a:off x="4067175" y="5157788"/>
            <a:ext cx="50768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H = 9 m (riducibile a 4 m)</a:t>
            </a:r>
          </a:p>
        </p:txBody>
      </p:sp>
      <p:sp>
        <p:nvSpPr>
          <p:cNvPr id="373854" name="Text Box 94"/>
          <p:cNvSpPr txBox="1">
            <a:spLocks noChangeArrowheads="1"/>
          </p:cNvSpPr>
          <p:nvPr/>
        </p:nvSpPr>
        <p:spPr bwMode="auto">
          <a:xfrm>
            <a:off x="4067175" y="5157788"/>
            <a:ext cx="50768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H = 9 m (riducibile a 5 m)</a:t>
            </a:r>
          </a:p>
        </p:txBody>
      </p:sp>
      <p:sp>
        <p:nvSpPr>
          <p:cNvPr id="373855" name="Text Box 95"/>
          <p:cNvSpPr txBox="1">
            <a:spLocks noChangeArrowheads="1"/>
          </p:cNvSpPr>
          <p:nvPr/>
        </p:nvSpPr>
        <p:spPr bwMode="auto">
          <a:xfrm>
            <a:off x="4067175" y="5157788"/>
            <a:ext cx="50768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H = 9 m (riducibile a 6 m)</a:t>
            </a:r>
          </a:p>
        </p:txBody>
      </p:sp>
      <p:sp>
        <p:nvSpPr>
          <p:cNvPr id="373856" name="Text Box 96"/>
          <p:cNvSpPr txBox="1">
            <a:spLocks noChangeArrowheads="1"/>
          </p:cNvSpPr>
          <p:nvPr/>
        </p:nvSpPr>
        <p:spPr bwMode="auto">
          <a:xfrm>
            <a:off x="0" y="2492375"/>
            <a:ext cx="54737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Si rammenta che il sentiero preso in esame rappresenta la configurazione del PAPI con 3 luci rosse ed una bianca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738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73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373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73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73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" dur="500"/>
                                        <p:tgtEl>
                                          <p:spTgt spid="373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373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373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500"/>
                                        <p:tgtEl>
                                          <p:spTgt spid="373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73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373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3738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3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373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373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373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6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3" dur="500"/>
                                        <p:tgtEl>
                                          <p:spTgt spid="373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5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373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373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7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373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76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8" dur="500"/>
                                        <p:tgtEl>
                                          <p:spTgt spid="373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2" dur="500"/>
                                        <p:tgtEl>
                                          <p:spTgt spid="3738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3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5" dur="500"/>
                                        <p:tgtEl>
                                          <p:spTgt spid="3738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3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0" dur="500"/>
                                        <p:tgtEl>
                                          <p:spTgt spid="373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3" dur="500"/>
                                        <p:tgtEl>
                                          <p:spTgt spid="373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97" dur="500"/>
                                        <p:tgtEl>
                                          <p:spTgt spid="3738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3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00" dur="500"/>
                                        <p:tgtEl>
                                          <p:spTgt spid="3738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3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5" dur="500"/>
                                        <p:tgtEl>
                                          <p:spTgt spid="373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8" dur="500"/>
                                        <p:tgtEl>
                                          <p:spTgt spid="373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2" dur="500"/>
                                        <p:tgtEl>
                                          <p:spTgt spid="3738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3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5" dur="500"/>
                                        <p:tgtEl>
                                          <p:spTgt spid="3738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3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0" dur="500"/>
                                        <p:tgtEl>
                                          <p:spTgt spid="373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3" dur="500"/>
                                        <p:tgtEl>
                                          <p:spTgt spid="373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3808" grpId="0" animBg="1"/>
      <p:bldP spid="373809" grpId="0"/>
      <p:bldP spid="373810" grpId="0" animBg="1"/>
      <p:bldP spid="373814" grpId="0" animBg="1"/>
      <p:bldP spid="373816" grpId="0" animBg="1"/>
      <p:bldP spid="373817" grpId="0"/>
      <p:bldP spid="373821" grpId="0"/>
      <p:bldP spid="373834" grpId="0"/>
      <p:bldP spid="373835" grpId="0"/>
      <p:bldP spid="373841" grpId="0" animBg="1"/>
      <p:bldP spid="373842" grpId="0" animBg="1"/>
      <p:bldP spid="373844" grpId="0" animBg="1"/>
      <p:bldP spid="373845" grpId="0" animBg="1"/>
      <p:bldP spid="373846" grpId="0" animBg="1"/>
      <p:bldP spid="373847" grpId="0" animBg="1"/>
      <p:bldP spid="373848" grpId="0"/>
      <p:bldP spid="373848" grpId="1"/>
      <p:bldP spid="373849" grpId="0"/>
      <p:bldP spid="373849" grpId="1"/>
      <p:bldP spid="373850" grpId="0"/>
      <p:bldP spid="373850" grpId="1"/>
      <p:bldP spid="373851" grpId="0"/>
      <p:bldP spid="373851" grpId="1"/>
      <p:bldP spid="373852" grpId="0"/>
      <p:bldP spid="373853" grpId="0"/>
      <p:bldP spid="373853" grpId="1"/>
      <p:bldP spid="373854" grpId="0"/>
      <p:bldP spid="373854" grpId="1"/>
      <p:bldP spid="373855" grpId="0"/>
      <p:bldP spid="373856" grpId="0"/>
      <p:bldP spid="373856" grpId="1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797E1665-6569-42F7-8CA9-721A9E3344E9}" type="slidenum">
              <a:rPr lang="it-IT" altLang="it-IT" sz="1000">
                <a:solidFill>
                  <a:srgbClr val="FFFFFF"/>
                </a:solidFill>
              </a:rPr>
              <a:pPr/>
              <a:t>162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63522" name="Rectangle 2"/>
          <p:cNvSpPr>
            <a:spLocks noChangeArrowheads="1"/>
          </p:cNvSpPr>
          <p:nvPr/>
        </p:nvSpPr>
        <p:spPr bwMode="auto">
          <a:xfrm>
            <a:off x="0" y="1125538"/>
            <a:ext cx="9144000" cy="151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1pPr>
            <a:lvl2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2pPr>
            <a:lvl3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3pPr>
            <a:lvl4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4pPr>
            <a:lvl5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it-IT" sz="5400" b="1" smtClean="0">
                <a:solidFill>
                  <a:schemeClr val="tx1"/>
                </a:solidFill>
              </a:rPr>
              <a:t>Sistemi luminosi di avvicinamento</a:t>
            </a:r>
          </a:p>
        </p:txBody>
      </p:sp>
      <p:sp>
        <p:nvSpPr>
          <p:cNvPr id="363523" name="Text Box 3"/>
          <p:cNvSpPr txBox="1">
            <a:spLocks noChangeArrowheads="1"/>
          </p:cNvSpPr>
          <p:nvPr/>
        </p:nvSpPr>
        <p:spPr bwMode="auto">
          <a:xfrm>
            <a:off x="0" y="3573463"/>
            <a:ext cx="9144000" cy="1736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5400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ALS                                  </a:t>
            </a:r>
            <a:r>
              <a:rPr lang="it-IT" sz="5400" b="1" i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Approach Lighting System</a:t>
            </a:r>
          </a:p>
        </p:txBody>
      </p:sp>
      <p:sp>
        <p:nvSpPr>
          <p:cNvPr id="363524" name="Text Box 4"/>
          <p:cNvSpPr txBox="1">
            <a:spLocks noChangeArrowheads="1"/>
          </p:cNvSpPr>
          <p:nvPr/>
        </p:nvSpPr>
        <p:spPr bwMode="auto">
          <a:xfrm>
            <a:off x="0" y="692150"/>
            <a:ext cx="9144000" cy="5848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5400" b="1"/>
              <a:t>Permettono agli equipaggi di condotta  di  transitare , durante l’ultima fase dell’avvicinamento per l’atterraggio, da un volo strumentale  ad uno  condotto con l’ausilio di riferimenti visivi esterni.</a:t>
            </a:r>
            <a:r>
              <a:rPr lang="it-IT" altLang="it-IT" b="1"/>
              <a:t> 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63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63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5" dur="500"/>
                                        <p:tgtEl>
                                          <p:spTgt spid="3635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3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8" dur="500"/>
                                        <p:tgtEl>
                                          <p:spTgt spid="3635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3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5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635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3522" grpId="0"/>
      <p:bldP spid="363522" grpId="1"/>
      <p:bldP spid="363523" grpId="0"/>
      <p:bldP spid="363523" grpId="1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38090CC6-67D6-418B-94F4-A74CAF16510E}" type="slidenum">
              <a:rPr lang="it-IT" altLang="it-IT" sz="1000">
                <a:solidFill>
                  <a:srgbClr val="FFFFFF"/>
                </a:solidFill>
              </a:rPr>
              <a:pPr/>
              <a:t>163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98338" name="Text Box 2"/>
          <p:cNvSpPr txBox="1">
            <a:spLocks noChangeArrowheads="1"/>
          </p:cNvSpPr>
          <p:nvPr/>
        </p:nvSpPr>
        <p:spPr bwMode="auto">
          <a:xfrm>
            <a:off x="0" y="1196975"/>
            <a:ext cx="9144000" cy="4851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800" b="1" dirty="0">
                <a:latin typeface="Arial" panose="020B0604020202020204" pitchFamily="34" charset="0"/>
              </a:rPr>
              <a:t>Devono fornire indicazioni di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lang="it-IT" altLang="it-IT" sz="4800" b="1" dirty="0">
                <a:latin typeface="Arial" panose="020B0604020202020204" pitchFamily="34" charset="0"/>
              </a:rPr>
              <a:t>allineamento con la pista,           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lang="it-IT" altLang="it-IT" sz="4800" b="1" dirty="0">
                <a:latin typeface="Arial" panose="020B0604020202020204" pitchFamily="34" charset="0"/>
              </a:rPr>
              <a:t>assetto,                                                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lang="it-IT" altLang="it-IT" sz="4800" b="1" dirty="0">
                <a:latin typeface="Arial" panose="020B0604020202020204" pitchFamily="34" charset="0"/>
              </a:rPr>
              <a:t>distanza dal punto </a:t>
            </a:r>
            <a:r>
              <a:rPr lang="it-IT" altLang="it-IT" sz="4800" b="1" dirty="0" smtClean="0">
                <a:latin typeface="Arial" panose="020B0604020202020204" pitchFamily="34" charset="0"/>
              </a:rPr>
              <a:t>di contatto</a:t>
            </a:r>
            <a:r>
              <a:rPr lang="it-IT" altLang="it-IT" sz="4800" b="1" dirty="0">
                <a:latin typeface="Arial" panose="020B0604020202020204" pitchFamily="34" charset="0"/>
              </a:rPr>
              <a:t>.</a:t>
            </a:r>
            <a:endParaRPr lang="it-IT" altLang="it-IT" sz="4800" dirty="0">
              <a:latin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98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8338" grpId="0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F0442CE9-1F98-4540-BB79-E5C6C574C6A9}" type="slidenum">
              <a:rPr lang="it-IT" altLang="it-IT" sz="1000">
                <a:solidFill>
                  <a:srgbClr val="FFFFFF"/>
                </a:solidFill>
              </a:rPr>
              <a:pPr/>
              <a:t>164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97314" name="Text Box 2"/>
          <p:cNvSpPr txBox="1">
            <a:spLocks noChangeArrowheads="1"/>
          </p:cNvSpPr>
          <p:nvPr/>
        </p:nvSpPr>
        <p:spPr bwMode="auto">
          <a:xfrm>
            <a:off x="36512" y="974201"/>
            <a:ext cx="9144000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000" b="1" dirty="0">
                <a:latin typeface="Arial" panose="020B0604020202020204" pitchFamily="34" charset="0"/>
              </a:rPr>
              <a:t>Sono previsti tre differenti tipi di sistemi ALS: </a:t>
            </a:r>
          </a:p>
        </p:txBody>
      </p:sp>
      <p:sp>
        <p:nvSpPr>
          <p:cNvPr id="397315" name="Text Box 3"/>
          <p:cNvSpPr txBox="1">
            <a:spLocks noChangeArrowheads="1"/>
          </p:cNvSpPr>
          <p:nvPr/>
        </p:nvSpPr>
        <p:spPr bwMode="auto">
          <a:xfrm>
            <a:off x="0" y="2205038"/>
            <a:ext cx="9144000" cy="3387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marL="571500" indent="-57150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it-IT" altLang="it-IT" b="1" dirty="0">
                <a:latin typeface="Arial" panose="020B0604020202020204" pitchFamily="34" charset="0"/>
              </a:rPr>
              <a:t>il sistema ALS semplice (SALS); </a:t>
            </a:r>
          </a:p>
          <a:p>
            <a:pPr marL="571500" indent="-57150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it-IT" altLang="it-IT" b="1" dirty="0">
                <a:latin typeface="Arial" panose="020B0604020202020204" pitchFamily="34" charset="0"/>
              </a:rPr>
              <a:t>il sistema ALS per piste strumentali di precisione di CAT I (PALS); </a:t>
            </a:r>
          </a:p>
          <a:p>
            <a:pPr marL="571500" indent="-57150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it-IT" altLang="it-IT" b="1" dirty="0">
                <a:latin typeface="Arial" panose="020B0604020202020204" pitchFamily="34" charset="0"/>
              </a:rPr>
              <a:t>il sistema ALS per piste strumentali di precisione di CAT II e III (PALS).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97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973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3973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3973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7314" grpId="0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53D18187-7F92-4715-A239-8C0FF626D6E6}" type="slidenum">
              <a:rPr lang="it-IT" altLang="it-IT" sz="1000">
                <a:solidFill>
                  <a:srgbClr val="FFFFFF"/>
                </a:solidFill>
              </a:rPr>
              <a:pPr/>
              <a:t>165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96290" name="Text Box 2"/>
          <p:cNvSpPr txBox="1">
            <a:spLocks noChangeArrowheads="1"/>
          </p:cNvSpPr>
          <p:nvPr/>
        </p:nvSpPr>
        <p:spPr bwMode="auto">
          <a:xfrm>
            <a:off x="1476375" y="0"/>
            <a:ext cx="6119813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/>
              <a:t>il sistema ALS semplice (SALS)</a:t>
            </a:r>
          </a:p>
        </p:txBody>
      </p:sp>
      <p:grpSp>
        <p:nvGrpSpPr>
          <p:cNvPr id="396326" name="Group 38"/>
          <p:cNvGrpSpPr>
            <a:grpSpLocks/>
          </p:cNvGrpSpPr>
          <p:nvPr/>
        </p:nvGrpSpPr>
        <p:grpSpPr bwMode="auto">
          <a:xfrm>
            <a:off x="6264275" y="2781300"/>
            <a:ext cx="2879725" cy="1584325"/>
            <a:chOff x="567" y="2251"/>
            <a:chExt cx="1814" cy="998"/>
          </a:xfrm>
        </p:grpSpPr>
        <p:sp>
          <p:nvSpPr>
            <p:cNvPr id="181297" name="Rectangle 4"/>
            <p:cNvSpPr>
              <a:spLocks noChangeArrowheads="1"/>
            </p:cNvSpPr>
            <p:nvPr/>
          </p:nvSpPr>
          <p:spPr bwMode="auto">
            <a:xfrm rot="5400000">
              <a:off x="975" y="1843"/>
              <a:ext cx="998" cy="1814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98" name="Line 5"/>
            <p:cNvSpPr>
              <a:spLocks noChangeShapeType="1"/>
            </p:cNvSpPr>
            <p:nvPr/>
          </p:nvSpPr>
          <p:spPr bwMode="auto">
            <a:xfrm rot="5400000" flipH="1">
              <a:off x="1474" y="1344"/>
              <a:ext cx="0" cy="1814"/>
            </a:xfrm>
            <a:prstGeom prst="line">
              <a:avLst/>
            </a:prstGeom>
            <a:noFill/>
            <a:ln w="6032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1299" name="Line 6"/>
            <p:cNvSpPr>
              <a:spLocks noChangeShapeType="1"/>
            </p:cNvSpPr>
            <p:nvPr/>
          </p:nvSpPr>
          <p:spPr bwMode="auto">
            <a:xfrm rot="5400000" flipH="1">
              <a:off x="1474" y="2342"/>
              <a:ext cx="0" cy="1814"/>
            </a:xfrm>
            <a:prstGeom prst="line">
              <a:avLst/>
            </a:prstGeom>
            <a:noFill/>
            <a:ln w="6032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1300" name="Rectangle 8"/>
            <p:cNvSpPr>
              <a:spLocks noChangeArrowheads="1"/>
            </p:cNvSpPr>
            <p:nvPr/>
          </p:nvSpPr>
          <p:spPr bwMode="auto">
            <a:xfrm rot="16200000" flipH="1">
              <a:off x="1995" y="2591"/>
              <a:ext cx="58" cy="283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301" name="Rectangle 17"/>
            <p:cNvSpPr>
              <a:spLocks noChangeArrowheads="1"/>
            </p:cNvSpPr>
            <p:nvPr/>
          </p:nvSpPr>
          <p:spPr bwMode="auto">
            <a:xfrm rot="16200000" flipH="1">
              <a:off x="1451" y="2591"/>
              <a:ext cx="58" cy="283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grpSp>
          <p:nvGrpSpPr>
            <p:cNvPr id="181302" name="Group 28"/>
            <p:cNvGrpSpPr>
              <a:grpSpLocks/>
            </p:cNvGrpSpPr>
            <p:nvPr/>
          </p:nvGrpSpPr>
          <p:grpSpPr bwMode="auto">
            <a:xfrm rot="5400000" flipH="1">
              <a:off x="325" y="2566"/>
              <a:ext cx="880" cy="339"/>
              <a:chOff x="2744" y="3929"/>
              <a:chExt cx="680" cy="181"/>
            </a:xfrm>
          </p:grpSpPr>
          <p:sp>
            <p:nvSpPr>
              <p:cNvPr id="181304" name="Rectangle 29"/>
              <p:cNvSpPr>
                <a:spLocks noChangeArrowheads="1"/>
              </p:cNvSpPr>
              <p:nvPr/>
            </p:nvSpPr>
            <p:spPr bwMode="auto">
              <a:xfrm>
                <a:off x="2744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1305" name="Rectangle 30"/>
              <p:cNvSpPr>
                <a:spLocks noChangeArrowheads="1"/>
              </p:cNvSpPr>
              <p:nvPr/>
            </p:nvSpPr>
            <p:spPr bwMode="auto">
              <a:xfrm>
                <a:off x="283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1306" name="Rectangle 31"/>
              <p:cNvSpPr>
                <a:spLocks noChangeArrowheads="1"/>
              </p:cNvSpPr>
              <p:nvPr/>
            </p:nvSpPr>
            <p:spPr bwMode="auto">
              <a:xfrm>
                <a:off x="292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1307" name="Rectangle 32"/>
              <p:cNvSpPr>
                <a:spLocks noChangeArrowheads="1"/>
              </p:cNvSpPr>
              <p:nvPr/>
            </p:nvSpPr>
            <p:spPr bwMode="auto">
              <a:xfrm>
                <a:off x="3016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1308" name="Rectangle 33"/>
              <p:cNvSpPr>
                <a:spLocks noChangeArrowheads="1"/>
              </p:cNvSpPr>
              <p:nvPr/>
            </p:nvSpPr>
            <p:spPr bwMode="auto">
              <a:xfrm>
                <a:off x="3107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1309" name="Rectangle 34"/>
              <p:cNvSpPr>
                <a:spLocks noChangeArrowheads="1"/>
              </p:cNvSpPr>
              <p:nvPr/>
            </p:nvSpPr>
            <p:spPr bwMode="auto">
              <a:xfrm>
                <a:off x="319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1310" name="Rectangle 35"/>
              <p:cNvSpPr>
                <a:spLocks noChangeArrowheads="1"/>
              </p:cNvSpPr>
              <p:nvPr/>
            </p:nvSpPr>
            <p:spPr bwMode="auto">
              <a:xfrm>
                <a:off x="328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1311" name="Rectangle 36"/>
              <p:cNvSpPr>
                <a:spLocks noChangeArrowheads="1"/>
              </p:cNvSpPr>
              <p:nvPr/>
            </p:nvSpPr>
            <p:spPr bwMode="auto">
              <a:xfrm>
                <a:off x="3379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181303" name="Text Box 37"/>
            <p:cNvSpPr txBox="1">
              <a:spLocks noChangeArrowheads="1"/>
            </p:cNvSpPr>
            <p:nvPr/>
          </p:nvSpPr>
          <p:spPr bwMode="auto">
            <a:xfrm rot="5400000">
              <a:off x="884" y="2627"/>
              <a:ext cx="54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000" b="1">
                  <a:latin typeface="Verdana" panose="020B0604030504040204" pitchFamily="34" charset="0"/>
                </a:rPr>
                <a:t>34 L</a:t>
              </a:r>
            </a:p>
          </p:txBody>
        </p:sp>
      </p:grpSp>
      <p:grpSp>
        <p:nvGrpSpPr>
          <p:cNvPr id="396343" name="Group 55"/>
          <p:cNvGrpSpPr>
            <a:grpSpLocks/>
          </p:cNvGrpSpPr>
          <p:nvPr/>
        </p:nvGrpSpPr>
        <p:grpSpPr bwMode="auto">
          <a:xfrm rot="-2673413">
            <a:off x="1835150" y="1916113"/>
            <a:ext cx="3309938" cy="3309937"/>
            <a:chOff x="3107" y="2160"/>
            <a:chExt cx="2085" cy="2085"/>
          </a:xfrm>
        </p:grpSpPr>
        <p:sp>
          <p:nvSpPr>
            <p:cNvPr id="181281" name="Oval 39"/>
            <p:cNvSpPr>
              <a:spLocks noChangeArrowheads="1"/>
            </p:cNvSpPr>
            <p:nvPr/>
          </p:nvSpPr>
          <p:spPr bwMode="auto">
            <a:xfrm>
              <a:off x="3107" y="2160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82" name="Oval 40"/>
            <p:cNvSpPr>
              <a:spLocks noChangeArrowheads="1"/>
            </p:cNvSpPr>
            <p:nvPr/>
          </p:nvSpPr>
          <p:spPr bwMode="auto">
            <a:xfrm>
              <a:off x="3243" y="2296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83" name="Oval 41"/>
            <p:cNvSpPr>
              <a:spLocks noChangeArrowheads="1"/>
            </p:cNvSpPr>
            <p:nvPr/>
          </p:nvSpPr>
          <p:spPr bwMode="auto">
            <a:xfrm>
              <a:off x="3379" y="2432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84" name="Oval 42"/>
            <p:cNvSpPr>
              <a:spLocks noChangeArrowheads="1"/>
            </p:cNvSpPr>
            <p:nvPr/>
          </p:nvSpPr>
          <p:spPr bwMode="auto">
            <a:xfrm>
              <a:off x="3515" y="2568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85" name="Oval 43"/>
            <p:cNvSpPr>
              <a:spLocks noChangeArrowheads="1"/>
            </p:cNvSpPr>
            <p:nvPr/>
          </p:nvSpPr>
          <p:spPr bwMode="auto">
            <a:xfrm>
              <a:off x="3651" y="2704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86" name="Oval 44"/>
            <p:cNvSpPr>
              <a:spLocks noChangeArrowheads="1"/>
            </p:cNvSpPr>
            <p:nvPr/>
          </p:nvSpPr>
          <p:spPr bwMode="auto">
            <a:xfrm>
              <a:off x="3787" y="2840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87" name="Oval 45"/>
            <p:cNvSpPr>
              <a:spLocks noChangeArrowheads="1"/>
            </p:cNvSpPr>
            <p:nvPr/>
          </p:nvSpPr>
          <p:spPr bwMode="auto">
            <a:xfrm>
              <a:off x="3923" y="2976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88" name="Oval 46"/>
            <p:cNvSpPr>
              <a:spLocks noChangeArrowheads="1"/>
            </p:cNvSpPr>
            <p:nvPr/>
          </p:nvSpPr>
          <p:spPr bwMode="auto">
            <a:xfrm>
              <a:off x="4059" y="3112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89" name="Oval 47"/>
            <p:cNvSpPr>
              <a:spLocks noChangeArrowheads="1"/>
            </p:cNvSpPr>
            <p:nvPr/>
          </p:nvSpPr>
          <p:spPr bwMode="auto">
            <a:xfrm>
              <a:off x="4195" y="3248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90" name="Oval 48"/>
            <p:cNvSpPr>
              <a:spLocks noChangeArrowheads="1"/>
            </p:cNvSpPr>
            <p:nvPr/>
          </p:nvSpPr>
          <p:spPr bwMode="auto">
            <a:xfrm>
              <a:off x="4331" y="3384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91" name="Oval 49"/>
            <p:cNvSpPr>
              <a:spLocks noChangeArrowheads="1"/>
            </p:cNvSpPr>
            <p:nvPr/>
          </p:nvSpPr>
          <p:spPr bwMode="auto">
            <a:xfrm>
              <a:off x="4467" y="3520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92" name="Oval 50"/>
            <p:cNvSpPr>
              <a:spLocks noChangeArrowheads="1"/>
            </p:cNvSpPr>
            <p:nvPr/>
          </p:nvSpPr>
          <p:spPr bwMode="auto">
            <a:xfrm>
              <a:off x="4603" y="3656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93" name="Oval 51"/>
            <p:cNvSpPr>
              <a:spLocks noChangeArrowheads="1"/>
            </p:cNvSpPr>
            <p:nvPr/>
          </p:nvSpPr>
          <p:spPr bwMode="auto">
            <a:xfrm>
              <a:off x="4739" y="3792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94" name="Oval 52"/>
            <p:cNvSpPr>
              <a:spLocks noChangeArrowheads="1"/>
            </p:cNvSpPr>
            <p:nvPr/>
          </p:nvSpPr>
          <p:spPr bwMode="auto">
            <a:xfrm>
              <a:off x="4875" y="3928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95" name="Oval 53"/>
            <p:cNvSpPr>
              <a:spLocks noChangeArrowheads="1"/>
            </p:cNvSpPr>
            <p:nvPr/>
          </p:nvSpPr>
          <p:spPr bwMode="auto">
            <a:xfrm>
              <a:off x="5011" y="4064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96" name="Oval 54"/>
            <p:cNvSpPr>
              <a:spLocks noChangeArrowheads="1"/>
            </p:cNvSpPr>
            <p:nvPr/>
          </p:nvSpPr>
          <p:spPr bwMode="auto">
            <a:xfrm>
              <a:off x="5147" y="4200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grpSp>
        <p:nvGrpSpPr>
          <p:cNvPr id="396354" name="Group 66"/>
          <p:cNvGrpSpPr>
            <a:grpSpLocks/>
          </p:cNvGrpSpPr>
          <p:nvPr/>
        </p:nvGrpSpPr>
        <p:grpSpPr bwMode="auto">
          <a:xfrm>
            <a:off x="2338388" y="2565400"/>
            <a:ext cx="73025" cy="1943100"/>
            <a:chOff x="1473" y="1616"/>
            <a:chExt cx="46" cy="1224"/>
          </a:xfrm>
        </p:grpSpPr>
        <p:sp>
          <p:nvSpPr>
            <p:cNvPr id="181273" name="Oval 57"/>
            <p:cNvSpPr>
              <a:spLocks noChangeArrowheads="1"/>
            </p:cNvSpPr>
            <p:nvPr/>
          </p:nvSpPr>
          <p:spPr bwMode="auto">
            <a:xfrm rot="2702553">
              <a:off x="1474" y="1752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74" name="Oval 58"/>
            <p:cNvSpPr>
              <a:spLocks noChangeArrowheads="1"/>
            </p:cNvSpPr>
            <p:nvPr/>
          </p:nvSpPr>
          <p:spPr bwMode="auto">
            <a:xfrm rot="2702553">
              <a:off x="1474" y="1888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75" name="Oval 59"/>
            <p:cNvSpPr>
              <a:spLocks noChangeArrowheads="1"/>
            </p:cNvSpPr>
            <p:nvPr/>
          </p:nvSpPr>
          <p:spPr bwMode="auto">
            <a:xfrm rot="2702553">
              <a:off x="1474" y="2013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76" name="Oval 60"/>
            <p:cNvSpPr>
              <a:spLocks noChangeArrowheads="1"/>
            </p:cNvSpPr>
            <p:nvPr/>
          </p:nvSpPr>
          <p:spPr bwMode="auto">
            <a:xfrm rot="2702553">
              <a:off x="1474" y="1616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77" name="Oval 61"/>
            <p:cNvSpPr>
              <a:spLocks noChangeArrowheads="1"/>
            </p:cNvSpPr>
            <p:nvPr/>
          </p:nvSpPr>
          <p:spPr bwMode="auto">
            <a:xfrm rot="2702553">
              <a:off x="1473" y="2398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78" name="Oval 62"/>
            <p:cNvSpPr>
              <a:spLocks noChangeArrowheads="1"/>
            </p:cNvSpPr>
            <p:nvPr/>
          </p:nvSpPr>
          <p:spPr bwMode="auto">
            <a:xfrm rot="2702553">
              <a:off x="1473" y="2523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79" name="Oval 63"/>
            <p:cNvSpPr>
              <a:spLocks noChangeArrowheads="1"/>
            </p:cNvSpPr>
            <p:nvPr/>
          </p:nvSpPr>
          <p:spPr bwMode="auto">
            <a:xfrm rot="2702553">
              <a:off x="1473" y="2659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1280" name="Oval 65"/>
            <p:cNvSpPr>
              <a:spLocks noChangeArrowheads="1"/>
            </p:cNvSpPr>
            <p:nvPr/>
          </p:nvSpPr>
          <p:spPr bwMode="auto">
            <a:xfrm rot="2702553">
              <a:off x="1474" y="279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396355" name="Line 67"/>
          <p:cNvSpPr>
            <a:spLocks noChangeShapeType="1"/>
          </p:cNvSpPr>
          <p:nvPr/>
        </p:nvSpPr>
        <p:spPr bwMode="auto">
          <a:xfrm>
            <a:off x="1116013" y="3500438"/>
            <a:ext cx="0" cy="2592387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96356" name="Line 68"/>
          <p:cNvSpPr>
            <a:spLocks noChangeShapeType="1"/>
          </p:cNvSpPr>
          <p:nvPr/>
        </p:nvSpPr>
        <p:spPr bwMode="auto">
          <a:xfrm>
            <a:off x="6227763" y="3573463"/>
            <a:ext cx="0" cy="2519362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96357" name="Line 69"/>
          <p:cNvSpPr>
            <a:spLocks noChangeShapeType="1"/>
          </p:cNvSpPr>
          <p:nvPr/>
        </p:nvSpPr>
        <p:spPr bwMode="auto">
          <a:xfrm flipH="1">
            <a:off x="1116013" y="6092825"/>
            <a:ext cx="51117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96358" name="Line 70"/>
          <p:cNvSpPr>
            <a:spLocks noChangeShapeType="1"/>
          </p:cNvSpPr>
          <p:nvPr/>
        </p:nvSpPr>
        <p:spPr bwMode="auto">
          <a:xfrm>
            <a:off x="2339975" y="4508500"/>
            <a:ext cx="0" cy="1081088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96359" name="Line 71"/>
          <p:cNvSpPr>
            <a:spLocks noChangeShapeType="1"/>
          </p:cNvSpPr>
          <p:nvPr/>
        </p:nvSpPr>
        <p:spPr bwMode="auto">
          <a:xfrm flipH="1">
            <a:off x="2339975" y="5589588"/>
            <a:ext cx="38877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96360" name="Text Box 72"/>
          <p:cNvSpPr txBox="1">
            <a:spLocks noChangeArrowheads="1"/>
          </p:cNvSpPr>
          <p:nvPr/>
        </p:nvSpPr>
        <p:spPr bwMode="auto">
          <a:xfrm>
            <a:off x="3059113" y="5768975"/>
            <a:ext cx="13684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/>
              <a:t>420 m</a:t>
            </a:r>
          </a:p>
        </p:txBody>
      </p:sp>
      <p:sp>
        <p:nvSpPr>
          <p:cNvPr id="396361" name="Text Box 73"/>
          <p:cNvSpPr txBox="1">
            <a:spLocks noChangeArrowheads="1"/>
          </p:cNvSpPr>
          <p:nvPr/>
        </p:nvSpPr>
        <p:spPr bwMode="auto">
          <a:xfrm>
            <a:off x="3563938" y="5229225"/>
            <a:ext cx="13684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/>
              <a:t>300 m</a:t>
            </a:r>
          </a:p>
        </p:txBody>
      </p:sp>
      <p:sp>
        <p:nvSpPr>
          <p:cNvPr id="396362" name="Line 74"/>
          <p:cNvSpPr>
            <a:spLocks noChangeShapeType="1"/>
          </p:cNvSpPr>
          <p:nvPr/>
        </p:nvSpPr>
        <p:spPr bwMode="auto">
          <a:xfrm flipH="1">
            <a:off x="323850" y="4508500"/>
            <a:ext cx="2087563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96363" name="Line 75"/>
          <p:cNvSpPr>
            <a:spLocks noChangeShapeType="1"/>
          </p:cNvSpPr>
          <p:nvPr/>
        </p:nvSpPr>
        <p:spPr bwMode="auto">
          <a:xfrm flipH="1">
            <a:off x="323850" y="2565400"/>
            <a:ext cx="2087563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96364" name="Line 76"/>
          <p:cNvSpPr>
            <a:spLocks noChangeShapeType="1"/>
          </p:cNvSpPr>
          <p:nvPr/>
        </p:nvSpPr>
        <p:spPr bwMode="auto">
          <a:xfrm flipH="1">
            <a:off x="395288" y="2565400"/>
            <a:ext cx="0" cy="19431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96365" name="Text Box 77"/>
          <p:cNvSpPr txBox="1">
            <a:spLocks noChangeArrowheads="1"/>
          </p:cNvSpPr>
          <p:nvPr/>
        </p:nvSpPr>
        <p:spPr bwMode="auto">
          <a:xfrm>
            <a:off x="323850" y="3284538"/>
            <a:ext cx="7207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/>
              <a:t>30 m</a:t>
            </a:r>
          </a:p>
        </p:txBody>
      </p:sp>
      <p:sp>
        <p:nvSpPr>
          <p:cNvPr id="396366" name="Line 78"/>
          <p:cNvSpPr>
            <a:spLocks noChangeShapeType="1"/>
          </p:cNvSpPr>
          <p:nvPr/>
        </p:nvSpPr>
        <p:spPr bwMode="auto">
          <a:xfrm>
            <a:off x="5435600" y="2276475"/>
            <a:ext cx="0" cy="1370013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96367" name="Line 79"/>
          <p:cNvSpPr>
            <a:spLocks noChangeShapeType="1"/>
          </p:cNvSpPr>
          <p:nvPr/>
        </p:nvSpPr>
        <p:spPr bwMode="auto">
          <a:xfrm>
            <a:off x="5724525" y="2276475"/>
            <a:ext cx="0" cy="1370013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96368" name="Line 80"/>
          <p:cNvSpPr>
            <a:spLocks noChangeShapeType="1"/>
          </p:cNvSpPr>
          <p:nvPr/>
        </p:nvSpPr>
        <p:spPr bwMode="auto">
          <a:xfrm>
            <a:off x="4067175" y="2349500"/>
            <a:ext cx="13684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non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96369" name="Line 81"/>
          <p:cNvSpPr>
            <a:spLocks noChangeShapeType="1"/>
          </p:cNvSpPr>
          <p:nvPr/>
        </p:nvSpPr>
        <p:spPr bwMode="auto">
          <a:xfrm flipH="1">
            <a:off x="5724525" y="2349500"/>
            <a:ext cx="3603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non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96370" name="Line 82"/>
          <p:cNvSpPr>
            <a:spLocks noChangeShapeType="1"/>
          </p:cNvSpPr>
          <p:nvPr/>
        </p:nvSpPr>
        <p:spPr bwMode="auto">
          <a:xfrm flipH="1">
            <a:off x="5435600" y="2349500"/>
            <a:ext cx="28733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non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396371" name="Text Box 83"/>
          <p:cNvSpPr txBox="1">
            <a:spLocks noChangeArrowheads="1"/>
          </p:cNvSpPr>
          <p:nvPr/>
        </p:nvSpPr>
        <p:spPr bwMode="auto">
          <a:xfrm>
            <a:off x="4427538" y="1989138"/>
            <a:ext cx="7207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/>
              <a:t>60 m</a:t>
            </a:r>
          </a:p>
        </p:txBody>
      </p:sp>
      <p:sp>
        <p:nvSpPr>
          <p:cNvPr id="396372" name="Text Box 84"/>
          <p:cNvSpPr txBox="1">
            <a:spLocks noChangeArrowheads="1"/>
          </p:cNvSpPr>
          <p:nvPr/>
        </p:nvSpPr>
        <p:spPr bwMode="auto">
          <a:xfrm>
            <a:off x="0" y="765175"/>
            <a:ext cx="91440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Sono possibili 2 differenti configurazioni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96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96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5" dur="500"/>
                                        <p:tgtEl>
                                          <p:spTgt spid="3963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6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96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8" presetClass="entr" presetSubtype="1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" dur="500"/>
                                        <p:tgtEl>
                                          <p:spTgt spid="396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6" presetID="55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963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963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96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2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4" dur="500"/>
                                        <p:tgtEl>
                                          <p:spTgt spid="396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396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9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963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963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96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4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396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49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396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5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963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963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396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59" presetID="8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1" dur="2000"/>
                                        <p:tgtEl>
                                          <p:spTgt spid="396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63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396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8" dur="500"/>
                                        <p:tgtEl>
                                          <p:spTgt spid="396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70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963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963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396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7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396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8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396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396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8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396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2" dur="500"/>
                                        <p:tgtEl>
                                          <p:spTgt spid="396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5" dur="500"/>
                                        <p:tgtEl>
                                          <p:spTgt spid="396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9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9" dur="500"/>
                                        <p:tgtEl>
                                          <p:spTgt spid="396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6290" grpId="0"/>
      <p:bldP spid="396355" grpId="0" animBg="1"/>
      <p:bldP spid="396356" grpId="0" animBg="1"/>
      <p:bldP spid="396357" grpId="0" animBg="1"/>
      <p:bldP spid="396358" grpId="0" animBg="1"/>
      <p:bldP spid="396359" grpId="0" animBg="1"/>
      <p:bldP spid="396360" grpId="0"/>
      <p:bldP spid="396361" grpId="0"/>
      <p:bldP spid="396362" grpId="0" animBg="1"/>
      <p:bldP spid="396363" grpId="0" animBg="1"/>
      <p:bldP spid="396364" grpId="0" animBg="1"/>
      <p:bldP spid="396365" grpId="0"/>
      <p:bldP spid="396366" grpId="0" animBg="1"/>
      <p:bldP spid="396367" grpId="0" animBg="1"/>
      <p:bldP spid="396368" grpId="0" animBg="1"/>
      <p:bldP spid="396369" grpId="0" animBg="1"/>
      <p:bldP spid="396370" grpId="0" animBg="1"/>
      <p:bldP spid="396371" grpId="0"/>
      <p:bldP spid="396372" grpId="0"/>
      <p:bldP spid="396372" grpId="1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CC6B8C9F-75D6-4EC7-8A8F-24181F0494F6}" type="slidenum">
              <a:rPr lang="it-IT" altLang="it-IT" sz="1000">
                <a:solidFill>
                  <a:srgbClr val="FFFFFF"/>
                </a:solidFill>
              </a:rPr>
              <a:pPr/>
              <a:t>166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82275" name="Text Box 2"/>
          <p:cNvSpPr txBox="1">
            <a:spLocks noChangeArrowheads="1"/>
          </p:cNvSpPr>
          <p:nvPr/>
        </p:nvSpPr>
        <p:spPr bwMode="auto">
          <a:xfrm>
            <a:off x="1476375" y="0"/>
            <a:ext cx="6119813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/>
              <a:t>il sistema ALS semplice (SALS)</a:t>
            </a:r>
          </a:p>
        </p:txBody>
      </p:sp>
      <p:grpSp>
        <p:nvGrpSpPr>
          <p:cNvPr id="182276" name="Group 3"/>
          <p:cNvGrpSpPr>
            <a:grpSpLocks/>
          </p:cNvGrpSpPr>
          <p:nvPr/>
        </p:nvGrpSpPr>
        <p:grpSpPr bwMode="auto">
          <a:xfrm>
            <a:off x="6264275" y="2781300"/>
            <a:ext cx="2879725" cy="1584325"/>
            <a:chOff x="567" y="2251"/>
            <a:chExt cx="1814" cy="998"/>
          </a:xfrm>
        </p:grpSpPr>
        <p:sp>
          <p:nvSpPr>
            <p:cNvPr id="182315" name="Rectangle 4"/>
            <p:cNvSpPr>
              <a:spLocks noChangeArrowheads="1"/>
            </p:cNvSpPr>
            <p:nvPr/>
          </p:nvSpPr>
          <p:spPr bwMode="auto">
            <a:xfrm rot="5400000">
              <a:off x="975" y="1843"/>
              <a:ext cx="998" cy="1814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2316" name="Line 5"/>
            <p:cNvSpPr>
              <a:spLocks noChangeShapeType="1"/>
            </p:cNvSpPr>
            <p:nvPr/>
          </p:nvSpPr>
          <p:spPr bwMode="auto">
            <a:xfrm rot="5400000" flipH="1">
              <a:off x="1474" y="1344"/>
              <a:ext cx="0" cy="1814"/>
            </a:xfrm>
            <a:prstGeom prst="line">
              <a:avLst/>
            </a:prstGeom>
            <a:noFill/>
            <a:ln w="6032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2317" name="Line 6"/>
            <p:cNvSpPr>
              <a:spLocks noChangeShapeType="1"/>
            </p:cNvSpPr>
            <p:nvPr/>
          </p:nvSpPr>
          <p:spPr bwMode="auto">
            <a:xfrm rot="5400000" flipH="1">
              <a:off x="1474" y="2342"/>
              <a:ext cx="0" cy="1814"/>
            </a:xfrm>
            <a:prstGeom prst="line">
              <a:avLst/>
            </a:prstGeom>
            <a:noFill/>
            <a:ln w="6032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2318" name="Rectangle 7"/>
            <p:cNvSpPr>
              <a:spLocks noChangeArrowheads="1"/>
            </p:cNvSpPr>
            <p:nvPr/>
          </p:nvSpPr>
          <p:spPr bwMode="auto">
            <a:xfrm rot="16200000" flipH="1">
              <a:off x="1995" y="2591"/>
              <a:ext cx="58" cy="283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2319" name="Rectangle 8"/>
            <p:cNvSpPr>
              <a:spLocks noChangeArrowheads="1"/>
            </p:cNvSpPr>
            <p:nvPr/>
          </p:nvSpPr>
          <p:spPr bwMode="auto">
            <a:xfrm rot="16200000" flipH="1">
              <a:off x="1451" y="2591"/>
              <a:ext cx="58" cy="283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grpSp>
          <p:nvGrpSpPr>
            <p:cNvPr id="182320" name="Group 9"/>
            <p:cNvGrpSpPr>
              <a:grpSpLocks/>
            </p:cNvGrpSpPr>
            <p:nvPr/>
          </p:nvGrpSpPr>
          <p:grpSpPr bwMode="auto">
            <a:xfrm rot="5400000" flipH="1">
              <a:off x="325" y="2566"/>
              <a:ext cx="880" cy="339"/>
              <a:chOff x="2744" y="3929"/>
              <a:chExt cx="680" cy="181"/>
            </a:xfrm>
          </p:grpSpPr>
          <p:sp>
            <p:nvSpPr>
              <p:cNvPr id="182322" name="Rectangle 10"/>
              <p:cNvSpPr>
                <a:spLocks noChangeArrowheads="1"/>
              </p:cNvSpPr>
              <p:nvPr/>
            </p:nvSpPr>
            <p:spPr bwMode="auto">
              <a:xfrm>
                <a:off x="2744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2323" name="Rectangle 11"/>
              <p:cNvSpPr>
                <a:spLocks noChangeArrowheads="1"/>
              </p:cNvSpPr>
              <p:nvPr/>
            </p:nvSpPr>
            <p:spPr bwMode="auto">
              <a:xfrm>
                <a:off x="283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2324" name="Rectangle 12"/>
              <p:cNvSpPr>
                <a:spLocks noChangeArrowheads="1"/>
              </p:cNvSpPr>
              <p:nvPr/>
            </p:nvSpPr>
            <p:spPr bwMode="auto">
              <a:xfrm>
                <a:off x="292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2325" name="Rectangle 13"/>
              <p:cNvSpPr>
                <a:spLocks noChangeArrowheads="1"/>
              </p:cNvSpPr>
              <p:nvPr/>
            </p:nvSpPr>
            <p:spPr bwMode="auto">
              <a:xfrm>
                <a:off x="3016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2326" name="Rectangle 14"/>
              <p:cNvSpPr>
                <a:spLocks noChangeArrowheads="1"/>
              </p:cNvSpPr>
              <p:nvPr/>
            </p:nvSpPr>
            <p:spPr bwMode="auto">
              <a:xfrm>
                <a:off x="3107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2327" name="Rectangle 15"/>
              <p:cNvSpPr>
                <a:spLocks noChangeArrowheads="1"/>
              </p:cNvSpPr>
              <p:nvPr/>
            </p:nvSpPr>
            <p:spPr bwMode="auto">
              <a:xfrm>
                <a:off x="319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2328" name="Rectangle 16"/>
              <p:cNvSpPr>
                <a:spLocks noChangeArrowheads="1"/>
              </p:cNvSpPr>
              <p:nvPr/>
            </p:nvSpPr>
            <p:spPr bwMode="auto">
              <a:xfrm>
                <a:off x="328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2329" name="Rectangle 17"/>
              <p:cNvSpPr>
                <a:spLocks noChangeArrowheads="1"/>
              </p:cNvSpPr>
              <p:nvPr/>
            </p:nvSpPr>
            <p:spPr bwMode="auto">
              <a:xfrm>
                <a:off x="3379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182321" name="Text Box 18"/>
            <p:cNvSpPr txBox="1">
              <a:spLocks noChangeArrowheads="1"/>
            </p:cNvSpPr>
            <p:nvPr/>
          </p:nvSpPr>
          <p:spPr bwMode="auto">
            <a:xfrm rot="5400000">
              <a:off x="884" y="2627"/>
              <a:ext cx="54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000" b="1">
                  <a:latin typeface="Verdana" panose="020B0604030504040204" pitchFamily="34" charset="0"/>
                </a:rPr>
                <a:t>34 L</a:t>
              </a:r>
            </a:p>
          </p:txBody>
        </p:sp>
      </p:grpSp>
      <p:sp>
        <p:nvSpPr>
          <p:cNvPr id="409646" name="Line 46"/>
          <p:cNvSpPr>
            <a:spLocks noChangeShapeType="1"/>
          </p:cNvSpPr>
          <p:nvPr/>
        </p:nvSpPr>
        <p:spPr bwMode="auto">
          <a:xfrm>
            <a:off x="1116013" y="3500438"/>
            <a:ext cx="0" cy="2592387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9647" name="Line 47"/>
          <p:cNvSpPr>
            <a:spLocks noChangeShapeType="1"/>
          </p:cNvSpPr>
          <p:nvPr/>
        </p:nvSpPr>
        <p:spPr bwMode="auto">
          <a:xfrm>
            <a:off x="6227763" y="3573463"/>
            <a:ext cx="0" cy="2519362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9648" name="Line 48"/>
          <p:cNvSpPr>
            <a:spLocks noChangeShapeType="1"/>
          </p:cNvSpPr>
          <p:nvPr/>
        </p:nvSpPr>
        <p:spPr bwMode="auto">
          <a:xfrm flipH="1">
            <a:off x="1116013" y="6092825"/>
            <a:ext cx="51117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9649" name="Line 49"/>
          <p:cNvSpPr>
            <a:spLocks noChangeShapeType="1"/>
          </p:cNvSpPr>
          <p:nvPr/>
        </p:nvSpPr>
        <p:spPr bwMode="auto">
          <a:xfrm>
            <a:off x="2339975" y="4508500"/>
            <a:ext cx="0" cy="1081088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9650" name="Line 50"/>
          <p:cNvSpPr>
            <a:spLocks noChangeShapeType="1"/>
          </p:cNvSpPr>
          <p:nvPr/>
        </p:nvSpPr>
        <p:spPr bwMode="auto">
          <a:xfrm flipH="1">
            <a:off x="2339975" y="5589588"/>
            <a:ext cx="38877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9651" name="Text Box 51"/>
          <p:cNvSpPr txBox="1">
            <a:spLocks noChangeArrowheads="1"/>
          </p:cNvSpPr>
          <p:nvPr/>
        </p:nvSpPr>
        <p:spPr bwMode="auto">
          <a:xfrm>
            <a:off x="3059113" y="5768975"/>
            <a:ext cx="13684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/>
              <a:t>420 m</a:t>
            </a:r>
          </a:p>
        </p:txBody>
      </p:sp>
      <p:sp>
        <p:nvSpPr>
          <p:cNvPr id="409652" name="Text Box 52"/>
          <p:cNvSpPr txBox="1">
            <a:spLocks noChangeArrowheads="1"/>
          </p:cNvSpPr>
          <p:nvPr/>
        </p:nvSpPr>
        <p:spPr bwMode="auto">
          <a:xfrm>
            <a:off x="3563938" y="5229225"/>
            <a:ext cx="13684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/>
              <a:t>300 m</a:t>
            </a:r>
          </a:p>
        </p:txBody>
      </p:sp>
      <p:sp>
        <p:nvSpPr>
          <p:cNvPr id="409653" name="Line 53"/>
          <p:cNvSpPr>
            <a:spLocks noChangeShapeType="1"/>
          </p:cNvSpPr>
          <p:nvPr/>
        </p:nvSpPr>
        <p:spPr bwMode="auto">
          <a:xfrm flipH="1">
            <a:off x="323850" y="4437063"/>
            <a:ext cx="2087563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9654" name="Line 54"/>
          <p:cNvSpPr>
            <a:spLocks noChangeShapeType="1"/>
          </p:cNvSpPr>
          <p:nvPr/>
        </p:nvSpPr>
        <p:spPr bwMode="auto">
          <a:xfrm flipH="1">
            <a:off x="323850" y="2636838"/>
            <a:ext cx="2087563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9655" name="Line 55"/>
          <p:cNvSpPr>
            <a:spLocks noChangeShapeType="1"/>
          </p:cNvSpPr>
          <p:nvPr/>
        </p:nvSpPr>
        <p:spPr bwMode="auto">
          <a:xfrm flipH="1">
            <a:off x="395288" y="2636838"/>
            <a:ext cx="0" cy="18002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9656" name="Text Box 56"/>
          <p:cNvSpPr txBox="1">
            <a:spLocks noChangeArrowheads="1"/>
          </p:cNvSpPr>
          <p:nvPr/>
        </p:nvSpPr>
        <p:spPr bwMode="auto">
          <a:xfrm>
            <a:off x="323850" y="3319463"/>
            <a:ext cx="7207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/>
              <a:t>30 m</a:t>
            </a:r>
          </a:p>
        </p:txBody>
      </p:sp>
      <p:sp>
        <p:nvSpPr>
          <p:cNvPr id="409657" name="Line 57"/>
          <p:cNvSpPr>
            <a:spLocks noChangeShapeType="1"/>
          </p:cNvSpPr>
          <p:nvPr/>
        </p:nvSpPr>
        <p:spPr bwMode="auto">
          <a:xfrm>
            <a:off x="5435600" y="2276475"/>
            <a:ext cx="0" cy="1370013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9658" name="Line 58"/>
          <p:cNvSpPr>
            <a:spLocks noChangeShapeType="1"/>
          </p:cNvSpPr>
          <p:nvPr/>
        </p:nvSpPr>
        <p:spPr bwMode="auto">
          <a:xfrm>
            <a:off x="5724525" y="2276475"/>
            <a:ext cx="0" cy="1370013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9659" name="Line 59"/>
          <p:cNvSpPr>
            <a:spLocks noChangeShapeType="1"/>
          </p:cNvSpPr>
          <p:nvPr/>
        </p:nvSpPr>
        <p:spPr bwMode="auto">
          <a:xfrm>
            <a:off x="4067175" y="2349500"/>
            <a:ext cx="13684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non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9660" name="Line 60"/>
          <p:cNvSpPr>
            <a:spLocks noChangeShapeType="1"/>
          </p:cNvSpPr>
          <p:nvPr/>
        </p:nvSpPr>
        <p:spPr bwMode="auto">
          <a:xfrm flipH="1">
            <a:off x="5724525" y="2349500"/>
            <a:ext cx="3603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non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9661" name="Line 61"/>
          <p:cNvSpPr>
            <a:spLocks noChangeShapeType="1"/>
          </p:cNvSpPr>
          <p:nvPr/>
        </p:nvSpPr>
        <p:spPr bwMode="auto">
          <a:xfrm flipH="1">
            <a:off x="5435600" y="2349500"/>
            <a:ext cx="28733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non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9662" name="Text Box 62"/>
          <p:cNvSpPr txBox="1">
            <a:spLocks noChangeArrowheads="1"/>
          </p:cNvSpPr>
          <p:nvPr/>
        </p:nvSpPr>
        <p:spPr bwMode="auto">
          <a:xfrm>
            <a:off x="4427538" y="1989138"/>
            <a:ext cx="7207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/>
              <a:t>60 m</a:t>
            </a:r>
          </a:p>
        </p:txBody>
      </p:sp>
      <p:grpSp>
        <p:nvGrpSpPr>
          <p:cNvPr id="409687" name="Group 87"/>
          <p:cNvGrpSpPr>
            <a:grpSpLocks/>
          </p:cNvGrpSpPr>
          <p:nvPr/>
        </p:nvGrpSpPr>
        <p:grpSpPr bwMode="auto">
          <a:xfrm>
            <a:off x="1116013" y="3429000"/>
            <a:ext cx="4681537" cy="217488"/>
            <a:chOff x="703" y="2341"/>
            <a:chExt cx="2949" cy="137"/>
          </a:xfrm>
        </p:grpSpPr>
        <p:sp>
          <p:nvSpPr>
            <p:cNvPr id="182298" name="Rectangle 63"/>
            <p:cNvSpPr>
              <a:spLocks noChangeArrowheads="1"/>
            </p:cNvSpPr>
            <p:nvPr/>
          </p:nvSpPr>
          <p:spPr bwMode="auto">
            <a:xfrm rot="-5400000">
              <a:off x="3561" y="2386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2299" name="Rectangle 67"/>
            <p:cNvSpPr>
              <a:spLocks noChangeArrowheads="1"/>
            </p:cNvSpPr>
            <p:nvPr/>
          </p:nvSpPr>
          <p:spPr bwMode="auto">
            <a:xfrm rot="-5400000">
              <a:off x="3379" y="2386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2300" name="Rectangle 68"/>
            <p:cNvSpPr>
              <a:spLocks noChangeArrowheads="1"/>
            </p:cNvSpPr>
            <p:nvPr/>
          </p:nvSpPr>
          <p:spPr bwMode="auto">
            <a:xfrm rot="-5400000">
              <a:off x="3197" y="2387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2301" name="Rectangle 69"/>
            <p:cNvSpPr>
              <a:spLocks noChangeArrowheads="1"/>
            </p:cNvSpPr>
            <p:nvPr/>
          </p:nvSpPr>
          <p:spPr bwMode="auto">
            <a:xfrm rot="-5400000">
              <a:off x="3016" y="2386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2302" name="Rectangle 70"/>
            <p:cNvSpPr>
              <a:spLocks noChangeArrowheads="1"/>
            </p:cNvSpPr>
            <p:nvPr/>
          </p:nvSpPr>
          <p:spPr bwMode="auto">
            <a:xfrm rot="-5400000">
              <a:off x="2834" y="2386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2303" name="Rectangle 71"/>
            <p:cNvSpPr>
              <a:spLocks noChangeArrowheads="1"/>
            </p:cNvSpPr>
            <p:nvPr/>
          </p:nvSpPr>
          <p:spPr bwMode="auto">
            <a:xfrm rot="-5400000">
              <a:off x="2653" y="2386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2304" name="Rectangle 72"/>
            <p:cNvSpPr>
              <a:spLocks noChangeArrowheads="1"/>
            </p:cNvSpPr>
            <p:nvPr/>
          </p:nvSpPr>
          <p:spPr bwMode="auto">
            <a:xfrm rot="-5400000">
              <a:off x="2471" y="2386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2305" name="Rectangle 73"/>
            <p:cNvSpPr>
              <a:spLocks noChangeArrowheads="1"/>
            </p:cNvSpPr>
            <p:nvPr/>
          </p:nvSpPr>
          <p:spPr bwMode="auto">
            <a:xfrm rot="-5400000">
              <a:off x="2290" y="2386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2306" name="Rectangle 77"/>
            <p:cNvSpPr>
              <a:spLocks noChangeArrowheads="1"/>
            </p:cNvSpPr>
            <p:nvPr/>
          </p:nvSpPr>
          <p:spPr bwMode="auto">
            <a:xfrm rot="-5400000">
              <a:off x="1201" y="2386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2307" name="Rectangle 78"/>
            <p:cNvSpPr>
              <a:spLocks noChangeArrowheads="1"/>
            </p:cNvSpPr>
            <p:nvPr/>
          </p:nvSpPr>
          <p:spPr bwMode="auto">
            <a:xfrm rot="-5400000">
              <a:off x="1383" y="2386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2308" name="Rectangle 79"/>
            <p:cNvSpPr>
              <a:spLocks noChangeArrowheads="1"/>
            </p:cNvSpPr>
            <p:nvPr/>
          </p:nvSpPr>
          <p:spPr bwMode="auto">
            <a:xfrm rot="-5400000">
              <a:off x="1564" y="2386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2309" name="Rectangle 80"/>
            <p:cNvSpPr>
              <a:spLocks noChangeArrowheads="1"/>
            </p:cNvSpPr>
            <p:nvPr/>
          </p:nvSpPr>
          <p:spPr bwMode="auto">
            <a:xfrm rot="-5400000">
              <a:off x="1746" y="2386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2310" name="Rectangle 81"/>
            <p:cNvSpPr>
              <a:spLocks noChangeArrowheads="1"/>
            </p:cNvSpPr>
            <p:nvPr/>
          </p:nvSpPr>
          <p:spPr bwMode="auto">
            <a:xfrm rot="-5400000">
              <a:off x="2109" y="2386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2311" name="Rectangle 82"/>
            <p:cNvSpPr>
              <a:spLocks noChangeArrowheads="1"/>
            </p:cNvSpPr>
            <p:nvPr/>
          </p:nvSpPr>
          <p:spPr bwMode="auto">
            <a:xfrm rot="-5400000">
              <a:off x="1928" y="2386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2312" name="Rectangle 83"/>
            <p:cNvSpPr>
              <a:spLocks noChangeArrowheads="1"/>
            </p:cNvSpPr>
            <p:nvPr/>
          </p:nvSpPr>
          <p:spPr bwMode="auto">
            <a:xfrm rot="-5400000">
              <a:off x="658" y="2386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2313" name="Rectangle 84"/>
            <p:cNvSpPr>
              <a:spLocks noChangeArrowheads="1"/>
            </p:cNvSpPr>
            <p:nvPr/>
          </p:nvSpPr>
          <p:spPr bwMode="auto">
            <a:xfrm rot="-5400000">
              <a:off x="839" y="2386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2314" name="Rectangle 85"/>
            <p:cNvSpPr>
              <a:spLocks noChangeArrowheads="1"/>
            </p:cNvSpPr>
            <p:nvPr/>
          </p:nvSpPr>
          <p:spPr bwMode="auto">
            <a:xfrm rot="-5400000">
              <a:off x="1020" y="2386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grpSp>
        <p:nvGrpSpPr>
          <p:cNvPr id="409688" name="Group 88"/>
          <p:cNvGrpSpPr>
            <a:grpSpLocks/>
          </p:cNvGrpSpPr>
          <p:nvPr/>
        </p:nvGrpSpPr>
        <p:grpSpPr bwMode="auto">
          <a:xfrm>
            <a:off x="2268538" y="2636838"/>
            <a:ext cx="71437" cy="1801812"/>
            <a:chOff x="1429" y="1842"/>
            <a:chExt cx="45" cy="1135"/>
          </a:xfrm>
        </p:grpSpPr>
        <p:sp>
          <p:nvSpPr>
            <p:cNvPr id="182296" name="Rectangle 74"/>
            <p:cNvSpPr>
              <a:spLocks noChangeArrowheads="1"/>
            </p:cNvSpPr>
            <p:nvPr/>
          </p:nvSpPr>
          <p:spPr bwMode="auto">
            <a:xfrm rot="-5400000">
              <a:off x="1247" y="2024"/>
              <a:ext cx="409" cy="45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2297" name="Rectangle 86"/>
            <p:cNvSpPr>
              <a:spLocks noChangeArrowheads="1"/>
            </p:cNvSpPr>
            <p:nvPr/>
          </p:nvSpPr>
          <p:spPr bwMode="auto">
            <a:xfrm rot="-5400000">
              <a:off x="1247" y="2750"/>
              <a:ext cx="409" cy="45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09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55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4096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096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09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5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09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0" dur="500"/>
                                        <p:tgtEl>
                                          <p:spTgt spid="409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2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096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096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409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2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409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2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4" dur="500"/>
                                        <p:tgtEl>
                                          <p:spTgt spid="409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36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096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096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09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42" presetID="8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4" dur="2000"/>
                                        <p:tgtEl>
                                          <p:spTgt spid="409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46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8" dur="500"/>
                                        <p:tgtEl>
                                          <p:spTgt spid="409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409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5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096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096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409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5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409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6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409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8" dur="500"/>
                                        <p:tgtEl>
                                          <p:spTgt spid="409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7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409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409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8" dur="500"/>
                                        <p:tgtEl>
                                          <p:spTgt spid="409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8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409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646" grpId="0" animBg="1"/>
      <p:bldP spid="409647" grpId="0" animBg="1"/>
      <p:bldP spid="409648" grpId="0" animBg="1"/>
      <p:bldP spid="409649" grpId="0" animBg="1"/>
      <p:bldP spid="409650" grpId="0" animBg="1"/>
      <p:bldP spid="409651" grpId="0"/>
      <p:bldP spid="409652" grpId="0"/>
      <p:bldP spid="409653" grpId="0" animBg="1"/>
      <p:bldP spid="409654" grpId="0" animBg="1"/>
      <p:bldP spid="409655" grpId="0" animBg="1"/>
      <p:bldP spid="409656" grpId="0"/>
      <p:bldP spid="409657" grpId="0" animBg="1"/>
      <p:bldP spid="409658" grpId="0" animBg="1"/>
      <p:bldP spid="409659" grpId="0" animBg="1"/>
      <p:bldP spid="409660" grpId="0" animBg="1"/>
      <p:bldP spid="409661" grpId="0" animBg="1"/>
      <p:bldP spid="409662" grpId="0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C0B586DA-35D4-4EAE-A55F-3DDB407901C3}" type="slidenum">
              <a:rPr lang="it-IT" altLang="it-IT" sz="1000">
                <a:solidFill>
                  <a:srgbClr val="FFFFFF"/>
                </a:solidFill>
              </a:rPr>
              <a:pPr/>
              <a:t>167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95266" name="Text Box 2"/>
          <p:cNvSpPr txBox="1">
            <a:spLocks noChangeArrowheads="1"/>
          </p:cNvSpPr>
          <p:nvPr/>
        </p:nvSpPr>
        <p:spPr bwMode="auto">
          <a:xfrm>
            <a:off x="0" y="0"/>
            <a:ext cx="914400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/>
              <a:t> Sistema ALS per piste strumentali di precisione di CAT I (PALS)</a:t>
            </a:r>
          </a:p>
        </p:txBody>
      </p:sp>
      <p:sp>
        <p:nvSpPr>
          <p:cNvPr id="395267" name="Text Box 3"/>
          <p:cNvSpPr txBox="1">
            <a:spLocks noChangeArrowheads="1"/>
          </p:cNvSpPr>
          <p:nvPr/>
        </p:nvSpPr>
        <p:spPr bwMode="auto">
          <a:xfrm>
            <a:off x="0" y="2133600"/>
            <a:ext cx="9144000" cy="283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6000" b="1">
                <a:latin typeface="Arial" panose="020B0604020202020204" pitchFamily="34" charset="0"/>
              </a:rPr>
              <a:t>Deve svilupparsi per una lunghezza di 900 m oltre la THR</a:t>
            </a:r>
          </a:p>
        </p:txBody>
      </p:sp>
      <p:sp>
        <p:nvSpPr>
          <p:cNvPr id="395268" name="Text Box 4"/>
          <p:cNvSpPr txBox="1">
            <a:spLocks noChangeArrowheads="1"/>
          </p:cNvSpPr>
          <p:nvPr/>
        </p:nvSpPr>
        <p:spPr bwMode="auto">
          <a:xfrm>
            <a:off x="0" y="1557338"/>
            <a:ext cx="9144000" cy="4573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 </a:t>
            </a:r>
            <a:r>
              <a:rPr lang="it-IT" altLang="it-IT" sz="4800" b="1">
                <a:latin typeface="Arial" panose="020B0604020202020204" pitchFamily="34" charset="0"/>
              </a:rPr>
              <a:t>Può essere implementato da una serie di luci a scarica di condensatore, accoppiate con le luci già presenti, con una sequenza che inizia dai 900 m verso la soglia pista.</a:t>
            </a:r>
            <a:r>
              <a:rPr lang="it-IT" altLang="it-IT" sz="5400" b="1">
                <a:latin typeface="Arial" panose="020B0604020202020204" pitchFamily="34" charset="0"/>
              </a:rPr>
              <a:t> </a:t>
            </a:r>
          </a:p>
        </p:txBody>
      </p:sp>
      <p:pic>
        <p:nvPicPr>
          <p:cNvPr id="395270" name="Picture 6" descr="bar03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831975" y="6381750"/>
            <a:ext cx="5476875" cy="9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 useBgFill="1">
        <p:nvSpPr>
          <p:cNvPr id="395271" name="Rectangle 7"/>
          <p:cNvSpPr>
            <a:spLocks noChangeArrowheads="1"/>
          </p:cNvSpPr>
          <p:nvPr/>
        </p:nvSpPr>
        <p:spPr bwMode="auto">
          <a:xfrm>
            <a:off x="1763713" y="6092825"/>
            <a:ext cx="2592387" cy="765175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grpSp>
        <p:nvGrpSpPr>
          <p:cNvPr id="395272" name="Group 8"/>
          <p:cNvGrpSpPr>
            <a:grpSpLocks/>
          </p:cNvGrpSpPr>
          <p:nvPr/>
        </p:nvGrpSpPr>
        <p:grpSpPr bwMode="auto">
          <a:xfrm>
            <a:off x="6983413" y="6091238"/>
            <a:ext cx="2160587" cy="650875"/>
            <a:chOff x="3016" y="2704"/>
            <a:chExt cx="1361" cy="410"/>
          </a:xfrm>
        </p:grpSpPr>
        <p:sp>
          <p:nvSpPr>
            <p:cNvPr id="183305" name="Rectangle 9"/>
            <p:cNvSpPr>
              <a:spLocks noChangeArrowheads="1"/>
            </p:cNvSpPr>
            <p:nvPr/>
          </p:nvSpPr>
          <p:spPr bwMode="auto">
            <a:xfrm rot="5400000">
              <a:off x="3493" y="2227"/>
              <a:ext cx="408" cy="136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3306" name="Text Box 10"/>
            <p:cNvSpPr txBox="1">
              <a:spLocks noChangeArrowheads="1"/>
            </p:cNvSpPr>
            <p:nvPr/>
          </p:nvSpPr>
          <p:spPr bwMode="auto">
            <a:xfrm rot="5400000">
              <a:off x="2989" y="2822"/>
              <a:ext cx="41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1200" b="1">
                  <a:latin typeface="Arial" panose="020B0604020202020204" pitchFamily="34" charset="0"/>
                </a:rPr>
                <a:t>34 L</a:t>
              </a:r>
            </a:p>
          </p:txBody>
        </p:sp>
        <p:sp>
          <p:nvSpPr>
            <p:cNvPr id="183307" name="Line 11"/>
            <p:cNvSpPr>
              <a:spLocks noChangeShapeType="1"/>
            </p:cNvSpPr>
            <p:nvPr/>
          </p:nvSpPr>
          <p:spPr bwMode="auto">
            <a:xfrm>
              <a:off x="3016" y="3113"/>
              <a:ext cx="136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3308" name="Line 12"/>
            <p:cNvSpPr>
              <a:spLocks noChangeShapeType="1"/>
            </p:cNvSpPr>
            <p:nvPr/>
          </p:nvSpPr>
          <p:spPr bwMode="auto">
            <a:xfrm>
              <a:off x="3016" y="2704"/>
              <a:ext cx="136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grpSp>
          <p:nvGrpSpPr>
            <p:cNvPr id="183309" name="Group 13"/>
            <p:cNvGrpSpPr>
              <a:grpSpLocks/>
            </p:cNvGrpSpPr>
            <p:nvPr/>
          </p:nvGrpSpPr>
          <p:grpSpPr bwMode="auto">
            <a:xfrm>
              <a:off x="3016" y="2750"/>
              <a:ext cx="91" cy="318"/>
              <a:chOff x="4332" y="3430"/>
              <a:chExt cx="91" cy="318"/>
            </a:xfrm>
          </p:grpSpPr>
          <p:sp>
            <p:nvSpPr>
              <p:cNvPr id="183311" name="Line 14"/>
              <p:cNvSpPr>
                <a:spLocks noChangeShapeType="1"/>
              </p:cNvSpPr>
              <p:nvPr/>
            </p:nvSpPr>
            <p:spPr bwMode="auto">
              <a:xfrm>
                <a:off x="4332" y="3430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83312" name="Line 15"/>
              <p:cNvSpPr>
                <a:spLocks noChangeShapeType="1"/>
              </p:cNvSpPr>
              <p:nvPr/>
            </p:nvSpPr>
            <p:spPr bwMode="auto">
              <a:xfrm>
                <a:off x="4332" y="3475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83313" name="Line 16"/>
              <p:cNvSpPr>
                <a:spLocks noChangeShapeType="1"/>
              </p:cNvSpPr>
              <p:nvPr/>
            </p:nvSpPr>
            <p:spPr bwMode="auto">
              <a:xfrm>
                <a:off x="4332" y="3521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83314" name="Line 17"/>
              <p:cNvSpPr>
                <a:spLocks noChangeShapeType="1"/>
              </p:cNvSpPr>
              <p:nvPr/>
            </p:nvSpPr>
            <p:spPr bwMode="auto">
              <a:xfrm>
                <a:off x="4332" y="3566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83315" name="Line 18"/>
              <p:cNvSpPr>
                <a:spLocks noChangeShapeType="1"/>
              </p:cNvSpPr>
              <p:nvPr/>
            </p:nvSpPr>
            <p:spPr bwMode="auto">
              <a:xfrm>
                <a:off x="4332" y="3612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83316" name="Line 19"/>
              <p:cNvSpPr>
                <a:spLocks noChangeShapeType="1"/>
              </p:cNvSpPr>
              <p:nvPr/>
            </p:nvSpPr>
            <p:spPr bwMode="auto">
              <a:xfrm>
                <a:off x="4332" y="3657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83317" name="Line 20"/>
              <p:cNvSpPr>
                <a:spLocks noChangeShapeType="1"/>
              </p:cNvSpPr>
              <p:nvPr/>
            </p:nvSpPr>
            <p:spPr bwMode="auto">
              <a:xfrm>
                <a:off x="4332" y="3748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83318" name="Line 21"/>
              <p:cNvSpPr>
                <a:spLocks noChangeShapeType="1"/>
              </p:cNvSpPr>
              <p:nvPr/>
            </p:nvSpPr>
            <p:spPr bwMode="auto">
              <a:xfrm>
                <a:off x="4332" y="3702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</p:grpSp>
        <p:sp>
          <p:nvSpPr>
            <p:cNvPr id="183310" name="Line 22"/>
            <p:cNvSpPr>
              <a:spLocks noChangeShapeType="1"/>
            </p:cNvSpPr>
            <p:nvPr/>
          </p:nvSpPr>
          <p:spPr bwMode="auto">
            <a:xfrm>
              <a:off x="3288" y="2886"/>
              <a:ext cx="108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</p:grp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95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95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5" dur="500"/>
                                        <p:tgtEl>
                                          <p:spTgt spid="3952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5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395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95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95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95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0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95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95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95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5266" grpId="0"/>
      <p:bldP spid="395267" grpId="0"/>
      <p:bldP spid="395267" grpId="1"/>
      <p:bldP spid="395268" grpId="0"/>
      <p:bldP spid="395271" grpId="0" animBg="1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A4A18F5F-F3D8-474C-AE18-DB72FDA00465}" type="slidenum">
              <a:rPr lang="it-IT" altLang="it-IT" sz="1000">
                <a:solidFill>
                  <a:srgbClr val="FFFFFF"/>
                </a:solidFill>
              </a:rPr>
              <a:pPr/>
              <a:t>168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04532" name="Text Box 52"/>
          <p:cNvSpPr txBox="1">
            <a:spLocks noChangeArrowheads="1"/>
          </p:cNvSpPr>
          <p:nvPr/>
        </p:nvSpPr>
        <p:spPr bwMode="auto">
          <a:xfrm>
            <a:off x="179388" y="1412875"/>
            <a:ext cx="9144000" cy="3749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8000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Esistono due sistemi omologati dall’ ICAO</a:t>
            </a:r>
          </a:p>
        </p:txBody>
      </p:sp>
      <p:sp>
        <p:nvSpPr>
          <p:cNvPr id="404533" name="Text Box 53"/>
          <p:cNvSpPr txBox="1">
            <a:spLocks noChangeArrowheads="1"/>
          </p:cNvSpPr>
          <p:nvPr/>
        </p:nvSpPr>
        <p:spPr bwMode="auto">
          <a:xfrm>
            <a:off x="0" y="1196975"/>
            <a:ext cx="9144000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9600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ALPA ATA</a:t>
            </a:r>
          </a:p>
        </p:txBody>
      </p:sp>
      <p:sp>
        <p:nvSpPr>
          <p:cNvPr id="404534" name="Text Box 54"/>
          <p:cNvSpPr txBox="1">
            <a:spLocks noChangeArrowheads="1"/>
          </p:cNvSpPr>
          <p:nvPr/>
        </p:nvSpPr>
        <p:spPr bwMode="auto">
          <a:xfrm>
            <a:off x="0" y="4292600"/>
            <a:ext cx="9144000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9600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CALVERT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04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" dur="500"/>
                                        <p:tgtEl>
                                          <p:spTgt spid="4045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4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045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045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04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045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045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04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4532" grpId="0"/>
      <p:bldP spid="404532" grpId="1"/>
      <p:bldP spid="404533" grpId="0"/>
      <p:bldP spid="404534" grpId="0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57E879A2-AA9F-48AE-8847-A06522DC0FB1}" type="slidenum">
              <a:rPr lang="it-IT" altLang="it-IT" sz="1000">
                <a:solidFill>
                  <a:srgbClr val="FFFFFF"/>
                </a:solidFill>
              </a:rPr>
              <a:pPr/>
              <a:t>169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05506" name="Text Box 2"/>
          <p:cNvSpPr txBox="1">
            <a:spLocks noChangeArrowheads="1"/>
          </p:cNvSpPr>
          <p:nvPr/>
        </p:nvSpPr>
        <p:spPr bwMode="auto">
          <a:xfrm>
            <a:off x="1042988" y="0"/>
            <a:ext cx="6553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ALPA-ATA</a:t>
            </a:r>
          </a:p>
        </p:txBody>
      </p:sp>
      <p:grpSp>
        <p:nvGrpSpPr>
          <p:cNvPr id="405507" name="Group 3"/>
          <p:cNvGrpSpPr>
            <a:grpSpLocks/>
          </p:cNvGrpSpPr>
          <p:nvPr/>
        </p:nvGrpSpPr>
        <p:grpSpPr bwMode="auto">
          <a:xfrm>
            <a:off x="6264275" y="2781300"/>
            <a:ext cx="2879725" cy="1584325"/>
            <a:chOff x="567" y="2251"/>
            <a:chExt cx="1814" cy="998"/>
          </a:xfrm>
        </p:grpSpPr>
        <p:sp>
          <p:nvSpPr>
            <p:cNvPr id="185411" name="Rectangle 4"/>
            <p:cNvSpPr>
              <a:spLocks noChangeArrowheads="1"/>
            </p:cNvSpPr>
            <p:nvPr/>
          </p:nvSpPr>
          <p:spPr bwMode="auto">
            <a:xfrm rot="5400000">
              <a:off x="975" y="1843"/>
              <a:ext cx="998" cy="1814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5412" name="Line 5"/>
            <p:cNvSpPr>
              <a:spLocks noChangeShapeType="1"/>
            </p:cNvSpPr>
            <p:nvPr/>
          </p:nvSpPr>
          <p:spPr bwMode="auto">
            <a:xfrm rot="5400000" flipH="1">
              <a:off x="1474" y="1344"/>
              <a:ext cx="0" cy="1814"/>
            </a:xfrm>
            <a:prstGeom prst="line">
              <a:avLst/>
            </a:prstGeom>
            <a:noFill/>
            <a:ln w="6032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5413" name="Line 6"/>
            <p:cNvSpPr>
              <a:spLocks noChangeShapeType="1"/>
            </p:cNvSpPr>
            <p:nvPr/>
          </p:nvSpPr>
          <p:spPr bwMode="auto">
            <a:xfrm rot="5400000" flipH="1">
              <a:off x="1474" y="2342"/>
              <a:ext cx="0" cy="1814"/>
            </a:xfrm>
            <a:prstGeom prst="line">
              <a:avLst/>
            </a:prstGeom>
            <a:noFill/>
            <a:ln w="6032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5414" name="Rectangle 7"/>
            <p:cNvSpPr>
              <a:spLocks noChangeArrowheads="1"/>
            </p:cNvSpPr>
            <p:nvPr/>
          </p:nvSpPr>
          <p:spPr bwMode="auto">
            <a:xfrm rot="16200000" flipH="1">
              <a:off x="1995" y="2591"/>
              <a:ext cx="58" cy="283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5415" name="Rectangle 8"/>
            <p:cNvSpPr>
              <a:spLocks noChangeArrowheads="1"/>
            </p:cNvSpPr>
            <p:nvPr/>
          </p:nvSpPr>
          <p:spPr bwMode="auto">
            <a:xfrm rot="16200000" flipH="1">
              <a:off x="1451" y="2591"/>
              <a:ext cx="58" cy="283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grpSp>
          <p:nvGrpSpPr>
            <p:cNvPr id="185416" name="Group 9"/>
            <p:cNvGrpSpPr>
              <a:grpSpLocks/>
            </p:cNvGrpSpPr>
            <p:nvPr/>
          </p:nvGrpSpPr>
          <p:grpSpPr bwMode="auto">
            <a:xfrm rot="5400000" flipH="1">
              <a:off x="325" y="2566"/>
              <a:ext cx="880" cy="339"/>
              <a:chOff x="2744" y="3929"/>
              <a:chExt cx="680" cy="181"/>
            </a:xfrm>
          </p:grpSpPr>
          <p:sp>
            <p:nvSpPr>
              <p:cNvPr id="185418" name="Rectangle 10"/>
              <p:cNvSpPr>
                <a:spLocks noChangeArrowheads="1"/>
              </p:cNvSpPr>
              <p:nvPr/>
            </p:nvSpPr>
            <p:spPr bwMode="auto">
              <a:xfrm>
                <a:off x="2744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419" name="Rectangle 11"/>
              <p:cNvSpPr>
                <a:spLocks noChangeArrowheads="1"/>
              </p:cNvSpPr>
              <p:nvPr/>
            </p:nvSpPr>
            <p:spPr bwMode="auto">
              <a:xfrm>
                <a:off x="283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420" name="Rectangle 12"/>
              <p:cNvSpPr>
                <a:spLocks noChangeArrowheads="1"/>
              </p:cNvSpPr>
              <p:nvPr/>
            </p:nvSpPr>
            <p:spPr bwMode="auto">
              <a:xfrm>
                <a:off x="292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421" name="Rectangle 13"/>
              <p:cNvSpPr>
                <a:spLocks noChangeArrowheads="1"/>
              </p:cNvSpPr>
              <p:nvPr/>
            </p:nvSpPr>
            <p:spPr bwMode="auto">
              <a:xfrm>
                <a:off x="3016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422" name="Rectangle 14"/>
              <p:cNvSpPr>
                <a:spLocks noChangeArrowheads="1"/>
              </p:cNvSpPr>
              <p:nvPr/>
            </p:nvSpPr>
            <p:spPr bwMode="auto">
              <a:xfrm>
                <a:off x="3107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423" name="Rectangle 15"/>
              <p:cNvSpPr>
                <a:spLocks noChangeArrowheads="1"/>
              </p:cNvSpPr>
              <p:nvPr/>
            </p:nvSpPr>
            <p:spPr bwMode="auto">
              <a:xfrm>
                <a:off x="319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424" name="Rectangle 16"/>
              <p:cNvSpPr>
                <a:spLocks noChangeArrowheads="1"/>
              </p:cNvSpPr>
              <p:nvPr/>
            </p:nvSpPr>
            <p:spPr bwMode="auto">
              <a:xfrm>
                <a:off x="328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425" name="Rectangle 17"/>
              <p:cNvSpPr>
                <a:spLocks noChangeArrowheads="1"/>
              </p:cNvSpPr>
              <p:nvPr/>
            </p:nvSpPr>
            <p:spPr bwMode="auto">
              <a:xfrm>
                <a:off x="3379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185417" name="Text Box 18"/>
            <p:cNvSpPr txBox="1">
              <a:spLocks noChangeArrowheads="1"/>
            </p:cNvSpPr>
            <p:nvPr/>
          </p:nvSpPr>
          <p:spPr bwMode="auto">
            <a:xfrm rot="5400000">
              <a:off x="884" y="2627"/>
              <a:ext cx="54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000" b="1">
                  <a:latin typeface="Verdana" panose="020B0604030504040204" pitchFamily="34" charset="0"/>
                </a:rPr>
                <a:t>34 L</a:t>
              </a:r>
            </a:p>
          </p:txBody>
        </p:sp>
      </p:grpSp>
      <p:grpSp>
        <p:nvGrpSpPr>
          <p:cNvPr id="405560" name="Group 56"/>
          <p:cNvGrpSpPr>
            <a:grpSpLocks/>
          </p:cNvGrpSpPr>
          <p:nvPr/>
        </p:nvGrpSpPr>
        <p:grpSpPr bwMode="auto">
          <a:xfrm>
            <a:off x="250825" y="3427413"/>
            <a:ext cx="5546725" cy="217487"/>
            <a:chOff x="158" y="2160"/>
            <a:chExt cx="3494" cy="137"/>
          </a:xfrm>
        </p:grpSpPr>
        <p:grpSp>
          <p:nvGrpSpPr>
            <p:cNvPr id="185388" name="Group 19"/>
            <p:cNvGrpSpPr>
              <a:grpSpLocks/>
            </p:cNvGrpSpPr>
            <p:nvPr/>
          </p:nvGrpSpPr>
          <p:grpSpPr bwMode="auto">
            <a:xfrm>
              <a:off x="703" y="2160"/>
              <a:ext cx="2949" cy="137"/>
              <a:chOff x="703" y="2341"/>
              <a:chExt cx="2949" cy="137"/>
            </a:xfrm>
          </p:grpSpPr>
          <p:sp>
            <p:nvSpPr>
              <p:cNvPr id="185394" name="Rectangle 20"/>
              <p:cNvSpPr>
                <a:spLocks noChangeArrowheads="1"/>
              </p:cNvSpPr>
              <p:nvPr/>
            </p:nvSpPr>
            <p:spPr bwMode="auto">
              <a:xfrm rot="-5400000">
                <a:off x="3561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395" name="Rectangle 21"/>
              <p:cNvSpPr>
                <a:spLocks noChangeArrowheads="1"/>
              </p:cNvSpPr>
              <p:nvPr/>
            </p:nvSpPr>
            <p:spPr bwMode="auto">
              <a:xfrm rot="-5400000">
                <a:off x="3379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396" name="Rectangle 22"/>
              <p:cNvSpPr>
                <a:spLocks noChangeArrowheads="1"/>
              </p:cNvSpPr>
              <p:nvPr/>
            </p:nvSpPr>
            <p:spPr bwMode="auto">
              <a:xfrm rot="-5400000">
                <a:off x="3197" y="2387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397" name="Rectangle 23"/>
              <p:cNvSpPr>
                <a:spLocks noChangeArrowheads="1"/>
              </p:cNvSpPr>
              <p:nvPr/>
            </p:nvSpPr>
            <p:spPr bwMode="auto">
              <a:xfrm rot="-5400000">
                <a:off x="3016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398" name="Rectangle 24"/>
              <p:cNvSpPr>
                <a:spLocks noChangeArrowheads="1"/>
              </p:cNvSpPr>
              <p:nvPr/>
            </p:nvSpPr>
            <p:spPr bwMode="auto">
              <a:xfrm rot="-5400000">
                <a:off x="2834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399" name="Rectangle 25"/>
              <p:cNvSpPr>
                <a:spLocks noChangeArrowheads="1"/>
              </p:cNvSpPr>
              <p:nvPr/>
            </p:nvSpPr>
            <p:spPr bwMode="auto">
              <a:xfrm rot="-5400000">
                <a:off x="2653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400" name="Rectangle 26"/>
              <p:cNvSpPr>
                <a:spLocks noChangeArrowheads="1"/>
              </p:cNvSpPr>
              <p:nvPr/>
            </p:nvSpPr>
            <p:spPr bwMode="auto">
              <a:xfrm rot="-5400000">
                <a:off x="2471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401" name="Rectangle 27"/>
              <p:cNvSpPr>
                <a:spLocks noChangeArrowheads="1"/>
              </p:cNvSpPr>
              <p:nvPr/>
            </p:nvSpPr>
            <p:spPr bwMode="auto">
              <a:xfrm rot="-5400000">
                <a:off x="2290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402" name="Rectangle 28"/>
              <p:cNvSpPr>
                <a:spLocks noChangeArrowheads="1"/>
              </p:cNvSpPr>
              <p:nvPr/>
            </p:nvSpPr>
            <p:spPr bwMode="auto">
              <a:xfrm rot="-5400000">
                <a:off x="1201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403" name="Rectangle 29"/>
              <p:cNvSpPr>
                <a:spLocks noChangeArrowheads="1"/>
              </p:cNvSpPr>
              <p:nvPr/>
            </p:nvSpPr>
            <p:spPr bwMode="auto">
              <a:xfrm rot="-5400000">
                <a:off x="1383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404" name="Rectangle 30"/>
              <p:cNvSpPr>
                <a:spLocks noChangeArrowheads="1"/>
              </p:cNvSpPr>
              <p:nvPr/>
            </p:nvSpPr>
            <p:spPr bwMode="auto">
              <a:xfrm rot="-5400000">
                <a:off x="1564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405" name="Rectangle 31"/>
              <p:cNvSpPr>
                <a:spLocks noChangeArrowheads="1"/>
              </p:cNvSpPr>
              <p:nvPr/>
            </p:nvSpPr>
            <p:spPr bwMode="auto">
              <a:xfrm rot="-5400000">
                <a:off x="1746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406" name="Rectangle 32"/>
              <p:cNvSpPr>
                <a:spLocks noChangeArrowheads="1"/>
              </p:cNvSpPr>
              <p:nvPr/>
            </p:nvSpPr>
            <p:spPr bwMode="auto">
              <a:xfrm rot="-5400000">
                <a:off x="2109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407" name="Rectangle 33"/>
              <p:cNvSpPr>
                <a:spLocks noChangeArrowheads="1"/>
              </p:cNvSpPr>
              <p:nvPr/>
            </p:nvSpPr>
            <p:spPr bwMode="auto">
              <a:xfrm rot="-5400000">
                <a:off x="1928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408" name="Rectangle 34"/>
              <p:cNvSpPr>
                <a:spLocks noChangeArrowheads="1"/>
              </p:cNvSpPr>
              <p:nvPr/>
            </p:nvSpPr>
            <p:spPr bwMode="auto">
              <a:xfrm rot="-5400000">
                <a:off x="658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409" name="Rectangle 35"/>
              <p:cNvSpPr>
                <a:spLocks noChangeArrowheads="1"/>
              </p:cNvSpPr>
              <p:nvPr/>
            </p:nvSpPr>
            <p:spPr bwMode="auto">
              <a:xfrm rot="-5400000">
                <a:off x="839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410" name="Rectangle 36"/>
              <p:cNvSpPr>
                <a:spLocks noChangeArrowheads="1"/>
              </p:cNvSpPr>
              <p:nvPr/>
            </p:nvSpPr>
            <p:spPr bwMode="auto">
              <a:xfrm rot="-5400000">
                <a:off x="1020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85389" name="Group 55"/>
            <p:cNvGrpSpPr>
              <a:grpSpLocks/>
            </p:cNvGrpSpPr>
            <p:nvPr/>
          </p:nvGrpSpPr>
          <p:grpSpPr bwMode="auto">
            <a:xfrm>
              <a:off x="158" y="2160"/>
              <a:ext cx="589" cy="136"/>
              <a:chOff x="748" y="2976"/>
              <a:chExt cx="589" cy="136"/>
            </a:xfrm>
          </p:grpSpPr>
          <p:sp>
            <p:nvSpPr>
              <p:cNvPr id="185390" name="Rectangle 46"/>
              <p:cNvSpPr>
                <a:spLocks noChangeArrowheads="1"/>
              </p:cNvSpPr>
              <p:nvPr/>
            </p:nvSpPr>
            <p:spPr bwMode="auto">
              <a:xfrm rot="-5400000">
                <a:off x="1246" y="3021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391" name="Rectangle 52"/>
              <p:cNvSpPr>
                <a:spLocks noChangeArrowheads="1"/>
              </p:cNvSpPr>
              <p:nvPr/>
            </p:nvSpPr>
            <p:spPr bwMode="auto">
              <a:xfrm rot="-5400000">
                <a:off x="703" y="3021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392" name="Rectangle 53"/>
              <p:cNvSpPr>
                <a:spLocks noChangeArrowheads="1"/>
              </p:cNvSpPr>
              <p:nvPr/>
            </p:nvSpPr>
            <p:spPr bwMode="auto">
              <a:xfrm rot="-5400000">
                <a:off x="884" y="3021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5393" name="Rectangle 54"/>
              <p:cNvSpPr>
                <a:spLocks noChangeArrowheads="1"/>
              </p:cNvSpPr>
              <p:nvPr/>
            </p:nvSpPr>
            <p:spPr bwMode="auto">
              <a:xfrm rot="-5400000">
                <a:off x="1065" y="3021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grpSp>
        <p:nvGrpSpPr>
          <p:cNvPr id="405561" name="Group 57"/>
          <p:cNvGrpSpPr>
            <a:grpSpLocks/>
          </p:cNvGrpSpPr>
          <p:nvPr/>
        </p:nvGrpSpPr>
        <p:grpSpPr bwMode="auto">
          <a:xfrm>
            <a:off x="3995738" y="2636838"/>
            <a:ext cx="71437" cy="1801812"/>
            <a:chOff x="1429" y="1842"/>
            <a:chExt cx="45" cy="1135"/>
          </a:xfrm>
        </p:grpSpPr>
        <p:sp>
          <p:nvSpPr>
            <p:cNvPr id="185386" name="Rectangle 58"/>
            <p:cNvSpPr>
              <a:spLocks noChangeArrowheads="1"/>
            </p:cNvSpPr>
            <p:nvPr/>
          </p:nvSpPr>
          <p:spPr bwMode="auto">
            <a:xfrm rot="-5400000">
              <a:off x="1247" y="2024"/>
              <a:ext cx="409" cy="45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5387" name="Rectangle 59"/>
            <p:cNvSpPr>
              <a:spLocks noChangeArrowheads="1"/>
            </p:cNvSpPr>
            <p:nvPr/>
          </p:nvSpPr>
          <p:spPr bwMode="auto">
            <a:xfrm rot="-5400000">
              <a:off x="1247" y="2750"/>
              <a:ext cx="409" cy="45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405564" name="Line 60"/>
          <p:cNvSpPr>
            <a:spLocks noChangeShapeType="1"/>
          </p:cNvSpPr>
          <p:nvPr/>
        </p:nvSpPr>
        <p:spPr bwMode="auto">
          <a:xfrm>
            <a:off x="250825" y="3500438"/>
            <a:ext cx="0" cy="2592387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5565" name="Line 61"/>
          <p:cNvSpPr>
            <a:spLocks noChangeShapeType="1"/>
          </p:cNvSpPr>
          <p:nvPr/>
        </p:nvSpPr>
        <p:spPr bwMode="auto">
          <a:xfrm>
            <a:off x="6227763" y="3573463"/>
            <a:ext cx="0" cy="2519362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5566" name="Line 62"/>
          <p:cNvSpPr>
            <a:spLocks noChangeShapeType="1"/>
          </p:cNvSpPr>
          <p:nvPr/>
        </p:nvSpPr>
        <p:spPr bwMode="auto">
          <a:xfrm flipH="1">
            <a:off x="250825" y="6092825"/>
            <a:ext cx="597693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5567" name="Line 63"/>
          <p:cNvSpPr>
            <a:spLocks noChangeShapeType="1"/>
          </p:cNvSpPr>
          <p:nvPr/>
        </p:nvSpPr>
        <p:spPr bwMode="auto">
          <a:xfrm>
            <a:off x="3995738" y="4508500"/>
            <a:ext cx="0" cy="1081088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5568" name="Line 64"/>
          <p:cNvSpPr>
            <a:spLocks noChangeShapeType="1"/>
          </p:cNvSpPr>
          <p:nvPr/>
        </p:nvSpPr>
        <p:spPr bwMode="auto">
          <a:xfrm flipH="1">
            <a:off x="3995738" y="5589588"/>
            <a:ext cx="22320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5569" name="Text Box 65"/>
          <p:cNvSpPr txBox="1">
            <a:spLocks noChangeArrowheads="1"/>
          </p:cNvSpPr>
          <p:nvPr/>
        </p:nvSpPr>
        <p:spPr bwMode="auto">
          <a:xfrm>
            <a:off x="4572000" y="5229225"/>
            <a:ext cx="13684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/>
              <a:t>300 m</a:t>
            </a:r>
          </a:p>
        </p:txBody>
      </p:sp>
      <p:grpSp>
        <p:nvGrpSpPr>
          <p:cNvPr id="405591" name="Group 87"/>
          <p:cNvGrpSpPr>
            <a:grpSpLocks/>
          </p:cNvGrpSpPr>
          <p:nvPr/>
        </p:nvGrpSpPr>
        <p:grpSpPr bwMode="auto">
          <a:xfrm flipH="1">
            <a:off x="179388" y="3500438"/>
            <a:ext cx="5545137" cy="73025"/>
            <a:chOff x="113" y="2205"/>
            <a:chExt cx="3493" cy="46"/>
          </a:xfrm>
        </p:grpSpPr>
        <p:sp>
          <p:nvSpPr>
            <p:cNvPr id="185366" name="Oval 88"/>
            <p:cNvSpPr>
              <a:spLocks noChangeArrowheads="1"/>
            </p:cNvSpPr>
            <p:nvPr/>
          </p:nvSpPr>
          <p:spPr bwMode="auto">
            <a:xfrm rot="-2673413">
              <a:off x="657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5367" name="Oval 89"/>
            <p:cNvSpPr>
              <a:spLocks noChangeArrowheads="1"/>
            </p:cNvSpPr>
            <p:nvPr/>
          </p:nvSpPr>
          <p:spPr bwMode="auto">
            <a:xfrm rot="-2673413">
              <a:off x="113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5368" name="Oval 90"/>
            <p:cNvSpPr>
              <a:spLocks noChangeArrowheads="1"/>
            </p:cNvSpPr>
            <p:nvPr/>
          </p:nvSpPr>
          <p:spPr bwMode="auto">
            <a:xfrm rot="-2673413">
              <a:off x="295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5369" name="Oval 91"/>
            <p:cNvSpPr>
              <a:spLocks noChangeArrowheads="1"/>
            </p:cNvSpPr>
            <p:nvPr/>
          </p:nvSpPr>
          <p:spPr bwMode="auto">
            <a:xfrm rot="-2673413">
              <a:off x="839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5370" name="Oval 92"/>
            <p:cNvSpPr>
              <a:spLocks noChangeArrowheads="1"/>
            </p:cNvSpPr>
            <p:nvPr/>
          </p:nvSpPr>
          <p:spPr bwMode="auto">
            <a:xfrm rot="-2673413">
              <a:off x="1927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5371" name="Oval 93"/>
            <p:cNvSpPr>
              <a:spLocks noChangeArrowheads="1"/>
            </p:cNvSpPr>
            <p:nvPr/>
          </p:nvSpPr>
          <p:spPr bwMode="auto">
            <a:xfrm rot="-2673413">
              <a:off x="1384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5372" name="Oval 94"/>
            <p:cNvSpPr>
              <a:spLocks noChangeArrowheads="1"/>
            </p:cNvSpPr>
            <p:nvPr/>
          </p:nvSpPr>
          <p:spPr bwMode="auto">
            <a:xfrm rot="-2673413">
              <a:off x="2109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5373" name="Oval 95"/>
            <p:cNvSpPr>
              <a:spLocks noChangeArrowheads="1"/>
            </p:cNvSpPr>
            <p:nvPr/>
          </p:nvSpPr>
          <p:spPr bwMode="auto">
            <a:xfrm rot="-2673413">
              <a:off x="2291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5374" name="Oval 96"/>
            <p:cNvSpPr>
              <a:spLocks noChangeArrowheads="1"/>
            </p:cNvSpPr>
            <p:nvPr/>
          </p:nvSpPr>
          <p:spPr bwMode="auto">
            <a:xfrm rot="-2673413">
              <a:off x="1745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5375" name="Oval 97"/>
            <p:cNvSpPr>
              <a:spLocks noChangeArrowheads="1"/>
            </p:cNvSpPr>
            <p:nvPr/>
          </p:nvSpPr>
          <p:spPr bwMode="auto">
            <a:xfrm rot="-2673413">
              <a:off x="2472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5376" name="Oval 98"/>
            <p:cNvSpPr>
              <a:spLocks noChangeArrowheads="1"/>
            </p:cNvSpPr>
            <p:nvPr/>
          </p:nvSpPr>
          <p:spPr bwMode="auto">
            <a:xfrm rot="-2673413">
              <a:off x="2654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5377" name="Oval 99"/>
            <p:cNvSpPr>
              <a:spLocks noChangeArrowheads="1"/>
            </p:cNvSpPr>
            <p:nvPr/>
          </p:nvSpPr>
          <p:spPr bwMode="auto">
            <a:xfrm rot="-2673413">
              <a:off x="2835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5378" name="Oval 100"/>
            <p:cNvSpPr>
              <a:spLocks noChangeArrowheads="1"/>
            </p:cNvSpPr>
            <p:nvPr/>
          </p:nvSpPr>
          <p:spPr bwMode="auto">
            <a:xfrm rot="-2673413">
              <a:off x="3016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5379" name="Oval 101"/>
            <p:cNvSpPr>
              <a:spLocks noChangeArrowheads="1"/>
            </p:cNvSpPr>
            <p:nvPr/>
          </p:nvSpPr>
          <p:spPr bwMode="auto">
            <a:xfrm rot="-2673413">
              <a:off x="3198" y="2206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5380" name="Oval 102"/>
            <p:cNvSpPr>
              <a:spLocks noChangeArrowheads="1"/>
            </p:cNvSpPr>
            <p:nvPr/>
          </p:nvSpPr>
          <p:spPr bwMode="auto">
            <a:xfrm rot="-2673413">
              <a:off x="3379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5381" name="Oval 103"/>
            <p:cNvSpPr>
              <a:spLocks noChangeArrowheads="1"/>
            </p:cNvSpPr>
            <p:nvPr/>
          </p:nvSpPr>
          <p:spPr bwMode="auto">
            <a:xfrm rot="-2673413">
              <a:off x="3561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5382" name="Oval 104"/>
            <p:cNvSpPr>
              <a:spLocks noChangeArrowheads="1"/>
            </p:cNvSpPr>
            <p:nvPr/>
          </p:nvSpPr>
          <p:spPr bwMode="auto">
            <a:xfrm rot="-2673413">
              <a:off x="1021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5383" name="Oval 105"/>
            <p:cNvSpPr>
              <a:spLocks noChangeArrowheads="1"/>
            </p:cNvSpPr>
            <p:nvPr/>
          </p:nvSpPr>
          <p:spPr bwMode="auto">
            <a:xfrm rot="-2673413">
              <a:off x="1202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5384" name="Oval 106"/>
            <p:cNvSpPr>
              <a:spLocks noChangeArrowheads="1"/>
            </p:cNvSpPr>
            <p:nvPr/>
          </p:nvSpPr>
          <p:spPr bwMode="auto">
            <a:xfrm rot="-2673413">
              <a:off x="1565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5385" name="Oval 107"/>
            <p:cNvSpPr>
              <a:spLocks noChangeArrowheads="1"/>
            </p:cNvSpPr>
            <p:nvPr/>
          </p:nvSpPr>
          <p:spPr bwMode="auto">
            <a:xfrm rot="-2673413">
              <a:off x="476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405614" name="Text Box 110"/>
          <p:cNvSpPr txBox="1">
            <a:spLocks noChangeArrowheads="1"/>
          </p:cNvSpPr>
          <p:nvPr/>
        </p:nvSpPr>
        <p:spPr bwMode="auto">
          <a:xfrm>
            <a:off x="2484438" y="5661025"/>
            <a:ext cx="13684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/>
              <a:t>900 m</a:t>
            </a:r>
          </a:p>
        </p:txBody>
      </p:sp>
      <p:grpSp>
        <p:nvGrpSpPr>
          <p:cNvPr id="405615" name="Group 111"/>
          <p:cNvGrpSpPr>
            <a:grpSpLocks/>
          </p:cNvGrpSpPr>
          <p:nvPr/>
        </p:nvGrpSpPr>
        <p:grpSpPr bwMode="auto">
          <a:xfrm>
            <a:off x="6156325" y="2781300"/>
            <a:ext cx="73025" cy="1584325"/>
            <a:chOff x="2562" y="2976"/>
            <a:chExt cx="46" cy="998"/>
          </a:xfrm>
        </p:grpSpPr>
        <p:sp>
          <p:nvSpPr>
            <p:cNvPr id="185364" name="Line 112"/>
            <p:cNvSpPr>
              <a:spLocks noChangeShapeType="1"/>
            </p:cNvSpPr>
            <p:nvPr/>
          </p:nvSpPr>
          <p:spPr bwMode="auto">
            <a:xfrm>
              <a:off x="2562" y="2976"/>
              <a:ext cx="0" cy="998"/>
            </a:xfrm>
            <a:prstGeom prst="line">
              <a:avLst/>
            </a:prstGeom>
            <a:noFill/>
            <a:ln w="63500">
              <a:solidFill>
                <a:srgbClr val="00FF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5365" name="Line 113"/>
            <p:cNvSpPr>
              <a:spLocks noChangeShapeType="1"/>
            </p:cNvSpPr>
            <p:nvPr/>
          </p:nvSpPr>
          <p:spPr bwMode="auto">
            <a:xfrm>
              <a:off x="2608" y="2976"/>
              <a:ext cx="0" cy="998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</p:grpSp>
      <p:sp>
        <p:nvSpPr>
          <p:cNvPr id="405618" name="Line 114"/>
          <p:cNvSpPr>
            <a:spLocks noChangeShapeType="1"/>
          </p:cNvSpPr>
          <p:nvPr/>
        </p:nvSpPr>
        <p:spPr bwMode="auto">
          <a:xfrm flipH="1">
            <a:off x="1908175" y="4437063"/>
            <a:ext cx="2087563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5619" name="Line 115"/>
          <p:cNvSpPr>
            <a:spLocks noChangeShapeType="1"/>
          </p:cNvSpPr>
          <p:nvPr/>
        </p:nvSpPr>
        <p:spPr bwMode="auto">
          <a:xfrm flipH="1">
            <a:off x="1908175" y="2636838"/>
            <a:ext cx="2087563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5620" name="Line 116"/>
          <p:cNvSpPr>
            <a:spLocks noChangeShapeType="1"/>
          </p:cNvSpPr>
          <p:nvPr/>
        </p:nvSpPr>
        <p:spPr bwMode="auto">
          <a:xfrm flipH="1">
            <a:off x="2124075" y="2636838"/>
            <a:ext cx="0" cy="18002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5621" name="Text Box 117"/>
          <p:cNvSpPr txBox="1">
            <a:spLocks noChangeArrowheads="1"/>
          </p:cNvSpPr>
          <p:nvPr/>
        </p:nvSpPr>
        <p:spPr bwMode="auto">
          <a:xfrm>
            <a:off x="2122488" y="2781300"/>
            <a:ext cx="7207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/>
              <a:t>30 m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05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405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405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8" dur="500"/>
                                        <p:tgtEl>
                                          <p:spTgt spid="405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5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055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055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05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6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8" dur="500"/>
                                        <p:tgtEl>
                                          <p:spTgt spid="405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405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055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055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05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9" presetID="8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1" dur="2000"/>
                                        <p:tgtEl>
                                          <p:spTgt spid="405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43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405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47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055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055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405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53" presetID="8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5" dur="2000"/>
                                        <p:tgtEl>
                                          <p:spTgt spid="405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5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405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405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64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405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405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405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7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405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74" presetID="18" presetClass="entr" presetSubtype="6" repeatCount="indefinite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1000"/>
                                        <p:tgtEl>
                                          <p:spTgt spid="405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5506" grpId="0"/>
      <p:bldP spid="405564" grpId="0" animBg="1"/>
      <p:bldP spid="405565" grpId="0" animBg="1"/>
      <p:bldP spid="405566" grpId="0" animBg="1"/>
      <p:bldP spid="405567" grpId="0" animBg="1"/>
      <p:bldP spid="405568" grpId="0" animBg="1"/>
      <p:bldP spid="405569" grpId="0"/>
      <p:bldP spid="405614" grpId="0"/>
      <p:bldP spid="405618" grpId="0" animBg="1"/>
      <p:bldP spid="405619" grpId="0" animBg="1"/>
      <p:bldP spid="405620" grpId="0" animBg="1"/>
      <p:bldP spid="40562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A4AABCA0-E8F1-4276-B23F-94209DB0486F}" type="slidenum">
              <a:rPr lang="it-IT" altLang="it-IT" sz="1000">
                <a:solidFill>
                  <a:srgbClr val="FFFFFF"/>
                </a:solidFill>
              </a:rPr>
              <a:pPr/>
              <a:t>17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58371" name="Rectangle 3"/>
          <p:cNvSpPr>
            <a:spLocks noChangeArrowheads="1"/>
          </p:cNvSpPr>
          <p:nvPr/>
        </p:nvSpPr>
        <p:spPr bwMode="auto">
          <a:xfrm>
            <a:off x="684213" y="0"/>
            <a:ext cx="7772400" cy="143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/>
            <a:r>
              <a:rPr lang="it-IT" altLang="it-IT" sz="4800" b="1">
                <a:latin typeface="Arial" panose="020B0604020202020204" pitchFamily="34" charset="0"/>
              </a:rPr>
              <a:t>Codice di riferimento dell’aerodromo</a:t>
            </a:r>
            <a:endParaRPr lang="it-IT" altLang="it-IT" sz="4800">
              <a:latin typeface="Arial" panose="020B0604020202020204" pitchFamily="34" charset="0"/>
            </a:endParaRPr>
          </a:p>
        </p:txBody>
      </p:sp>
      <p:sp>
        <p:nvSpPr>
          <p:cNvPr id="58372" name="Rectangle 4"/>
          <p:cNvSpPr>
            <a:spLocks noChangeArrowheads="1"/>
          </p:cNvSpPr>
          <p:nvPr/>
        </p:nvSpPr>
        <p:spPr bwMode="auto">
          <a:xfrm>
            <a:off x="1588" y="2924175"/>
            <a:ext cx="9142412" cy="14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4400" b="1" dirty="0" smtClean="0">
                <a:latin typeface="Arial" panose="020B0604020202020204" pitchFamily="34" charset="0"/>
              </a:rPr>
              <a:t>Composto da </a:t>
            </a:r>
            <a:r>
              <a:rPr lang="it-IT" altLang="it-IT" sz="4400" b="1" dirty="0">
                <a:latin typeface="Arial" panose="020B0604020202020204" pitchFamily="34" charset="0"/>
              </a:rPr>
              <a:t>due elementi, uno numerico e l’altro alfabetico.</a:t>
            </a:r>
          </a:p>
        </p:txBody>
      </p:sp>
      <p:sp>
        <p:nvSpPr>
          <p:cNvPr id="58373" name="Rectangle 5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5400" b="1">
                <a:latin typeface="Arial" panose="020B0604020202020204" pitchFamily="34" charset="0"/>
              </a:rPr>
              <a:t>Elemento numerico</a:t>
            </a:r>
            <a:r>
              <a:rPr lang="it-IT" altLang="it-IT" sz="4800" b="1"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58374" name="Rectangle 6"/>
          <p:cNvSpPr>
            <a:spLocks noChangeArrowheads="1"/>
          </p:cNvSpPr>
          <p:nvPr/>
        </p:nvSpPr>
        <p:spPr bwMode="auto">
          <a:xfrm>
            <a:off x="0" y="5013325"/>
            <a:ext cx="9144000" cy="143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4400" b="1">
                <a:latin typeface="Arial" panose="020B0604020202020204" pitchFamily="34" charset="0"/>
              </a:rPr>
              <a:t>Riferito alla lunghezza di campo caratteristica dell’aereo critico.</a:t>
            </a:r>
          </a:p>
        </p:txBody>
      </p:sp>
      <p:sp>
        <p:nvSpPr>
          <p:cNvPr id="58375" name="Text Box 7"/>
          <p:cNvSpPr txBox="1">
            <a:spLocks noChangeArrowheads="1"/>
          </p:cNvSpPr>
          <p:nvPr/>
        </p:nvSpPr>
        <p:spPr bwMode="auto">
          <a:xfrm>
            <a:off x="1041400" y="2420938"/>
            <a:ext cx="935038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9600" b="1" dirty="0">
                <a:solidFill>
                  <a:srgbClr val="FFFF00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58376" name="Text Box 8"/>
          <p:cNvSpPr txBox="1">
            <a:spLocks noChangeArrowheads="1"/>
          </p:cNvSpPr>
          <p:nvPr/>
        </p:nvSpPr>
        <p:spPr bwMode="auto">
          <a:xfrm>
            <a:off x="2914650" y="2420938"/>
            <a:ext cx="935038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9600" b="1">
                <a:solidFill>
                  <a:srgbClr val="FFFF00"/>
                </a:solidFill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58377" name="Text Box 9"/>
          <p:cNvSpPr txBox="1">
            <a:spLocks noChangeArrowheads="1"/>
          </p:cNvSpPr>
          <p:nvPr/>
        </p:nvSpPr>
        <p:spPr bwMode="auto">
          <a:xfrm>
            <a:off x="4859338" y="2420938"/>
            <a:ext cx="935037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9600" b="1">
                <a:solidFill>
                  <a:srgbClr val="FFFF00"/>
                </a:solidFill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58378" name="Text Box 10"/>
          <p:cNvSpPr txBox="1">
            <a:spLocks noChangeArrowheads="1"/>
          </p:cNvSpPr>
          <p:nvPr/>
        </p:nvSpPr>
        <p:spPr bwMode="auto">
          <a:xfrm>
            <a:off x="6804025" y="2420938"/>
            <a:ext cx="935038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9600" b="1">
                <a:solidFill>
                  <a:srgbClr val="FFFF00"/>
                </a:solidFill>
                <a:latin typeface="Arial" panose="020B0604020202020204" pitchFamily="34" charset="0"/>
              </a:rPr>
              <a:t>4</a:t>
            </a:r>
          </a:p>
        </p:txBody>
      </p:sp>
      <p:sp>
        <p:nvSpPr>
          <p:cNvPr id="58380" name="Rectangle 12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5400" b="1">
                <a:latin typeface="Arial" panose="020B0604020202020204" pitchFamily="34" charset="0"/>
              </a:rPr>
              <a:t>Elemento alfabetico</a:t>
            </a:r>
            <a:r>
              <a:rPr lang="it-IT" altLang="it-IT" sz="4800" b="1"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58381" name="Text Box 13"/>
          <p:cNvSpPr txBox="1">
            <a:spLocks noChangeArrowheads="1"/>
          </p:cNvSpPr>
          <p:nvPr/>
        </p:nvSpPr>
        <p:spPr bwMode="auto">
          <a:xfrm>
            <a:off x="250825" y="2420938"/>
            <a:ext cx="1008063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9600" b="1" dirty="0">
                <a:solidFill>
                  <a:srgbClr val="FFFF00"/>
                </a:solidFill>
                <a:latin typeface="Arial" panose="020B0604020202020204" pitchFamily="34" charset="0"/>
              </a:rPr>
              <a:t>A</a:t>
            </a:r>
          </a:p>
        </p:txBody>
      </p:sp>
      <p:sp>
        <p:nvSpPr>
          <p:cNvPr id="58382" name="Text Box 14"/>
          <p:cNvSpPr txBox="1">
            <a:spLocks noChangeArrowheads="1"/>
          </p:cNvSpPr>
          <p:nvPr/>
        </p:nvSpPr>
        <p:spPr bwMode="auto">
          <a:xfrm>
            <a:off x="1763713" y="2420938"/>
            <a:ext cx="1008062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9600" b="1">
                <a:solidFill>
                  <a:srgbClr val="FFFF00"/>
                </a:solidFill>
                <a:latin typeface="Arial" panose="020B0604020202020204" pitchFamily="34" charset="0"/>
              </a:rPr>
              <a:t>B</a:t>
            </a:r>
          </a:p>
        </p:txBody>
      </p:sp>
      <p:sp>
        <p:nvSpPr>
          <p:cNvPr id="58383" name="Text Box 15"/>
          <p:cNvSpPr txBox="1">
            <a:spLocks noChangeArrowheads="1"/>
          </p:cNvSpPr>
          <p:nvPr/>
        </p:nvSpPr>
        <p:spPr bwMode="auto">
          <a:xfrm>
            <a:off x="6300788" y="2420938"/>
            <a:ext cx="1008062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9600" b="1">
                <a:solidFill>
                  <a:srgbClr val="FFFF00"/>
                </a:solidFill>
                <a:latin typeface="Arial" panose="020B0604020202020204" pitchFamily="34" charset="0"/>
              </a:rPr>
              <a:t>E</a:t>
            </a:r>
          </a:p>
        </p:txBody>
      </p:sp>
      <p:sp>
        <p:nvSpPr>
          <p:cNvPr id="58384" name="Text Box 16"/>
          <p:cNvSpPr txBox="1">
            <a:spLocks noChangeArrowheads="1"/>
          </p:cNvSpPr>
          <p:nvPr/>
        </p:nvSpPr>
        <p:spPr bwMode="auto">
          <a:xfrm>
            <a:off x="4716463" y="2420938"/>
            <a:ext cx="1008062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9600" b="1">
                <a:solidFill>
                  <a:srgbClr val="FFFF00"/>
                </a:solidFill>
                <a:latin typeface="Arial" panose="020B0604020202020204" pitchFamily="34" charset="0"/>
              </a:rPr>
              <a:t>D</a:t>
            </a:r>
          </a:p>
        </p:txBody>
      </p:sp>
      <p:sp>
        <p:nvSpPr>
          <p:cNvPr id="58385" name="Text Box 17"/>
          <p:cNvSpPr txBox="1">
            <a:spLocks noChangeArrowheads="1"/>
          </p:cNvSpPr>
          <p:nvPr/>
        </p:nvSpPr>
        <p:spPr bwMode="auto">
          <a:xfrm>
            <a:off x="3203575" y="2420938"/>
            <a:ext cx="1008063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9600" b="1">
                <a:solidFill>
                  <a:srgbClr val="FFFF00"/>
                </a:solidFill>
                <a:latin typeface="Arial" panose="020B0604020202020204" pitchFamily="34" charset="0"/>
              </a:rPr>
              <a:t>C</a:t>
            </a:r>
          </a:p>
        </p:txBody>
      </p:sp>
      <p:sp>
        <p:nvSpPr>
          <p:cNvPr id="58386" name="Text Box 18"/>
          <p:cNvSpPr txBox="1">
            <a:spLocks noChangeArrowheads="1"/>
          </p:cNvSpPr>
          <p:nvPr/>
        </p:nvSpPr>
        <p:spPr bwMode="auto">
          <a:xfrm>
            <a:off x="7956550" y="2420938"/>
            <a:ext cx="1008063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9600" b="1">
                <a:solidFill>
                  <a:srgbClr val="FFFF00"/>
                </a:solidFill>
                <a:latin typeface="Arial" panose="020B0604020202020204" pitchFamily="34" charset="0"/>
              </a:rPr>
              <a:t>F</a:t>
            </a:r>
          </a:p>
        </p:txBody>
      </p:sp>
      <p:sp>
        <p:nvSpPr>
          <p:cNvPr id="58387" name="Rectangle 19"/>
          <p:cNvSpPr>
            <a:spLocks noChangeArrowheads="1"/>
          </p:cNvSpPr>
          <p:nvPr/>
        </p:nvSpPr>
        <p:spPr bwMode="auto">
          <a:xfrm>
            <a:off x="0" y="3933825"/>
            <a:ext cx="9144000" cy="2530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just" eaLnBrk="1" hangingPunct="1"/>
            <a:r>
              <a:rPr lang="it-IT" altLang="it-IT" sz="4000" b="1" dirty="0">
                <a:latin typeface="Arial" panose="020B0604020202020204" pitchFamily="34" charset="0"/>
              </a:rPr>
              <a:t>Riferito alla larghezza delle </a:t>
            </a:r>
            <a:r>
              <a:rPr lang="it-IT" altLang="it-IT" sz="4000" b="1" dirty="0" err="1">
                <a:latin typeface="Arial" panose="020B0604020202020204" pitchFamily="34" charset="0"/>
              </a:rPr>
              <a:t>TWYs</a:t>
            </a:r>
            <a:r>
              <a:rPr lang="it-IT" altLang="it-IT" sz="4000" b="1" dirty="0">
                <a:latin typeface="Arial" panose="020B0604020202020204" pitchFamily="34" charset="0"/>
              </a:rPr>
              <a:t> considerando sia l’apertura alare che la larghezza del carrello di atterraggio.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8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58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5" dur="500"/>
                                        <p:tgtEl>
                                          <p:spTgt spid="583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8" dur="500"/>
                                        <p:tgtEl>
                                          <p:spTgt spid="583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58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8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8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58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58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3" dur="500"/>
                                        <p:tgtEl>
                                          <p:spTgt spid="58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7" dur="500"/>
                                        <p:tgtEl>
                                          <p:spTgt spid="58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0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1" dur="500"/>
                                        <p:tgtEl>
                                          <p:spTgt spid="583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4" dur="500"/>
                                        <p:tgtEl>
                                          <p:spTgt spid="583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7" dur="500"/>
                                        <p:tgtEl>
                                          <p:spTgt spid="583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0" dur="500"/>
                                        <p:tgtEl>
                                          <p:spTgt spid="583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3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4" dur="500"/>
                                        <p:tgtEl>
                                          <p:spTgt spid="583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6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9" dur="500"/>
                                        <p:tgtEl>
                                          <p:spTgt spid="58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71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58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75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58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79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500"/>
                                        <p:tgtEl>
                                          <p:spTgt spid="58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83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58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87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58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91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3" dur="500"/>
                                        <p:tgtEl>
                                          <p:spTgt spid="58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95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7" dur="500"/>
                                        <p:tgtEl>
                                          <p:spTgt spid="58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371" grpId="0" autoUpdateAnimBg="0"/>
      <p:bldP spid="58371" grpId="1"/>
      <p:bldP spid="58372" grpId="0" autoUpdateAnimBg="0"/>
      <p:bldP spid="58372" grpId="1"/>
      <p:bldP spid="58373" grpId="0" autoUpdateAnimBg="0"/>
      <p:bldP spid="58373" grpId="1"/>
      <p:bldP spid="58374" grpId="0" autoUpdateAnimBg="0"/>
      <p:bldP spid="58374" grpId="1"/>
      <p:bldP spid="58375" grpId="0"/>
      <p:bldP spid="58375" grpId="1"/>
      <p:bldP spid="58376" grpId="0"/>
      <p:bldP spid="58376" grpId="1"/>
      <p:bldP spid="58377" grpId="0"/>
      <p:bldP spid="58377" grpId="1"/>
      <p:bldP spid="58378" grpId="0"/>
      <p:bldP spid="58378" grpId="1"/>
      <p:bldP spid="58380" grpId="0" autoUpdateAnimBg="0"/>
      <p:bldP spid="58381" grpId="0"/>
      <p:bldP spid="58382" grpId="0"/>
      <p:bldP spid="58383" grpId="0"/>
      <p:bldP spid="58384" grpId="0"/>
      <p:bldP spid="58385" grpId="0"/>
      <p:bldP spid="58386" grpId="0"/>
      <p:bldP spid="58387" grpId="0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DFD34C48-5856-4B64-8F2B-0E612E4C14E6}" type="slidenum">
              <a:rPr lang="it-IT" altLang="it-IT" sz="1000">
                <a:solidFill>
                  <a:srgbClr val="FFFFFF"/>
                </a:solidFill>
              </a:rPr>
              <a:pPr/>
              <a:t>170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grpSp>
        <p:nvGrpSpPr>
          <p:cNvPr id="407554" name="Group 2"/>
          <p:cNvGrpSpPr>
            <a:grpSpLocks/>
          </p:cNvGrpSpPr>
          <p:nvPr/>
        </p:nvGrpSpPr>
        <p:grpSpPr bwMode="auto">
          <a:xfrm>
            <a:off x="6983413" y="3284538"/>
            <a:ext cx="2160587" cy="650875"/>
            <a:chOff x="3016" y="2704"/>
            <a:chExt cx="1361" cy="410"/>
          </a:xfrm>
        </p:grpSpPr>
        <p:sp>
          <p:nvSpPr>
            <p:cNvPr id="186590" name="Rectangle 3"/>
            <p:cNvSpPr>
              <a:spLocks noChangeArrowheads="1"/>
            </p:cNvSpPr>
            <p:nvPr/>
          </p:nvSpPr>
          <p:spPr bwMode="auto">
            <a:xfrm rot="5400000">
              <a:off x="3493" y="2227"/>
              <a:ext cx="408" cy="136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6591" name="Text Box 4"/>
            <p:cNvSpPr txBox="1">
              <a:spLocks noChangeArrowheads="1"/>
            </p:cNvSpPr>
            <p:nvPr/>
          </p:nvSpPr>
          <p:spPr bwMode="auto">
            <a:xfrm rot="5400000">
              <a:off x="2989" y="2822"/>
              <a:ext cx="41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1200" b="1">
                  <a:latin typeface="Arial" panose="020B0604020202020204" pitchFamily="34" charset="0"/>
                </a:rPr>
                <a:t>34 L</a:t>
              </a:r>
            </a:p>
          </p:txBody>
        </p:sp>
        <p:sp>
          <p:nvSpPr>
            <p:cNvPr id="186592" name="Line 5"/>
            <p:cNvSpPr>
              <a:spLocks noChangeShapeType="1"/>
            </p:cNvSpPr>
            <p:nvPr/>
          </p:nvSpPr>
          <p:spPr bwMode="auto">
            <a:xfrm>
              <a:off x="3016" y="3113"/>
              <a:ext cx="136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6593" name="Line 6"/>
            <p:cNvSpPr>
              <a:spLocks noChangeShapeType="1"/>
            </p:cNvSpPr>
            <p:nvPr/>
          </p:nvSpPr>
          <p:spPr bwMode="auto">
            <a:xfrm>
              <a:off x="3016" y="2704"/>
              <a:ext cx="136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grpSp>
          <p:nvGrpSpPr>
            <p:cNvPr id="186594" name="Group 7"/>
            <p:cNvGrpSpPr>
              <a:grpSpLocks/>
            </p:cNvGrpSpPr>
            <p:nvPr/>
          </p:nvGrpSpPr>
          <p:grpSpPr bwMode="auto">
            <a:xfrm>
              <a:off x="3016" y="2750"/>
              <a:ext cx="91" cy="318"/>
              <a:chOff x="4332" y="3430"/>
              <a:chExt cx="91" cy="318"/>
            </a:xfrm>
          </p:grpSpPr>
          <p:sp>
            <p:nvSpPr>
              <p:cNvPr id="186596" name="Line 8"/>
              <p:cNvSpPr>
                <a:spLocks noChangeShapeType="1"/>
              </p:cNvSpPr>
              <p:nvPr/>
            </p:nvSpPr>
            <p:spPr bwMode="auto">
              <a:xfrm>
                <a:off x="4332" y="3430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86597" name="Line 9"/>
              <p:cNvSpPr>
                <a:spLocks noChangeShapeType="1"/>
              </p:cNvSpPr>
              <p:nvPr/>
            </p:nvSpPr>
            <p:spPr bwMode="auto">
              <a:xfrm>
                <a:off x="4332" y="3475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86598" name="Line 10"/>
              <p:cNvSpPr>
                <a:spLocks noChangeShapeType="1"/>
              </p:cNvSpPr>
              <p:nvPr/>
            </p:nvSpPr>
            <p:spPr bwMode="auto">
              <a:xfrm>
                <a:off x="4332" y="3521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86599" name="Line 11"/>
              <p:cNvSpPr>
                <a:spLocks noChangeShapeType="1"/>
              </p:cNvSpPr>
              <p:nvPr/>
            </p:nvSpPr>
            <p:spPr bwMode="auto">
              <a:xfrm>
                <a:off x="4332" y="3566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86600" name="Line 12"/>
              <p:cNvSpPr>
                <a:spLocks noChangeShapeType="1"/>
              </p:cNvSpPr>
              <p:nvPr/>
            </p:nvSpPr>
            <p:spPr bwMode="auto">
              <a:xfrm>
                <a:off x="4332" y="3612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86601" name="Line 13"/>
              <p:cNvSpPr>
                <a:spLocks noChangeShapeType="1"/>
              </p:cNvSpPr>
              <p:nvPr/>
            </p:nvSpPr>
            <p:spPr bwMode="auto">
              <a:xfrm>
                <a:off x="4332" y="3657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86602" name="Line 14"/>
              <p:cNvSpPr>
                <a:spLocks noChangeShapeType="1"/>
              </p:cNvSpPr>
              <p:nvPr/>
            </p:nvSpPr>
            <p:spPr bwMode="auto">
              <a:xfrm>
                <a:off x="4332" y="3748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86603" name="Line 15"/>
              <p:cNvSpPr>
                <a:spLocks noChangeShapeType="1"/>
              </p:cNvSpPr>
              <p:nvPr/>
            </p:nvSpPr>
            <p:spPr bwMode="auto">
              <a:xfrm>
                <a:off x="4332" y="3702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</p:grpSp>
        <p:sp>
          <p:nvSpPr>
            <p:cNvPr id="186595" name="Line 16"/>
            <p:cNvSpPr>
              <a:spLocks noChangeShapeType="1"/>
            </p:cNvSpPr>
            <p:nvPr/>
          </p:nvSpPr>
          <p:spPr bwMode="auto">
            <a:xfrm>
              <a:off x="3288" y="2886"/>
              <a:ext cx="108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</p:grpSp>
      <p:sp>
        <p:nvSpPr>
          <p:cNvPr id="186372" name="Text Box 17"/>
          <p:cNvSpPr txBox="1">
            <a:spLocks noChangeArrowheads="1"/>
          </p:cNvSpPr>
          <p:nvPr/>
        </p:nvSpPr>
        <p:spPr bwMode="auto">
          <a:xfrm>
            <a:off x="0" y="0"/>
            <a:ext cx="91440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CALVERT</a:t>
            </a:r>
          </a:p>
        </p:txBody>
      </p:sp>
      <p:grpSp>
        <p:nvGrpSpPr>
          <p:cNvPr id="407649" name="Group 97"/>
          <p:cNvGrpSpPr>
            <a:grpSpLocks/>
          </p:cNvGrpSpPr>
          <p:nvPr/>
        </p:nvGrpSpPr>
        <p:grpSpPr bwMode="auto">
          <a:xfrm>
            <a:off x="4787900" y="3573463"/>
            <a:ext cx="2087563" cy="73025"/>
            <a:chOff x="3652" y="3203"/>
            <a:chExt cx="1315" cy="46"/>
          </a:xfrm>
        </p:grpSpPr>
        <p:sp>
          <p:nvSpPr>
            <p:cNvPr id="186582" name="Oval 85"/>
            <p:cNvSpPr>
              <a:spLocks noChangeArrowheads="1"/>
            </p:cNvSpPr>
            <p:nvPr/>
          </p:nvSpPr>
          <p:spPr bwMode="auto">
            <a:xfrm rot="-2673413">
              <a:off x="3652" y="3204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6583" name="Oval 86"/>
            <p:cNvSpPr>
              <a:spLocks noChangeArrowheads="1"/>
            </p:cNvSpPr>
            <p:nvPr/>
          </p:nvSpPr>
          <p:spPr bwMode="auto">
            <a:xfrm rot="-2673413">
              <a:off x="3833" y="3203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6584" name="Oval 87"/>
            <p:cNvSpPr>
              <a:spLocks noChangeArrowheads="1"/>
            </p:cNvSpPr>
            <p:nvPr/>
          </p:nvSpPr>
          <p:spPr bwMode="auto">
            <a:xfrm rot="-2673413">
              <a:off x="4015" y="3203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6585" name="Oval 92"/>
            <p:cNvSpPr>
              <a:spLocks noChangeArrowheads="1"/>
            </p:cNvSpPr>
            <p:nvPr/>
          </p:nvSpPr>
          <p:spPr bwMode="auto">
            <a:xfrm rot="-2673413">
              <a:off x="4196" y="3203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6586" name="Oval 93"/>
            <p:cNvSpPr>
              <a:spLocks noChangeArrowheads="1"/>
            </p:cNvSpPr>
            <p:nvPr/>
          </p:nvSpPr>
          <p:spPr bwMode="auto">
            <a:xfrm rot="-2673413">
              <a:off x="4377" y="3203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6587" name="Oval 94"/>
            <p:cNvSpPr>
              <a:spLocks noChangeArrowheads="1"/>
            </p:cNvSpPr>
            <p:nvPr/>
          </p:nvSpPr>
          <p:spPr bwMode="auto">
            <a:xfrm rot="-2673413">
              <a:off x="4559" y="3204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6588" name="Oval 95"/>
            <p:cNvSpPr>
              <a:spLocks noChangeArrowheads="1"/>
            </p:cNvSpPr>
            <p:nvPr/>
          </p:nvSpPr>
          <p:spPr bwMode="auto">
            <a:xfrm rot="-2673413">
              <a:off x="4740" y="3203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6589" name="Oval 96"/>
            <p:cNvSpPr>
              <a:spLocks noChangeArrowheads="1"/>
            </p:cNvSpPr>
            <p:nvPr/>
          </p:nvSpPr>
          <p:spPr bwMode="auto">
            <a:xfrm rot="-2673413">
              <a:off x="4922" y="3203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grpSp>
        <p:nvGrpSpPr>
          <p:cNvPr id="407668" name="Group 116"/>
          <p:cNvGrpSpPr>
            <a:grpSpLocks/>
          </p:cNvGrpSpPr>
          <p:nvPr/>
        </p:nvGrpSpPr>
        <p:grpSpPr bwMode="auto">
          <a:xfrm>
            <a:off x="2484438" y="3500438"/>
            <a:ext cx="2087562" cy="215900"/>
            <a:chOff x="3288" y="3612"/>
            <a:chExt cx="1315" cy="136"/>
          </a:xfrm>
        </p:grpSpPr>
        <p:grpSp>
          <p:nvGrpSpPr>
            <p:cNvPr id="186564" name="Group 98"/>
            <p:cNvGrpSpPr>
              <a:grpSpLocks/>
            </p:cNvGrpSpPr>
            <p:nvPr/>
          </p:nvGrpSpPr>
          <p:grpSpPr bwMode="auto">
            <a:xfrm>
              <a:off x="3288" y="3612"/>
              <a:ext cx="1315" cy="46"/>
              <a:chOff x="3652" y="3203"/>
              <a:chExt cx="1315" cy="46"/>
            </a:xfrm>
          </p:grpSpPr>
          <p:sp>
            <p:nvSpPr>
              <p:cNvPr id="186574" name="Oval 99"/>
              <p:cNvSpPr>
                <a:spLocks noChangeArrowheads="1"/>
              </p:cNvSpPr>
              <p:nvPr/>
            </p:nvSpPr>
            <p:spPr bwMode="auto">
              <a:xfrm rot="-2673413">
                <a:off x="3652" y="3204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75" name="Oval 100"/>
              <p:cNvSpPr>
                <a:spLocks noChangeArrowheads="1"/>
              </p:cNvSpPr>
              <p:nvPr/>
            </p:nvSpPr>
            <p:spPr bwMode="auto">
              <a:xfrm rot="-2673413">
                <a:off x="3833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76" name="Oval 101"/>
              <p:cNvSpPr>
                <a:spLocks noChangeArrowheads="1"/>
              </p:cNvSpPr>
              <p:nvPr/>
            </p:nvSpPr>
            <p:spPr bwMode="auto">
              <a:xfrm rot="-2673413">
                <a:off x="4015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77" name="Oval 102"/>
              <p:cNvSpPr>
                <a:spLocks noChangeArrowheads="1"/>
              </p:cNvSpPr>
              <p:nvPr/>
            </p:nvSpPr>
            <p:spPr bwMode="auto">
              <a:xfrm rot="-2673413">
                <a:off x="4196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78" name="Oval 103"/>
              <p:cNvSpPr>
                <a:spLocks noChangeArrowheads="1"/>
              </p:cNvSpPr>
              <p:nvPr/>
            </p:nvSpPr>
            <p:spPr bwMode="auto">
              <a:xfrm rot="-2673413">
                <a:off x="4377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79" name="Oval 104"/>
              <p:cNvSpPr>
                <a:spLocks noChangeArrowheads="1"/>
              </p:cNvSpPr>
              <p:nvPr/>
            </p:nvSpPr>
            <p:spPr bwMode="auto">
              <a:xfrm rot="-2673413">
                <a:off x="4559" y="3204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80" name="Oval 105"/>
              <p:cNvSpPr>
                <a:spLocks noChangeArrowheads="1"/>
              </p:cNvSpPr>
              <p:nvPr/>
            </p:nvSpPr>
            <p:spPr bwMode="auto">
              <a:xfrm rot="-2673413">
                <a:off x="4740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81" name="Oval 106"/>
              <p:cNvSpPr>
                <a:spLocks noChangeArrowheads="1"/>
              </p:cNvSpPr>
              <p:nvPr/>
            </p:nvSpPr>
            <p:spPr bwMode="auto">
              <a:xfrm rot="-2673413">
                <a:off x="4922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86565" name="Group 107"/>
            <p:cNvGrpSpPr>
              <a:grpSpLocks/>
            </p:cNvGrpSpPr>
            <p:nvPr/>
          </p:nvGrpSpPr>
          <p:grpSpPr bwMode="auto">
            <a:xfrm>
              <a:off x="3288" y="3702"/>
              <a:ext cx="1315" cy="46"/>
              <a:chOff x="3652" y="3203"/>
              <a:chExt cx="1315" cy="46"/>
            </a:xfrm>
          </p:grpSpPr>
          <p:sp>
            <p:nvSpPr>
              <p:cNvPr id="186566" name="Oval 108"/>
              <p:cNvSpPr>
                <a:spLocks noChangeArrowheads="1"/>
              </p:cNvSpPr>
              <p:nvPr/>
            </p:nvSpPr>
            <p:spPr bwMode="auto">
              <a:xfrm rot="-2673413">
                <a:off x="3652" y="3204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67" name="Oval 109"/>
              <p:cNvSpPr>
                <a:spLocks noChangeArrowheads="1"/>
              </p:cNvSpPr>
              <p:nvPr/>
            </p:nvSpPr>
            <p:spPr bwMode="auto">
              <a:xfrm rot="-2673413">
                <a:off x="3833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68" name="Oval 110"/>
              <p:cNvSpPr>
                <a:spLocks noChangeArrowheads="1"/>
              </p:cNvSpPr>
              <p:nvPr/>
            </p:nvSpPr>
            <p:spPr bwMode="auto">
              <a:xfrm rot="-2673413">
                <a:off x="4015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69" name="Oval 111"/>
              <p:cNvSpPr>
                <a:spLocks noChangeArrowheads="1"/>
              </p:cNvSpPr>
              <p:nvPr/>
            </p:nvSpPr>
            <p:spPr bwMode="auto">
              <a:xfrm rot="-2673413">
                <a:off x="4196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70" name="Oval 112"/>
              <p:cNvSpPr>
                <a:spLocks noChangeArrowheads="1"/>
              </p:cNvSpPr>
              <p:nvPr/>
            </p:nvSpPr>
            <p:spPr bwMode="auto">
              <a:xfrm rot="-2673413">
                <a:off x="4377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71" name="Oval 113"/>
              <p:cNvSpPr>
                <a:spLocks noChangeArrowheads="1"/>
              </p:cNvSpPr>
              <p:nvPr/>
            </p:nvSpPr>
            <p:spPr bwMode="auto">
              <a:xfrm rot="-2673413">
                <a:off x="4559" y="3204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72" name="Oval 114"/>
              <p:cNvSpPr>
                <a:spLocks noChangeArrowheads="1"/>
              </p:cNvSpPr>
              <p:nvPr/>
            </p:nvSpPr>
            <p:spPr bwMode="auto">
              <a:xfrm rot="-2673413">
                <a:off x="4740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73" name="Oval 115"/>
              <p:cNvSpPr>
                <a:spLocks noChangeArrowheads="1"/>
              </p:cNvSpPr>
              <p:nvPr/>
            </p:nvSpPr>
            <p:spPr bwMode="auto">
              <a:xfrm rot="-2673413">
                <a:off x="4922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grpSp>
        <p:nvGrpSpPr>
          <p:cNvPr id="407697" name="Group 145"/>
          <p:cNvGrpSpPr>
            <a:grpSpLocks/>
          </p:cNvGrpSpPr>
          <p:nvPr/>
        </p:nvGrpSpPr>
        <p:grpSpPr bwMode="auto">
          <a:xfrm>
            <a:off x="250825" y="3429000"/>
            <a:ext cx="2087563" cy="358775"/>
            <a:chOff x="1655" y="3612"/>
            <a:chExt cx="1315" cy="226"/>
          </a:xfrm>
        </p:grpSpPr>
        <p:grpSp>
          <p:nvGrpSpPr>
            <p:cNvPr id="186536" name="Group 117"/>
            <p:cNvGrpSpPr>
              <a:grpSpLocks/>
            </p:cNvGrpSpPr>
            <p:nvPr/>
          </p:nvGrpSpPr>
          <p:grpSpPr bwMode="auto">
            <a:xfrm>
              <a:off x="1655" y="3612"/>
              <a:ext cx="1315" cy="46"/>
              <a:chOff x="3652" y="3203"/>
              <a:chExt cx="1315" cy="46"/>
            </a:xfrm>
          </p:grpSpPr>
          <p:sp>
            <p:nvSpPr>
              <p:cNvPr id="186556" name="Oval 118"/>
              <p:cNvSpPr>
                <a:spLocks noChangeArrowheads="1"/>
              </p:cNvSpPr>
              <p:nvPr/>
            </p:nvSpPr>
            <p:spPr bwMode="auto">
              <a:xfrm rot="-2673413">
                <a:off x="3652" y="3204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57" name="Oval 119"/>
              <p:cNvSpPr>
                <a:spLocks noChangeArrowheads="1"/>
              </p:cNvSpPr>
              <p:nvPr/>
            </p:nvSpPr>
            <p:spPr bwMode="auto">
              <a:xfrm rot="-2673413">
                <a:off x="3833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58" name="Oval 120"/>
              <p:cNvSpPr>
                <a:spLocks noChangeArrowheads="1"/>
              </p:cNvSpPr>
              <p:nvPr/>
            </p:nvSpPr>
            <p:spPr bwMode="auto">
              <a:xfrm rot="-2673413">
                <a:off x="4015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59" name="Oval 121"/>
              <p:cNvSpPr>
                <a:spLocks noChangeArrowheads="1"/>
              </p:cNvSpPr>
              <p:nvPr/>
            </p:nvSpPr>
            <p:spPr bwMode="auto">
              <a:xfrm rot="-2673413">
                <a:off x="4196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60" name="Oval 122"/>
              <p:cNvSpPr>
                <a:spLocks noChangeArrowheads="1"/>
              </p:cNvSpPr>
              <p:nvPr/>
            </p:nvSpPr>
            <p:spPr bwMode="auto">
              <a:xfrm rot="-2673413">
                <a:off x="4377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61" name="Oval 123"/>
              <p:cNvSpPr>
                <a:spLocks noChangeArrowheads="1"/>
              </p:cNvSpPr>
              <p:nvPr/>
            </p:nvSpPr>
            <p:spPr bwMode="auto">
              <a:xfrm rot="-2673413">
                <a:off x="4559" y="3204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62" name="Oval 124"/>
              <p:cNvSpPr>
                <a:spLocks noChangeArrowheads="1"/>
              </p:cNvSpPr>
              <p:nvPr/>
            </p:nvSpPr>
            <p:spPr bwMode="auto">
              <a:xfrm rot="-2673413">
                <a:off x="4740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63" name="Oval 125"/>
              <p:cNvSpPr>
                <a:spLocks noChangeArrowheads="1"/>
              </p:cNvSpPr>
              <p:nvPr/>
            </p:nvSpPr>
            <p:spPr bwMode="auto">
              <a:xfrm rot="-2673413">
                <a:off x="4922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86537" name="Group 126"/>
            <p:cNvGrpSpPr>
              <a:grpSpLocks/>
            </p:cNvGrpSpPr>
            <p:nvPr/>
          </p:nvGrpSpPr>
          <p:grpSpPr bwMode="auto">
            <a:xfrm>
              <a:off x="1655" y="3702"/>
              <a:ext cx="1315" cy="136"/>
              <a:chOff x="3288" y="3612"/>
              <a:chExt cx="1315" cy="136"/>
            </a:xfrm>
          </p:grpSpPr>
          <p:grpSp>
            <p:nvGrpSpPr>
              <p:cNvPr id="186538" name="Group 127"/>
              <p:cNvGrpSpPr>
                <a:grpSpLocks/>
              </p:cNvGrpSpPr>
              <p:nvPr/>
            </p:nvGrpSpPr>
            <p:grpSpPr bwMode="auto">
              <a:xfrm>
                <a:off x="3288" y="3612"/>
                <a:ext cx="1315" cy="46"/>
                <a:chOff x="3652" y="3203"/>
                <a:chExt cx="1315" cy="46"/>
              </a:xfrm>
            </p:grpSpPr>
            <p:sp>
              <p:nvSpPr>
                <p:cNvPr id="186548" name="Oval 128"/>
                <p:cNvSpPr>
                  <a:spLocks noChangeArrowheads="1"/>
                </p:cNvSpPr>
                <p:nvPr/>
              </p:nvSpPr>
              <p:spPr bwMode="auto">
                <a:xfrm rot="-2673413">
                  <a:off x="3652" y="3204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549" name="Oval 129"/>
                <p:cNvSpPr>
                  <a:spLocks noChangeArrowheads="1"/>
                </p:cNvSpPr>
                <p:nvPr/>
              </p:nvSpPr>
              <p:spPr bwMode="auto">
                <a:xfrm rot="-2673413">
                  <a:off x="3833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550" name="Oval 130"/>
                <p:cNvSpPr>
                  <a:spLocks noChangeArrowheads="1"/>
                </p:cNvSpPr>
                <p:nvPr/>
              </p:nvSpPr>
              <p:spPr bwMode="auto">
                <a:xfrm rot="-2673413">
                  <a:off x="4015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551" name="Oval 131"/>
                <p:cNvSpPr>
                  <a:spLocks noChangeArrowheads="1"/>
                </p:cNvSpPr>
                <p:nvPr/>
              </p:nvSpPr>
              <p:spPr bwMode="auto">
                <a:xfrm rot="-2673413">
                  <a:off x="4196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552" name="Oval 132"/>
                <p:cNvSpPr>
                  <a:spLocks noChangeArrowheads="1"/>
                </p:cNvSpPr>
                <p:nvPr/>
              </p:nvSpPr>
              <p:spPr bwMode="auto">
                <a:xfrm rot="-2673413">
                  <a:off x="4377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553" name="Oval 133"/>
                <p:cNvSpPr>
                  <a:spLocks noChangeArrowheads="1"/>
                </p:cNvSpPr>
                <p:nvPr/>
              </p:nvSpPr>
              <p:spPr bwMode="auto">
                <a:xfrm rot="-2673413">
                  <a:off x="4559" y="3204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554" name="Oval 134"/>
                <p:cNvSpPr>
                  <a:spLocks noChangeArrowheads="1"/>
                </p:cNvSpPr>
                <p:nvPr/>
              </p:nvSpPr>
              <p:spPr bwMode="auto">
                <a:xfrm rot="-2673413">
                  <a:off x="4740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555" name="Oval 135"/>
                <p:cNvSpPr>
                  <a:spLocks noChangeArrowheads="1"/>
                </p:cNvSpPr>
                <p:nvPr/>
              </p:nvSpPr>
              <p:spPr bwMode="auto">
                <a:xfrm rot="-2673413">
                  <a:off x="4922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186539" name="Group 136"/>
              <p:cNvGrpSpPr>
                <a:grpSpLocks/>
              </p:cNvGrpSpPr>
              <p:nvPr/>
            </p:nvGrpSpPr>
            <p:grpSpPr bwMode="auto">
              <a:xfrm>
                <a:off x="3288" y="3702"/>
                <a:ext cx="1315" cy="46"/>
                <a:chOff x="3652" y="3203"/>
                <a:chExt cx="1315" cy="46"/>
              </a:xfrm>
            </p:grpSpPr>
            <p:sp>
              <p:nvSpPr>
                <p:cNvPr id="186540" name="Oval 137"/>
                <p:cNvSpPr>
                  <a:spLocks noChangeArrowheads="1"/>
                </p:cNvSpPr>
                <p:nvPr/>
              </p:nvSpPr>
              <p:spPr bwMode="auto">
                <a:xfrm rot="-2673413">
                  <a:off x="3652" y="3204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541" name="Oval 138"/>
                <p:cNvSpPr>
                  <a:spLocks noChangeArrowheads="1"/>
                </p:cNvSpPr>
                <p:nvPr/>
              </p:nvSpPr>
              <p:spPr bwMode="auto">
                <a:xfrm rot="-2673413">
                  <a:off x="3833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542" name="Oval 139"/>
                <p:cNvSpPr>
                  <a:spLocks noChangeArrowheads="1"/>
                </p:cNvSpPr>
                <p:nvPr/>
              </p:nvSpPr>
              <p:spPr bwMode="auto">
                <a:xfrm rot="-2673413">
                  <a:off x="4015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543" name="Oval 140"/>
                <p:cNvSpPr>
                  <a:spLocks noChangeArrowheads="1"/>
                </p:cNvSpPr>
                <p:nvPr/>
              </p:nvSpPr>
              <p:spPr bwMode="auto">
                <a:xfrm rot="-2673413">
                  <a:off x="4196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544" name="Oval 141"/>
                <p:cNvSpPr>
                  <a:spLocks noChangeArrowheads="1"/>
                </p:cNvSpPr>
                <p:nvPr/>
              </p:nvSpPr>
              <p:spPr bwMode="auto">
                <a:xfrm rot="-2673413">
                  <a:off x="4377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545" name="Oval 142"/>
                <p:cNvSpPr>
                  <a:spLocks noChangeArrowheads="1"/>
                </p:cNvSpPr>
                <p:nvPr/>
              </p:nvSpPr>
              <p:spPr bwMode="auto">
                <a:xfrm rot="-2673413">
                  <a:off x="4559" y="3204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546" name="Oval 143"/>
                <p:cNvSpPr>
                  <a:spLocks noChangeArrowheads="1"/>
                </p:cNvSpPr>
                <p:nvPr/>
              </p:nvSpPr>
              <p:spPr bwMode="auto">
                <a:xfrm rot="-2673413">
                  <a:off x="4740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547" name="Oval 144"/>
                <p:cNvSpPr>
                  <a:spLocks noChangeArrowheads="1"/>
                </p:cNvSpPr>
                <p:nvPr/>
              </p:nvSpPr>
              <p:spPr bwMode="auto">
                <a:xfrm rot="-2673413">
                  <a:off x="4922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</p:grpSp>
      </p:grpSp>
      <p:sp>
        <p:nvSpPr>
          <p:cNvPr id="407698" name="Line 146"/>
          <p:cNvSpPr>
            <a:spLocks noChangeShapeType="1"/>
          </p:cNvSpPr>
          <p:nvPr/>
        </p:nvSpPr>
        <p:spPr bwMode="auto">
          <a:xfrm>
            <a:off x="0" y="1916113"/>
            <a:ext cx="8675688" cy="1657350"/>
          </a:xfrm>
          <a:prstGeom prst="line">
            <a:avLst/>
          </a:prstGeom>
          <a:noFill/>
          <a:ln w="31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699" name="Line 147"/>
          <p:cNvSpPr>
            <a:spLocks noChangeShapeType="1"/>
          </p:cNvSpPr>
          <p:nvPr/>
        </p:nvSpPr>
        <p:spPr bwMode="auto">
          <a:xfrm flipV="1">
            <a:off x="0" y="3573463"/>
            <a:ext cx="8675688" cy="1657350"/>
          </a:xfrm>
          <a:prstGeom prst="line">
            <a:avLst/>
          </a:prstGeom>
          <a:noFill/>
          <a:ln w="31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grpSp>
        <p:nvGrpSpPr>
          <p:cNvPr id="407783" name="Group 231"/>
          <p:cNvGrpSpPr>
            <a:grpSpLocks/>
          </p:cNvGrpSpPr>
          <p:nvPr/>
        </p:nvGrpSpPr>
        <p:grpSpPr bwMode="auto">
          <a:xfrm>
            <a:off x="5653088" y="3717925"/>
            <a:ext cx="71437" cy="503238"/>
            <a:chOff x="3561" y="2342"/>
            <a:chExt cx="45" cy="317"/>
          </a:xfrm>
        </p:grpSpPr>
        <p:grpSp>
          <p:nvGrpSpPr>
            <p:cNvPr id="186530" name="Group 229"/>
            <p:cNvGrpSpPr>
              <a:grpSpLocks/>
            </p:cNvGrpSpPr>
            <p:nvPr/>
          </p:nvGrpSpPr>
          <p:grpSpPr bwMode="auto">
            <a:xfrm>
              <a:off x="3561" y="2342"/>
              <a:ext cx="45" cy="226"/>
              <a:chOff x="3560" y="2342"/>
              <a:chExt cx="45" cy="226"/>
            </a:xfrm>
          </p:grpSpPr>
          <p:sp>
            <p:nvSpPr>
              <p:cNvPr id="186534" name="Oval 183"/>
              <p:cNvSpPr>
                <a:spLocks noChangeArrowheads="1"/>
              </p:cNvSpPr>
              <p:nvPr/>
            </p:nvSpPr>
            <p:spPr bwMode="auto">
              <a:xfrm rot="-2673413">
                <a:off x="3560" y="252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35" name="Oval 184"/>
              <p:cNvSpPr>
                <a:spLocks noChangeArrowheads="1"/>
              </p:cNvSpPr>
              <p:nvPr/>
            </p:nvSpPr>
            <p:spPr bwMode="auto">
              <a:xfrm rot="-2673413">
                <a:off x="3560" y="2342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86531" name="Group 230"/>
            <p:cNvGrpSpPr>
              <a:grpSpLocks/>
            </p:cNvGrpSpPr>
            <p:nvPr/>
          </p:nvGrpSpPr>
          <p:grpSpPr bwMode="auto">
            <a:xfrm>
              <a:off x="3561" y="2433"/>
              <a:ext cx="45" cy="226"/>
              <a:chOff x="3561" y="2433"/>
              <a:chExt cx="45" cy="226"/>
            </a:xfrm>
          </p:grpSpPr>
          <p:sp>
            <p:nvSpPr>
              <p:cNvPr id="186532" name="Oval 185"/>
              <p:cNvSpPr>
                <a:spLocks noChangeArrowheads="1"/>
              </p:cNvSpPr>
              <p:nvPr/>
            </p:nvSpPr>
            <p:spPr bwMode="auto">
              <a:xfrm rot="-2673413">
                <a:off x="3561" y="243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33" name="Oval 186"/>
              <p:cNvSpPr>
                <a:spLocks noChangeArrowheads="1"/>
              </p:cNvSpPr>
              <p:nvPr/>
            </p:nvSpPr>
            <p:spPr bwMode="auto">
              <a:xfrm rot="-2673413">
                <a:off x="3561" y="2614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grpSp>
        <p:nvGrpSpPr>
          <p:cNvPr id="407780" name="Group 228"/>
          <p:cNvGrpSpPr>
            <a:grpSpLocks/>
          </p:cNvGrpSpPr>
          <p:nvPr/>
        </p:nvGrpSpPr>
        <p:grpSpPr bwMode="auto">
          <a:xfrm>
            <a:off x="4787900" y="3717925"/>
            <a:ext cx="71438" cy="646113"/>
            <a:chOff x="3016" y="2342"/>
            <a:chExt cx="45" cy="407"/>
          </a:xfrm>
        </p:grpSpPr>
        <p:grpSp>
          <p:nvGrpSpPr>
            <p:cNvPr id="186522" name="Group 227"/>
            <p:cNvGrpSpPr>
              <a:grpSpLocks/>
            </p:cNvGrpSpPr>
            <p:nvPr/>
          </p:nvGrpSpPr>
          <p:grpSpPr bwMode="auto">
            <a:xfrm>
              <a:off x="3016" y="2432"/>
              <a:ext cx="45" cy="227"/>
              <a:chOff x="3016" y="2432"/>
              <a:chExt cx="45" cy="227"/>
            </a:xfrm>
          </p:grpSpPr>
          <p:sp>
            <p:nvSpPr>
              <p:cNvPr id="186528" name="Oval 189"/>
              <p:cNvSpPr>
                <a:spLocks noChangeArrowheads="1"/>
              </p:cNvSpPr>
              <p:nvPr/>
            </p:nvSpPr>
            <p:spPr bwMode="auto">
              <a:xfrm rot="-2673413">
                <a:off x="3016" y="2614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29" name="Oval 190"/>
              <p:cNvSpPr>
                <a:spLocks noChangeArrowheads="1"/>
              </p:cNvSpPr>
              <p:nvPr/>
            </p:nvSpPr>
            <p:spPr bwMode="auto">
              <a:xfrm rot="-2673413">
                <a:off x="3016" y="2432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86523" name="Group 226"/>
            <p:cNvGrpSpPr>
              <a:grpSpLocks/>
            </p:cNvGrpSpPr>
            <p:nvPr/>
          </p:nvGrpSpPr>
          <p:grpSpPr bwMode="auto">
            <a:xfrm>
              <a:off x="3016" y="2342"/>
              <a:ext cx="45" cy="407"/>
              <a:chOff x="3016" y="2342"/>
              <a:chExt cx="45" cy="407"/>
            </a:xfrm>
          </p:grpSpPr>
          <p:sp>
            <p:nvSpPr>
              <p:cNvPr id="186524" name="Oval 188"/>
              <p:cNvSpPr>
                <a:spLocks noChangeArrowheads="1"/>
              </p:cNvSpPr>
              <p:nvPr/>
            </p:nvSpPr>
            <p:spPr bwMode="auto">
              <a:xfrm rot="-2673413">
                <a:off x="3016" y="2342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grpSp>
            <p:nvGrpSpPr>
              <p:cNvPr id="186525" name="Group 225"/>
              <p:cNvGrpSpPr>
                <a:grpSpLocks/>
              </p:cNvGrpSpPr>
              <p:nvPr/>
            </p:nvGrpSpPr>
            <p:grpSpPr bwMode="auto">
              <a:xfrm>
                <a:off x="3016" y="2523"/>
                <a:ext cx="45" cy="226"/>
                <a:chOff x="3016" y="2523"/>
                <a:chExt cx="45" cy="226"/>
              </a:xfrm>
            </p:grpSpPr>
            <p:sp>
              <p:nvSpPr>
                <p:cNvPr id="186526" name="Oval 187"/>
                <p:cNvSpPr>
                  <a:spLocks noChangeArrowheads="1"/>
                </p:cNvSpPr>
                <p:nvPr/>
              </p:nvSpPr>
              <p:spPr bwMode="auto">
                <a:xfrm rot="-2673413">
                  <a:off x="3016" y="252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527" name="Oval 191"/>
                <p:cNvSpPr>
                  <a:spLocks noChangeArrowheads="1"/>
                </p:cNvSpPr>
                <p:nvPr/>
              </p:nvSpPr>
              <p:spPr bwMode="auto">
                <a:xfrm rot="-2673413">
                  <a:off x="3016" y="2704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</p:grpSp>
      </p:grpSp>
      <p:grpSp>
        <p:nvGrpSpPr>
          <p:cNvPr id="407776" name="Group 224"/>
          <p:cNvGrpSpPr>
            <a:grpSpLocks/>
          </p:cNvGrpSpPr>
          <p:nvPr/>
        </p:nvGrpSpPr>
        <p:grpSpPr bwMode="auto">
          <a:xfrm>
            <a:off x="3635375" y="3789363"/>
            <a:ext cx="73025" cy="792162"/>
            <a:chOff x="2290" y="2387"/>
            <a:chExt cx="46" cy="499"/>
          </a:xfrm>
        </p:grpSpPr>
        <p:grpSp>
          <p:nvGrpSpPr>
            <p:cNvPr id="186514" name="Group 223"/>
            <p:cNvGrpSpPr>
              <a:grpSpLocks/>
            </p:cNvGrpSpPr>
            <p:nvPr/>
          </p:nvGrpSpPr>
          <p:grpSpPr bwMode="auto">
            <a:xfrm>
              <a:off x="2290" y="2387"/>
              <a:ext cx="46" cy="408"/>
              <a:chOff x="2290" y="2387"/>
              <a:chExt cx="46" cy="408"/>
            </a:xfrm>
          </p:grpSpPr>
          <p:sp>
            <p:nvSpPr>
              <p:cNvPr id="186519" name="Oval 192"/>
              <p:cNvSpPr>
                <a:spLocks noChangeArrowheads="1"/>
              </p:cNvSpPr>
              <p:nvPr/>
            </p:nvSpPr>
            <p:spPr bwMode="auto">
              <a:xfrm rot="-2673413">
                <a:off x="2291" y="2750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20" name="Oval 193"/>
              <p:cNvSpPr>
                <a:spLocks noChangeArrowheads="1"/>
              </p:cNvSpPr>
              <p:nvPr/>
            </p:nvSpPr>
            <p:spPr bwMode="auto">
              <a:xfrm rot="-2673413">
                <a:off x="2290" y="2568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21" name="Oval 194"/>
              <p:cNvSpPr>
                <a:spLocks noChangeArrowheads="1"/>
              </p:cNvSpPr>
              <p:nvPr/>
            </p:nvSpPr>
            <p:spPr bwMode="auto">
              <a:xfrm rot="-2673413">
                <a:off x="2290" y="2387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86515" name="Group 221"/>
            <p:cNvGrpSpPr>
              <a:grpSpLocks/>
            </p:cNvGrpSpPr>
            <p:nvPr/>
          </p:nvGrpSpPr>
          <p:grpSpPr bwMode="auto">
            <a:xfrm>
              <a:off x="2291" y="2478"/>
              <a:ext cx="45" cy="408"/>
              <a:chOff x="2290" y="2478"/>
              <a:chExt cx="45" cy="408"/>
            </a:xfrm>
          </p:grpSpPr>
          <p:sp>
            <p:nvSpPr>
              <p:cNvPr id="186516" name="Oval 195"/>
              <p:cNvSpPr>
                <a:spLocks noChangeArrowheads="1"/>
              </p:cNvSpPr>
              <p:nvPr/>
            </p:nvSpPr>
            <p:spPr bwMode="auto">
              <a:xfrm rot="-2673413">
                <a:off x="2290" y="2841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17" name="Oval 196"/>
              <p:cNvSpPr>
                <a:spLocks noChangeArrowheads="1"/>
              </p:cNvSpPr>
              <p:nvPr/>
            </p:nvSpPr>
            <p:spPr bwMode="auto">
              <a:xfrm rot="-2673413">
                <a:off x="2290" y="2659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18" name="Oval 197"/>
              <p:cNvSpPr>
                <a:spLocks noChangeArrowheads="1"/>
              </p:cNvSpPr>
              <p:nvPr/>
            </p:nvSpPr>
            <p:spPr bwMode="auto">
              <a:xfrm rot="-2673413">
                <a:off x="2290" y="2478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grpSp>
        <p:nvGrpSpPr>
          <p:cNvPr id="407829" name="Group 277"/>
          <p:cNvGrpSpPr>
            <a:grpSpLocks/>
          </p:cNvGrpSpPr>
          <p:nvPr/>
        </p:nvGrpSpPr>
        <p:grpSpPr bwMode="auto">
          <a:xfrm>
            <a:off x="2484438" y="3862388"/>
            <a:ext cx="71437" cy="935037"/>
            <a:chOff x="1565" y="2387"/>
            <a:chExt cx="45" cy="589"/>
          </a:xfrm>
        </p:grpSpPr>
        <p:sp>
          <p:nvSpPr>
            <p:cNvPr id="186504" name="Oval 201"/>
            <p:cNvSpPr>
              <a:spLocks noChangeArrowheads="1"/>
            </p:cNvSpPr>
            <p:nvPr/>
          </p:nvSpPr>
          <p:spPr bwMode="auto">
            <a:xfrm rot="-2673413">
              <a:off x="1565" y="2387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grpSp>
          <p:nvGrpSpPr>
            <p:cNvPr id="186505" name="Group 220"/>
            <p:cNvGrpSpPr>
              <a:grpSpLocks/>
            </p:cNvGrpSpPr>
            <p:nvPr/>
          </p:nvGrpSpPr>
          <p:grpSpPr bwMode="auto">
            <a:xfrm>
              <a:off x="1565" y="2478"/>
              <a:ext cx="45" cy="498"/>
              <a:chOff x="1565" y="2478"/>
              <a:chExt cx="45" cy="498"/>
            </a:xfrm>
          </p:grpSpPr>
          <p:grpSp>
            <p:nvGrpSpPr>
              <p:cNvPr id="186506" name="Group 217"/>
              <p:cNvGrpSpPr>
                <a:grpSpLocks/>
              </p:cNvGrpSpPr>
              <p:nvPr/>
            </p:nvGrpSpPr>
            <p:grpSpPr bwMode="auto">
              <a:xfrm>
                <a:off x="1565" y="2569"/>
                <a:ext cx="45" cy="407"/>
                <a:chOff x="1565" y="2569"/>
                <a:chExt cx="45" cy="407"/>
              </a:xfrm>
            </p:grpSpPr>
            <p:sp>
              <p:nvSpPr>
                <p:cNvPr id="186511" name="Oval 198"/>
                <p:cNvSpPr>
                  <a:spLocks noChangeArrowheads="1"/>
                </p:cNvSpPr>
                <p:nvPr/>
              </p:nvSpPr>
              <p:spPr bwMode="auto">
                <a:xfrm rot="-2673413">
                  <a:off x="1565" y="2931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512" name="Oval 199"/>
                <p:cNvSpPr>
                  <a:spLocks noChangeArrowheads="1"/>
                </p:cNvSpPr>
                <p:nvPr/>
              </p:nvSpPr>
              <p:spPr bwMode="auto">
                <a:xfrm rot="-2673413">
                  <a:off x="1565" y="2750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513" name="Oval 200"/>
                <p:cNvSpPr>
                  <a:spLocks noChangeArrowheads="1"/>
                </p:cNvSpPr>
                <p:nvPr/>
              </p:nvSpPr>
              <p:spPr bwMode="auto">
                <a:xfrm rot="-2673413">
                  <a:off x="1565" y="2569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186507" name="Group 219"/>
              <p:cNvGrpSpPr>
                <a:grpSpLocks/>
              </p:cNvGrpSpPr>
              <p:nvPr/>
            </p:nvGrpSpPr>
            <p:grpSpPr bwMode="auto">
              <a:xfrm>
                <a:off x="1565" y="2478"/>
                <a:ext cx="45" cy="408"/>
                <a:chOff x="1565" y="2478"/>
                <a:chExt cx="45" cy="408"/>
              </a:xfrm>
            </p:grpSpPr>
            <p:sp>
              <p:nvSpPr>
                <p:cNvPr id="186508" name="Oval 202"/>
                <p:cNvSpPr>
                  <a:spLocks noChangeArrowheads="1"/>
                </p:cNvSpPr>
                <p:nvPr/>
              </p:nvSpPr>
              <p:spPr bwMode="auto">
                <a:xfrm rot="-2673413">
                  <a:off x="1565" y="2841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509" name="Oval 203"/>
                <p:cNvSpPr>
                  <a:spLocks noChangeArrowheads="1"/>
                </p:cNvSpPr>
                <p:nvPr/>
              </p:nvSpPr>
              <p:spPr bwMode="auto">
                <a:xfrm rot="-2673413">
                  <a:off x="1565" y="2659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510" name="Oval 204"/>
                <p:cNvSpPr>
                  <a:spLocks noChangeArrowheads="1"/>
                </p:cNvSpPr>
                <p:nvPr/>
              </p:nvSpPr>
              <p:spPr bwMode="auto">
                <a:xfrm rot="-2673413">
                  <a:off x="1565" y="2478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</p:grpSp>
      </p:grpSp>
      <p:grpSp>
        <p:nvGrpSpPr>
          <p:cNvPr id="407768" name="Group 216"/>
          <p:cNvGrpSpPr>
            <a:grpSpLocks/>
          </p:cNvGrpSpPr>
          <p:nvPr/>
        </p:nvGrpSpPr>
        <p:grpSpPr bwMode="auto">
          <a:xfrm>
            <a:off x="1403350" y="3933825"/>
            <a:ext cx="73025" cy="1079500"/>
            <a:chOff x="884" y="2478"/>
            <a:chExt cx="46" cy="680"/>
          </a:xfrm>
        </p:grpSpPr>
        <p:grpSp>
          <p:nvGrpSpPr>
            <p:cNvPr id="186494" name="Group 215"/>
            <p:cNvGrpSpPr>
              <a:grpSpLocks/>
            </p:cNvGrpSpPr>
            <p:nvPr/>
          </p:nvGrpSpPr>
          <p:grpSpPr bwMode="auto">
            <a:xfrm>
              <a:off x="884" y="2478"/>
              <a:ext cx="46" cy="589"/>
              <a:chOff x="884" y="2478"/>
              <a:chExt cx="46" cy="589"/>
            </a:xfrm>
          </p:grpSpPr>
          <p:sp>
            <p:nvSpPr>
              <p:cNvPr id="186500" name="Oval 205"/>
              <p:cNvSpPr>
                <a:spLocks noChangeArrowheads="1"/>
              </p:cNvSpPr>
              <p:nvPr/>
            </p:nvSpPr>
            <p:spPr bwMode="auto">
              <a:xfrm rot="-2673413">
                <a:off x="885" y="3022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01" name="Oval 206"/>
              <p:cNvSpPr>
                <a:spLocks noChangeArrowheads="1"/>
              </p:cNvSpPr>
              <p:nvPr/>
            </p:nvSpPr>
            <p:spPr bwMode="auto">
              <a:xfrm rot="-2673413">
                <a:off x="884" y="2840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02" name="Oval 207"/>
              <p:cNvSpPr>
                <a:spLocks noChangeArrowheads="1"/>
              </p:cNvSpPr>
              <p:nvPr/>
            </p:nvSpPr>
            <p:spPr bwMode="auto">
              <a:xfrm rot="-2673413">
                <a:off x="884" y="2659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503" name="Oval 208"/>
              <p:cNvSpPr>
                <a:spLocks noChangeArrowheads="1"/>
              </p:cNvSpPr>
              <p:nvPr/>
            </p:nvSpPr>
            <p:spPr bwMode="auto">
              <a:xfrm rot="-2673413">
                <a:off x="884" y="2478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86495" name="Group 214"/>
            <p:cNvGrpSpPr>
              <a:grpSpLocks/>
            </p:cNvGrpSpPr>
            <p:nvPr/>
          </p:nvGrpSpPr>
          <p:grpSpPr bwMode="auto">
            <a:xfrm>
              <a:off x="885" y="2568"/>
              <a:ext cx="45" cy="590"/>
              <a:chOff x="884" y="2568"/>
              <a:chExt cx="45" cy="590"/>
            </a:xfrm>
          </p:grpSpPr>
          <p:sp>
            <p:nvSpPr>
              <p:cNvPr id="186496" name="Oval 209"/>
              <p:cNvSpPr>
                <a:spLocks noChangeArrowheads="1"/>
              </p:cNvSpPr>
              <p:nvPr/>
            </p:nvSpPr>
            <p:spPr bwMode="auto">
              <a:xfrm rot="-2673413">
                <a:off x="884" y="311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497" name="Oval 210"/>
              <p:cNvSpPr>
                <a:spLocks noChangeArrowheads="1"/>
              </p:cNvSpPr>
              <p:nvPr/>
            </p:nvSpPr>
            <p:spPr bwMode="auto">
              <a:xfrm rot="-2673413">
                <a:off x="884" y="2931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498" name="Oval 211"/>
              <p:cNvSpPr>
                <a:spLocks noChangeArrowheads="1"/>
              </p:cNvSpPr>
              <p:nvPr/>
            </p:nvSpPr>
            <p:spPr bwMode="auto">
              <a:xfrm rot="-2673413">
                <a:off x="884" y="2749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499" name="Oval 212"/>
              <p:cNvSpPr>
                <a:spLocks noChangeArrowheads="1"/>
              </p:cNvSpPr>
              <p:nvPr/>
            </p:nvSpPr>
            <p:spPr bwMode="auto">
              <a:xfrm rot="-2673413">
                <a:off x="884" y="2568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grpSp>
        <p:nvGrpSpPr>
          <p:cNvPr id="407784" name="Group 232"/>
          <p:cNvGrpSpPr>
            <a:grpSpLocks/>
          </p:cNvGrpSpPr>
          <p:nvPr/>
        </p:nvGrpSpPr>
        <p:grpSpPr bwMode="auto">
          <a:xfrm flipV="1">
            <a:off x="5653088" y="2997200"/>
            <a:ext cx="71437" cy="503238"/>
            <a:chOff x="3561" y="2342"/>
            <a:chExt cx="45" cy="317"/>
          </a:xfrm>
        </p:grpSpPr>
        <p:grpSp>
          <p:nvGrpSpPr>
            <p:cNvPr id="186488" name="Group 233"/>
            <p:cNvGrpSpPr>
              <a:grpSpLocks/>
            </p:cNvGrpSpPr>
            <p:nvPr/>
          </p:nvGrpSpPr>
          <p:grpSpPr bwMode="auto">
            <a:xfrm>
              <a:off x="3561" y="2342"/>
              <a:ext cx="45" cy="226"/>
              <a:chOff x="3560" y="2342"/>
              <a:chExt cx="45" cy="226"/>
            </a:xfrm>
          </p:grpSpPr>
          <p:sp>
            <p:nvSpPr>
              <p:cNvPr id="186492" name="Oval 234"/>
              <p:cNvSpPr>
                <a:spLocks noChangeArrowheads="1"/>
              </p:cNvSpPr>
              <p:nvPr/>
            </p:nvSpPr>
            <p:spPr bwMode="auto">
              <a:xfrm rot="-2673413">
                <a:off x="3560" y="252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493" name="Oval 235"/>
              <p:cNvSpPr>
                <a:spLocks noChangeArrowheads="1"/>
              </p:cNvSpPr>
              <p:nvPr/>
            </p:nvSpPr>
            <p:spPr bwMode="auto">
              <a:xfrm rot="-2673413">
                <a:off x="3560" y="2342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86489" name="Group 236"/>
            <p:cNvGrpSpPr>
              <a:grpSpLocks/>
            </p:cNvGrpSpPr>
            <p:nvPr/>
          </p:nvGrpSpPr>
          <p:grpSpPr bwMode="auto">
            <a:xfrm>
              <a:off x="3561" y="2433"/>
              <a:ext cx="45" cy="226"/>
              <a:chOff x="3561" y="2433"/>
              <a:chExt cx="45" cy="226"/>
            </a:xfrm>
          </p:grpSpPr>
          <p:sp>
            <p:nvSpPr>
              <p:cNvPr id="186490" name="Oval 237"/>
              <p:cNvSpPr>
                <a:spLocks noChangeArrowheads="1"/>
              </p:cNvSpPr>
              <p:nvPr/>
            </p:nvSpPr>
            <p:spPr bwMode="auto">
              <a:xfrm rot="-2673413">
                <a:off x="3561" y="243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491" name="Oval 238"/>
              <p:cNvSpPr>
                <a:spLocks noChangeArrowheads="1"/>
              </p:cNvSpPr>
              <p:nvPr/>
            </p:nvSpPr>
            <p:spPr bwMode="auto">
              <a:xfrm rot="-2673413">
                <a:off x="3561" y="2614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grpSp>
        <p:nvGrpSpPr>
          <p:cNvPr id="407791" name="Group 239"/>
          <p:cNvGrpSpPr>
            <a:grpSpLocks/>
          </p:cNvGrpSpPr>
          <p:nvPr/>
        </p:nvGrpSpPr>
        <p:grpSpPr bwMode="auto">
          <a:xfrm flipV="1">
            <a:off x="4787900" y="2854325"/>
            <a:ext cx="71438" cy="646113"/>
            <a:chOff x="3016" y="2342"/>
            <a:chExt cx="45" cy="407"/>
          </a:xfrm>
        </p:grpSpPr>
        <p:grpSp>
          <p:nvGrpSpPr>
            <p:cNvPr id="186480" name="Group 240"/>
            <p:cNvGrpSpPr>
              <a:grpSpLocks/>
            </p:cNvGrpSpPr>
            <p:nvPr/>
          </p:nvGrpSpPr>
          <p:grpSpPr bwMode="auto">
            <a:xfrm>
              <a:off x="3016" y="2432"/>
              <a:ext cx="45" cy="227"/>
              <a:chOff x="3016" y="2432"/>
              <a:chExt cx="45" cy="227"/>
            </a:xfrm>
          </p:grpSpPr>
          <p:sp>
            <p:nvSpPr>
              <p:cNvPr id="186486" name="Oval 241"/>
              <p:cNvSpPr>
                <a:spLocks noChangeArrowheads="1"/>
              </p:cNvSpPr>
              <p:nvPr/>
            </p:nvSpPr>
            <p:spPr bwMode="auto">
              <a:xfrm rot="-2673413">
                <a:off x="3016" y="2614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487" name="Oval 242"/>
              <p:cNvSpPr>
                <a:spLocks noChangeArrowheads="1"/>
              </p:cNvSpPr>
              <p:nvPr/>
            </p:nvSpPr>
            <p:spPr bwMode="auto">
              <a:xfrm rot="-2673413">
                <a:off x="3016" y="2432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86481" name="Group 243"/>
            <p:cNvGrpSpPr>
              <a:grpSpLocks/>
            </p:cNvGrpSpPr>
            <p:nvPr/>
          </p:nvGrpSpPr>
          <p:grpSpPr bwMode="auto">
            <a:xfrm>
              <a:off x="3016" y="2342"/>
              <a:ext cx="45" cy="407"/>
              <a:chOff x="3016" y="2342"/>
              <a:chExt cx="45" cy="407"/>
            </a:xfrm>
          </p:grpSpPr>
          <p:sp>
            <p:nvSpPr>
              <p:cNvPr id="186482" name="Oval 244"/>
              <p:cNvSpPr>
                <a:spLocks noChangeArrowheads="1"/>
              </p:cNvSpPr>
              <p:nvPr/>
            </p:nvSpPr>
            <p:spPr bwMode="auto">
              <a:xfrm rot="-2673413">
                <a:off x="3016" y="2342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grpSp>
            <p:nvGrpSpPr>
              <p:cNvPr id="186483" name="Group 245"/>
              <p:cNvGrpSpPr>
                <a:grpSpLocks/>
              </p:cNvGrpSpPr>
              <p:nvPr/>
            </p:nvGrpSpPr>
            <p:grpSpPr bwMode="auto">
              <a:xfrm>
                <a:off x="3016" y="2523"/>
                <a:ext cx="45" cy="226"/>
                <a:chOff x="3016" y="2523"/>
                <a:chExt cx="45" cy="226"/>
              </a:xfrm>
            </p:grpSpPr>
            <p:sp>
              <p:nvSpPr>
                <p:cNvPr id="186484" name="Oval 246"/>
                <p:cNvSpPr>
                  <a:spLocks noChangeArrowheads="1"/>
                </p:cNvSpPr>
                <p:nvPr/>
              </p:nvSpPr>
              <p:spPr bwMode="auto">
                <a:xfrm rot="-2673413">
                  <a:off x="3016" y="252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485" name="Oval 247"/>
                <p:cNvSpPr>
                  <a:spLocks noChangeArrowheads="1"/>
                </p:cNvSpPr>
                <p:nvPr/>
              </p:nvSpPr>
              <p:spPr bwMode="auto">
                <a:xfrm rot="-2673413">
                  <a:off x="3016" y="2704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</p:grpSp>
      </p:grpSp>
      <p:grpSp>
        <p:nvGrpSpPr>
          <p:cNvPr id="407800" name="Group 248"/>
          <p:cNvGrpSpPr>
            <a:grpSpLocks/>
          </p:cNvGrpSpPr>
          <p:nvPr/>
        </p:nvGrpSpPr>
        <p:grpSpPr bwMode="auto">
          <a:xfrm flipV="1">
            <a:off x="3635375" y="2636838"/>
            <a:ext cx="73025" cy="792162"/>
            <a:chOff x="2290" y="2387"/>
            <a:chExt cx="46" cy="499"/>
          </a:xfrm>
        </p:grpSpPr>
        <p:grpSp>
          <p:nvGrpSpPr>
            <p:cNvPr id="186472" name="Group 249"/>
            <p:cNvGrpSpPr>
              <a:grpSpLocks/>
            </p:cNvGrpSpPr>
            <p:nvPr/>
          </p:nvGrpSpPr>
          <p:grpSpPr bwMode="auto">
            <a:xfrm>
              <a:off x="2290" y="2387"/>
              <a:ext cx="46" cy="408"/>
              <a:chOff x="2290" y="2387"/>
              <a:chExt cx="46" cy="408"/>
            </a:xfrm>
          </p:grpSpPr>
          <p:sp>
            <p:nvSpPr>
              <p:cNvPr id="186477" name="Oval 250"/>
              <p:cNvSpPr>
                <a:spLocks noChangeArrowheads="1"/>
              </p:cNvSpPr>
              <p:nvPr/>
            </p:nvSpPr>
            <p:spPr bwMode="auto">
              <a:xfrm rot="-2673413">
                <a:off x="2291" y="2750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478" name="Oval 251"/>
              <p:cNvSpPr>
                <a:spLocks noChangeArrowheads="1"/>
              </p:cNvSpPr>
              <p:nvPr/>
            </p:nvSpPr>
            <p:spPr bwMode="auto">
              <a:xfrm rot="-2673413">
                <a:off x="2290" y="2568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479" name="Oval 252"/>
              <p:cNvSpPr>
                <a:spLocks noChangeArrowheads="1"/>
              </p:cNvSpPr>
              <p:nvPr/>
            </p:nvSpPr>
            <p:spPr bwMode="auto">
              <a:xfrm rot="-2673413">
                <a:off x="2290" y="2387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86473" name="Group 253"/>
            <p:cNvGrpSpPr>
              <a:grpSpLocks/>
            </p:cNvGrpSpPr>
            <p:nvPr/>
          </p:nvGrpSpPr>
          <p:grpSpPr bwMode="auto">
            <a:xfrm>
              <a:off x="2291" y="2478"/>
              <a:ext cx="45" cy="408"/>
              <a:chOff x="2290" y="2478"/>
              <a:chExt cx="45" cy="408"/>
            </a:xfrm>
          </p:grpSpPr>
          <p:sp>
            <p:nvSpPr>
              <p:cNvPr id="186474" name="Oval 254"/>
              <p:cNvSpPr>
                <a:spLocks noChangeArrowheads="1"/>
              </p:cNvSpPr>
              <p:nvPr/>
            </p:nvSpPr>
            <p:spPr bwMode="auto">
              <a:xfrm rot="-2673413">
                <a:off x="2290" y="2841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475" name="Oval 255"/>
              <p:cNvSpPr>
                <a:spLocks noChangeArrowheads="1"/>
              </p:cNvSpPr>
              <p:nvPr/>
            </p:nvSpPr>
            <p:spPr bwMode="auto">
              <a:xfrm rot="-2673413">
                <a:off x="2290" y="2659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476" name="Oval 256"/>
              <p:cNvSpPr>
                <a:spLocks noChangeArrowheads="1"/>
              </p:cNvSpPr>
              <p:nvPr/>
            </p:nvSpPr>
            <p:spPr bwMode="auto">
              <a:xfrm rot="-2673413">
                <a:off x="2290" y="2478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grpSp>
        <p:nvGrpSpPr>
          <p:cNvPr id="407818" name="Group 266"/>
          <p:cNvGrpSpPr>
            <a:grpSpLocks/>
          </p:cNvGrpSpPr>
          <p:nvPr/>
        </p:nvGrpSpPr>
        <p:grpSpPr bwMode="auto">
          <a:xfrm flipV="1">
            <a:off x="1403350" y="2205038"/>
            <a:ext cx="73025" cy="1079500"/>
            <a:chOff x="884" y="2478"/>
            <a:chExt cx="46" cy="680"/>
          </a:xfrm>
        </p:grpSpPr>
        <p:grpSp>
          <p:nvGrpSpPr>
            <p:cNvPr id="186462" name="Group 267"/>
            <p:cNvGrpSpPr>
              <a:grpSpLocks/>
            </p:cNvGrpSpPr>
            <p:nvPr/>
          </p:nvGrpSpPr>
          <p:grpSpPr bwMode="auto">
            <a:xfrm>
              <a:off x="884" y="2478"/>
              <a:ext cx="46" cy="589"/>
              <a:chOff x="884" y="2478"/>
              <a:chExt cx="46" cy="589"/>
            </a:xfrm>
          </p:grpSpPr>
          <p:sp>
            <p:nvSpPr>
              <p:cNvPr id="186468" name="Oval 268"/>
              <p:cNvSpPr>
                <a:spLocks noChangeArrowheads="1"/>
              </p:cNvSpPr>
              <p:nvPr/>
            </p:nvSpPr>
            <p:spPr bwMode="auto">
              <a:xfrm rot="-2673413">
                <a:off x="885" y="3022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469" name="Oval 269"/>
              <p:cNvSpPr>
                <a:spLocks noChangeArrowheads="1"/>
              </p:cNvSpPr>
              <p:nvPr/>
            </p:nvSpPr>
            <p:spPr bwMode="auto">
              <a:xfrm rot="-2673413">
                <a:off x="884" y="2840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470" name="Oval 270"/>
              <p:cNvSpPr>
                <a:spLocks noChangeArrowheads="1"/>
              </p:cNvSpPr>
              <p:nvPr/>
            </p:nvSpPr>
            <p:spPr bwMode="auto">
              <a:xfrm rot="-2673413">
                <a:off x="884" y="2659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471" name="Oval 271"/>
              <p:cNvSpPr>
                <a:spLocks noChangeArrowheads="1"/>
              </p:cNvSpPr>
              <p:nvPr/>
            </p:nvSpPr>
            <p:spPr bwMode="auto">
              <a:xfrm rot="-2673413">
                <a:off x="884" y="2478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86463" name="Group 272"/>
            <p:cNvGrpSpPr>
              <a:grpSpLocks/>
            </p:cNvGrpSpPr>
            <p:nvPr/>
          </p:nvGrpSpPr>
          <p:grpSpPr bwMode="auto">
            <a:xfrm>
              <a:off x="885" y="2568"/>
              <a:ext cx="45" cy="590"/>
              <a:chOff x="884" y="2568"/>
              <a:chExt cx="45" cy="590"/>
            </a:xfrm>
          </p:grpSpPr>
          <p:sp>
            <p:nvSpPr>
              <p:cNvPr id="186464" name="Oval 273"/>
              <p:cNvSpPr>
                <a:spLocks noChangeArrowheads="1"/>
              </p:cNvSpPr>
              <p:nvPr/>
            </p:nvSpPr>
            <p:spPr bwMode="auto">
              <a:xfrm rot="-2673413">
                <a:off x="884" y="311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465" name="Oval 274"/>
              <p:cNvSpPr>
                <a:spLocks noChangeArrowheads="1"/>
              </p:cNvSpPr>
              <p:nvPr/>
            </p:nvSpPr>
            <p:spPr bwMode="auto">
              <a:xfrm rot="-2673413">
                <a:off x="884" y="2931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466" name="Oval 275"/>
              <p:cNvSpPr>
                <a:spLocks noChangeArrowheads="1"/>
              </p:cNvSpPr>
              <p:nvPr/>
            </p:nvSpPr>
            <p:spPr bwMode="auto">
              <a:xfrm rot="-2673413">
                <a:off x="884" y="2749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6467" name="Oval 276"/>
              <p:cNvSpPr>
                <a:spLocks noChangeArrowheads="1"/>
              </p:cNvSpPr>
              <p:nvPr/>
            </p:nvSpPr>
            <p:spPr bwMode="auto">
              <a:xfrm rot="-2673413">
                <a:off x="884" y="2568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grpSp>
        <p:nvGrpSpPr>
          <p:cNvPr id="407830" name="Group 278"/>
          <p:cNvGrpSpPr>
            <a:grpSpLocks/>
          </p:cNvGrpSpPr>
          <p:nvPr/>
        </p:nvGrpSpPr>
        <p:grpSpPr bwMode="auto">
          <a:xfrm>
            <a:off x="2484438" y="2420938"/>
            <a:ext cx="71437" cy="935037"/>
            <a:chOff x="1565" y="2387"/>
            <a:chExt cx="45" cy="589"/>
          </a:xfrm>
        </p:grpSpPr>
        <p:sp>
          <p:nvSpPr>
            <p:cNvPr id="186452" name="Oval 279"/>
            <p:cNvSpPr>
              <a:spLocks noChangeArrowheads="1"/>
            </p:cNvSpPr>
            <p:nvPr/>
          </p:nvSpPr>
          <p:spPr bwMode="auto">
            <a:xfrm rot="-2673413">
              <a:off x="1565" y="2387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grpSp>
          <p:nvGrpSpPr>
            <p:cNvPr id="186453" name="Group 280"/>
            <p:cNvGrpSpPr>
              <a:grpSpLocks/>
            </p:cNvGrpSpPr>
            <p:nvPr/>
          </p:nvGrpSpPr>
          <p:grpSpPr bwMode="auto">
            <a:xfrm>
              <a:off x="1565" y="2478"/>
              <a:ext cx="45" cy="498"/>
              <a:chOff x="1565" y="2478"/>
              <a:chExt cx="45" cy="498"/>
            </a:xfrm>
          </p:grpSpPr>
          <p:grpSp>
            <p:nvGrpSpPr>
              <p:cNvPr id="186454" name="Group 281"/>
              <p:cNvGrpSpPr>
                <a:grpSpLocks/>
              </p:cNvGrpSpPr>
              <p:nvPr/>
            </p:nvGrpSpPr>
            <p:grpSpPr bwMode="auto">
              <a:xfrm>
                <a:off x="1565" y="2569"/>
                <a:ext cx="45" cy="407"/>
                <a:chOff x="1565" y="2569"/>
                <a:chExt cx="45" cy="407"/>
              </a:xfrm>
            </p:grpSpPr>
            <p:sp>
              <p:nvSpPr>
                <p:cNvPr id="186459" name="Oval 282"/>
                <p:cNvSpPr>
                  <a:spLocks noChangeArrowheads="1"/>
                </p:cNvSpPr>
                <p:nvPr/>
              </p:nvSpPr>
              <p:spPr bwMode="auto">
                <a:xfrm rot="-2673413">
                  <a:off x="1565" y="2931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460" name="Oval 283"/>
                <p:cNvSpPr>
                  <a:spLocks noChangeArrowheads="1"/>
                </p:cNvSpPr>
                <p:nvPr/>
              </p:nvSpPr>
              <p:spPr bwMode="auto">
                <a:xfrm rot="-2673413">
                  <a:off x="1565" y="2750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461" name="Oval 284"/>
                <p:cNvSpPr>
                  <a:spLocks noChangeArrowheads="1"/>
                </p:cNvSpPr>
                <p:nvPr/>
              </p:nvSpPr>
              <p:spPr bwMode="auto">
                <a:xfrm rot="-2673413">
                  <a:off x="1565" y="2569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186455" name="Group 285"/>
              <p:cNvGrpSpPr>
                <a:grpSpLocks/>
              </p:cNvGrpSpPr>
              <p:nvPr/>
            </p:nvGrpSpPr>
            <p:grpSpPr bwMode="auto">
              <a:xfrm>
                <a:off x="1565" y="2478"/>
                <a:ext cx="45" cy="408"/>
                <a:chOff x="1565" y="2478"/>
                <a:chExt cx="45" cy="408"/>
              </a:xfrm>
            </p:grpSpPr>
            <p:sp>
              <p:nvSpPr>
                <p:cNvPr id="186456" name="Oval 286"/>
                <p:cNvSpPr>
                  <a:spLocks noChangeArrowheads="1"/>
                </p:cNvSpPr>
                <p:nvPr/>
              </p:nvSpPr>
              <p:spPr bwMode="auto">
                <a:xfrm rot="-2673413">
                  <a:off x="1565" y="2841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457" name="Oval 287"/>
                <p:cNvSpPr>
                  <a:spLocks noChangeArrowheads="1"/>
                </p:cNvSpPr>
                <p:nvPr/>
              </p:nvSpPr>
              <p:spPr bwMode="auto">
                <a:xfrm rot="-2673413">
                  <a:off x="1565" y="2659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6458" name="Oval 288"/>
                <p:cNvSpPr>
                  <a:spLocks noChangeArrowheads="1"/>
                </p:cNvSpPr>
                <p:nvPr/>
              </p:nvSpPr>
              <p:spPr bwMode="auto">
                <a:xfrm rot="-2673413">
                  <a:off x="1565" y="2478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</p:grpSp>
      </p:grpSp>
      <p:sp>
        <p:nvSpPr>
          <p:cNvPr id="407841" name="Line 289"/>
          <p:cNvSpPr>
            <a:spLocks noChangeShapeType="1"/>
          </p:cNvSpPr>
          <p:nvPr/>
        </p:nvSpPr>
        <p:spPr bwMode="auto">
          <a:xfrm>
            <a:off x="6948488" y="3573463"/>
            <a:ext cx="0" cy="3284537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42" name="Line 290"/>
          <p:cNvSpPr>
            <a:spLocks noChangeShapeType="1"/>
          </p:cNvSpPr>
          <p:nvPr/>
        </p:nvSpPr>
        <p:spPr bwMode="auto">
          <a:xfrm>
            <a:off x="4787900" y="3573463"/>
            <a:ext cx="0" cy="3284537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43" name="Line 291"/>
          <p:cNvSpPr>
            <a:spLocks noChangeShapeType="1"/>
          </p:cNvSpPr>
          <p:nvPr/>
        </p:nvSpPr>
        <p:spPr bwMode="auto">
          <a:xfrm>
            <a:off x="2484438" y="3573463"/>
            <a:ext cx="0" cy="3284537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44" name="Line 292"/>
          <p:cNvSpPr>
            <a:spLocks noChangeShapeType="1"/>
          </p:cNvSpPr>
          <p:nvPr/>
        </p:nvSpPr>
        <p:spPr bwMode="auto">
          <a:xfrm>
            <a:off x="250825" y="3573463"/>
            <a:ext cx="0" cy="3284537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45" name="Line 293"/>
          <p:cNvSpPr>
            <a:spLocks noChangeShapeType="1"/>
          </p:cNvSpPr>
          <p:nvPr/>
        </p:nvSpPr>
        <p:spPr bwMode="auto">
          <a:xfrm flipH="1">
            <a:off x="4787900" y="6597650"/>
            <a:ext cx="21605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46" name="Line 294"/>
          <p:cNvSpPr>
            <a:spLocks noChangeShapeType="1"/>
          </p:cNvSpPr>
          <p:nvPr/>
        </p:nvSpPr>
        <p:spPr bwMode="auto">
          <a:xfrm flipH="1">
            <a:off x="2484438" y="6597650"/>
            <a:ext cx="23034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47" name="Line 295"/>
          <p:cNvSpPr>
            <a:spLocks noChangeShapeType="1"/>
          </p:cNvSpPr>
          <p:nvPr/>
        </p:nvSpPr>
        <p:spPr bwMode="auto">
          <a:xfrm flipH="1">
            <a:off x="250825" y="6597650"/>
            <a:ext cx="223361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48" name="Text Box 296"/>
          <p:cNvSpPr txBox="1">
            <a:spLocks noChangeArrowheads="1"/>
          </p:cNvSpPr>
          <p:nvPr/>
        </p:nvSpPr>
        <p:spPr bwMode="auto">
          <a:xfrm>
            <a:off x="5291138" y="6272213"/>
            <a:ext cx="13684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/>
              <a:t>300 m</a:t>
            </a:r>
          </a:p>
        </p:txBody>
      </p:sp>
      <p:sp>
        <p:nvSpPr>
          <p:cNvPr id="407849" name="Text Box 297"/>
          <p:cNvSpPr txBox="1">
            <a:spLocks noChangeArrowheads="1"/>
          </p:cNvSpPr>
          <p:nvPr/>
        </p:nvSpPr>
        <p:spPr bwMode="auto">
          <a:xfrm>
            <a:off x="2916238" y="6272213"/>
            <a:ext cx="13684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/>
              <a:t>300 m</a:t>
            </a:r>
          </a:p>
        </p:txBody>
      </p:sp>
      <p:sp>
        <p:nvSpPr>
          <p:cNvPr id="407850" name="Text Box 298"/>
          <p:cNvSpPr txBox="1">
            <a:spLocks noChangeArrowheads="1"/>
          </p:cNvSpPr>
          <p:nvPr/>
        </p:nvSpPr>
        <p:spPr bwMode="auto">
          <a:xfrm>
            <a:off x="682625" y="6272213"/>
            <a:ext cx="13684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/>
              <a:t>300 m</a:t>
            </a:r>
          </a:p>
        </p:txBody>
      </p:sp>
      <p:sp>
        <p:nvSpPr>
          <p:cNvPr id="407851" name="Text Box 299"/>
          <p:cNvSpPr txBox="1">
            <a:spLocks noChangeArrowheads="1"/>
          </p:cNvSpPr>
          <p:nvPr/>
        </p:nvSpPr>
        <p:spPr bwMode="auto">
          <a:xfrm>
            <a:off x="0" y="765175"/>
            <a:ext cx="91440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>
                <a:latin typeface="Arial" panose="020B0604020202020204" pitchFamily="34" charset="0"/>
              </a:rPr>
              <a:t>SERIE DI LAMPADE </a:t>
            </a:r>
          </a:p>
        </p:txBody>
      </p:sp>
      <p:sp>
        <p:nvSpPr>
          <p:cNvPr id="407852" name="Text Box 300"/>
          <p:cNvSpPr txBox="1">
            <a:spLocks noChangeArrowheads="1"/>
          </p:cNvSpPr>
          <p:nvPr/>
        </p:nvSpPr>
        <p:spPr bwMode="auto">
          <a:xfrm>
            <a:off x="0" y="1341438"/>
            <a:ext cx="914400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>
                <a:latin typeface="Arial" panose="020B0604020202020204" pitchFamily="34" charset="0"/>
              </a:rPr>
              <a:t>MONOFILARE</a:t>
            </a:r>
          </a:p>
        </p:txBody>
      </p:sp>
      <p:sp>
        <p:nvSpPr>
          <p:cNvPr id="407853" name="Text Box 301"/>
          <p:cNvSpPr txBox="1">
            <a:spLocks noChangeArrowheads="1"/>
          </p:cNvSpPr>
          <p:nvPr/>
        </p:nvSpPr>
        <p:spPr bwMode="auto">
          <a:xfrm>
            <a:off x="0" y="1412875"/>
            <a:ext cx="91440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>
                <a:latin typeface="Arial" panose="020B0604020202020204" pitchFamily="34" charset="0"/>
              </a:rPr>
              <a:t>TRIFILARE</a:t>
            </a:r>
          </a:p>
        </p:txBody>
      </p:sp>
      <p:sp>
        <p:nvSpPr>
          <p:cNvPr id="407854" name="Text Box 302"/>
          <p:cNvSpPr txBox="1">
            <a:spLocks noChangeArrowheads="1"/>
          </p:cNvSpPr>
          <p:nvPr/>
        </p:nvSpPr>
        <p:spPr bwMode="auto">
          <a:xfrm>
            <a:off x="0" y="1341438"/>
            <a:ext cx="914400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>
                <a:latin typeface="Arial" panose="020B0604020202020204" pitchFamily="34" charset="0"/>
              </a:rPr>
              <a:t>BIFILARE</a:t>
            </a:r>
          </a:p>
        </p:txBody>
      </p:sp>
      <p:sp>
        <p:nvSpPr>
          <p:cNvPr id="407856" name="AutoShape 304"/>
          <p:cNvSpPr>
            <a:spLocks noChangeArrowheads="1"/>
          </p:cNvSpPr>
          <p:nvPr/>
        </p:nvSpPr>
        <p:spPr bwMode="auto">
          <a:xfrm>
            <a:off x="5651500" y="1989138"/>
            <a:ext cx="576263" cy="1152525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07857" name="AutoShape 305"/>
          <p:cNvSpPr>
            <a:spLocks noChangeArrowheads="1"/>
          </p:cNvSpPr>
          <p:nvPr/>
        </p:nvSpPr>
        <p:spPr bwMode="auto">
          <a:xfrm>
            <a:off x="3419475" y="1989138"/>
            <a:ext cx="576263" cy="1152525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07858" name="AutoShape 306"/>
          <p:cNvSpPr>
            <a:spLocks noChangeArrowheads="1"/>
          </p:cNvSpPr>
          <p:nvPr/>
        </p:nvSpPr>
        <p:spPr bwMode="auto">
          <a:xfrm>
            <a:off x="1042988" y="2060575"/>
            <a:ext cx="576262" cy="1152525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07859" name="Line 307"/>
          <p:cNvSpPr>
            <a:spLocks noChangeShapeType="1"/>
          </p:cNvSpPr>
          <p:nvPr/>
        </p:nvSpPr>
        <p:spPr bwMode="auto">
          <a:xfrm>
            <a:off x="5724525" y="3573463"/>
            <a:ext cx="0" cy="3284537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64" name="Line 312"/>
          <p:cNvSpPr>
            <a:spLocks noChangeShapeType="1"/>
          </p:cNvSpPr>
          <p:nvPr/>
        </p:nvSpPr>
        <p:spPr bwMode="auto">
          <a:xfrm flipH="1">
            <a:off x="5724525" y="6597650"/>
            <a:ext cx="12239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65" name="Text Box 313"/>
          <p:cNvSpPr txBox="1">
            <a:spLocks noChangeArrowheads="1"/>
          </p:cNvSpPr>
          <p:nvPr/>
        </p:nvSpPr>
        <p:spPr bwMode="auto">
          <a:xfrm>
            <a:off x="5651500" y="6237288"/>
            <a:ext cx="13684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/>
              <a:t>150 m</a:t>
            </a:r>
          </a:p>
        </p:txBody>
      </p:sp>
      <p:sp>
        <p:nvSpPr>
          <p:cNvPr id="407866" name="Line 314"/>
          <p:cNvSpPr>
            <a:spLocks noChangeShapeType="1"/>
          </p:cNvSpPr>
          <p:nvPr/>
        </p:nvSpPr>
        <p:spPr bwMode="auto">
          <a:xfrm>
            <a:off x="5580063" y="4221163"/>
            <a:ext cx="576262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67" name="Line 315"/>
          <p:cNvSpPr>
            <a:spLocks noChangeShapeType="1"/>
          </p:cNvSpPr>
          <p:nvPr/>
        </p:nvSpPr>
        <p:spPr bwMode="auto">
          <a:xfrm>
            <a:off x="5580063" y="2997200"/>
            <a:ext cx="576262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68" name="Line 316"/>
          <p:cNvSpPr>
            <a:spLocks noChangeShapeType="1"/>
          </p:cNvSpPr>
          <p:nvPr/>
        </p:nvSpPr>
        <p:spPr bwMode="auto">
          <a:xfrm>
            <a:off x="6084888" y="4221163"/>
            <a:ext cx="0" cy="3587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69" name="Line 317"/>
          <p:cNvSpPr>
            <a:spLocks noChangeShapeType="1"/>
          </p:cNvSpPr>
          <p:nvPr/>
        </p:nvSpPr>
        <p:spPr bwMode="auto">
          <a:xfrm flipV="1">
            <a:off x="6084888" y="1341438"/>
            <a:ext cx="0" cy="16557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70" name="Line 318"/>
          <p:cNvSpPr>
            <a:spLocks noChangeShapeType="1"/>
          </p:cNvSpPr>
          <p:nvPr/>
        </p:nvSpPr>
        <p:spPr bwMode="auto">
          <a:xfrm flipV="1">
            <a:off x="6084888" y="2997200"/>
            <a:ext cx="0" cy="12239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none" w="med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71" name="Line 319"/>
          <p:cNvSpPr>
            <a:spLocks noChangeShapeType="1"/>
          </p:cNvSpPr>
          <p:nvPr/>
        </p:nvSpPr>
        <p:spPr bwMode="auto">
          <a:xfrm>
            <a:off x="4643438" y="4365625"/>
            <a:ext cx="576262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72" name="Line 320"/>
          <p:cNvSpPr>
            <a:spLocks noChangeShapeType="1"/>
          </p:cNvSpPr>
          <p:nvPr/>
        </p:nvSpPr>
        <p:spPr bwMode="auto">
          <a:xfrm>
            <a:off x="4643438" y="2852738"/>
            <a:ext cx="576262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73" name="Line 321"/>
          <p:cNvSpPr>
            <a:spLocks noChangeShapeType="1"/>
          </p:cNvSpPr>
          <p:nvPr/>
        </p:nvSpPr>
        <p:spPr bwMode="auto">
          <a:xfrm>
            <a:off x="5076825" y="4365625"/>
            <a:ext cx="0" cy="3587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74" name="Line 322"/>
          <p:cNvSpPr>
            <a:spLocks noChangeShapeType="1"/>
          </p:cNvSpPr>
          <p:nvPr/>
        </p:nvSpPr>
        <p:spPr bwMode="auto">
          <a:xfrm flipV="1">
            <a:off x="5076825" y="1341438"/>
            <a:ext cx="0" cy="151288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75" name="Line 323"/>
          <p:cNvSpPr>
            <a:spLocks noChangeShapeType="1"/>
          </p:cNvSpPr>
          <p:nvPr/>
        </p:nvSpPr>
        <p:spPr bwMode="auto">
          <a:xfrm flipV="1">
            <a:off x="5076825" y="2781300"/>
            <a:ext cx="0" cy="15843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none" w="med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76" name="Line 324"/>
          <p:cNvSpPr>
            <a:spLocks noChangeShapeType="1"/>
          </p:cNvSpPr>
          <p:nvPr/>
        </p:nvSpPr>
        <p:spPr bwMode="auto">
          <a:xfrm>
            <a:off x="3492500" y="4581525"/>
            <a:ext cx="576263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77" name="Line 325"/>
          <p:cNvSpPr>
            <a:spLocks noChangeShapeType="1"/>
          </p:cNvSpPr>
          <p:nvPr/>
        </p:nvSpPr>
        <p:spPr bwMode="auto">
          <a:xfrm>
            <a:off x="3492500" y="2565400"/>
            <a:ext cx="576263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78" name="Line 326"/>
          <p:cNvSpPr>
            <a:spLocks noChangeShapeType="1"/>
          </p:cNvSpPr>
          <p:nvPr/>
        </p:nvSpPr>
        <p:spPr bwMode="auto">
          <a:xfrm>
            <a:off x="3997325" y="4583113"/>
            <a:ext cx="0" cy="3587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79" name="Line 327"/>
          <p:cNvSpPr>
            <a:spLocks noChangeShapeType="1"/>
          </p:cNvSpPr>
          <p:nvPr/>
        </p:nvSpPr>
        <p:spPr bwMode="auto">
          <a:xfrm flipH="1" flipV="1">
            <a:off x="3995738" y="1341438"/>
            <a:ext cx="1587" cy="12239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80" name="Line 328"/>
          <p:cNvSpPr>
            <a:spLocks noChangeShapeType="1"/>
          </p:cNvSpPr>
          <p:nvPr/>
        </p:nvSpPr>
        <p:spPr bwMode="auto">
          <a:xfrm flipV="1">
            <a:off x="3995738" y="2565400"/>
            <a:ext cx="1587" cy="20161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none" w="med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81" name="Line 329"/>
          <p:cNvSpPr>
            <a:spLocks noChangeShapeType="1"/>
          </p:cNvSpPr>
          <p:nvPr/>
        </p:nvSpPr>
        <p:spPr bwMode="auto">
          <a:xfrm>
            <a:off x="2411413" y="4797425"/>
            <a:ext cx="576262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82" name="Line 330"/>
          <p:cNvSpPr>
            <a:spLocks noChangeShapeType="1"/>
          </p:cNvSpPr>
          <p:nvPr/>
        </p:nvSpPr>
        <p:spPr bwMode="auto">
          <a:xfrm>
            <a:off x="2411413" y="2420938"/>
            <a:ext cx="576262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83" name="Line 331"/>
          <p:cNvSpPr>
            <a:spLocks noChangeShapeType="1"/>
          </p:cNvSpPr>
          <p:nvPr/>
        </p:nvSpPr>
        <p:spPr bwMode="auto">
          <a:xfrm>
            <a:off x="2916238" y="4799013"/>
            <a:ext cx="0" cy="3587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84" name="Line 332"/>
          <p:cNvSpPr>
            <a:spLocks noChangeShapeType="1"/>
          </p:cNvSpPr>
          <p:nvPr/>
        </p:nvSpPr>
        <p:spPr bwMode="auto">
          <a:xfrm flipV="1">
            <a:off x="2916238" y="1341438"/>
            <a:ext cx="0" cy="10795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85" name="Line 333"/>
          <p:cNvSpPr>
            <a:spLocks noChangeShapeType="1"/>
          </p:cNvSpPr>
          <p:nvPr/>
        </p:nvSpPr>
        <p:spPr bwMode="auto">
          <a:xfrm flipV="1">
            <a:off x="2916238" y="2420938"/>
            <a:ext cx="0" cy="237648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none" w="med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86" name="Line 334"/>
          <p:cNvSpPr>
            <a:spLocks noChangeShapeType="1"/>
          </p:cNvSpPr>
          <p:nvPr/>
        </p:nvSpPr>
        <p:spPr bwMode="auto">
          <a:xfrm>
            <a:off x="1258888" y="5013325"/>
            <a:ext cx="576262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87" name="Line 335"/>
          <p:cNvSpPr>
            <a:spLocks noChangeShapeType="1"/>
          </p:cNvSpPr>
          <p:nvPr/>
        </p:nvSpPr>
        <p:spPr bwMode="auto">
          <a:xfrm>
            <a:off x="1258888" y="2133600"/>
            <a:ext cx="576262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88" name="Line 336"/>
          <p:cNvSpPr>
            <a:spLocks noChangeShapeType="1"/>
          </p:cNvSpPr>
          <p:nvPr/>
        </p:nvSpPr>
        <p:spPr bwMode="auto">
          <a:xfrm>
            <a:off x="1763713" y="5014913"/>
            <a:ext cx="0" cy="3587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89" name="Line 337"/>
          <p:cNvSpPr>
            <a:spLocks noChangeShapeType="1"/>
          </p:cNvSpPr>
          <p:nvPr/>
        </p:nvSpPr>
        <p:spPr bwMode="auto">
          <a:xfrm flipV="1">
            <a:off x="1763713" y="1341438"/>
            <a:ext cx="0" cy="7921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90" name="Line 338"/>
          <p:cNvSpPr>
            <a:spLocks noChangeShapeType="1"/>
          </p:cNvSpPr>
          <p:nvPr/>
        </p:nvSpPr>
        <p:spPr bwMode="auto">
          <a:xfrm flipV="1">
            <a:off x="1763713" y="2133600"/>
            <a:ext cx="0" cy="28797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none" w="med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92" name="Text Box 340"/>
          <p:cNvSpPr txBox="1">
            <a:spLocks noChangeArrowheads="1"/>
          </p:cNvSpPr>
          <p:nvPr/>
        </p:nvSpPr>
        <p:spPr bwMode="auto">
          <a:xfrm>
            <a:off x="6084888" y="1412875"/>
            <a:ext cx="10080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>
                <a:latin typeface="Arial" panose="020B0604020202020204" pitchFamily="34" charset="0"/>
              </a:rPr>
              <a:t>22.5 m</a:t>
            </a:r>
          </a:p>
        </p:txBody>
      </p:sp>
      <p:sp>
        <p:nvSpPr>
          <p:cNvPr id="407893" name="Text Box 341"/>
          <p:cNvSpPr txBox="1">
            <a:spLocks noChangeArrowheads="1"/>
          </p:cNvSpPr>
          <p:nvPr/>
        </p:nvSpPr>
        <p:spPr bwMode="auto">
          <a:xfrm>
            <a:off x="5003800" y="1412875"/>
            <a:ext cx="10080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>
                <a:latin typeface="Arial" panose="020B0604020202020204" pitchFamily="34" charset="0"/>
              </a:rPr>
              <a:t>30 m</a:t>
            </a:r>
          </a:p>
        </p:txBody>
      </p:sp>
      <p:sp>
        <p:nvSpPr>
          <p:cNvPr id="407894" name="Text Box 342"/>
          <p:cNvSpPr txBox="1">
            <a:spLocks noChangeArrowheads="1"/>
          </p:cNvSpPr>
          <p:nvPr/>
        </p:nvSpPr>
        <p:spPr bwMode="auto">
          <a:xfrm>
            <a:off x="3995738" y="1412875"/>
            <a:ext cx="10080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>
                <a:latin typeface="Arial" panose="020B0604020202020204" pitchFamily="34" charset="0"/>
              </a:rPr>
              <a:t>37.5 m</a:t>
            </a:r>
          </a:p>
        </p:txBody>
      </p:sp>
      <p:sp>
        <p:nvSpPr>
          <p:cNvPr id="407895" name="Text Box 343"/>
          <p:cNvSpPr txBox="1">
            <a:spLocks noChangeArrowheads="1"/>
          </p:cNvSpPr>
          <p:nvPr/>
        </p:nvSpPr>
        <p:spPr bwMode="auto">
          <a:xfrm>
            <a:off x="2987675" y="1412875"/>
            <a:ext cx="10080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>
                <a:latin typeface="Arial" panose="020B0604020202020204" pitchFamily="34" charset="0"/>
              </a:rPr>
              <a:t>45 m</a:t>
            </a:r>
          </a:p>
        </p:txBody>
      </p:sp>
      <p:sp>
        <p:nvSpPr>
          <p:cNvPr id="407896" name="Text Box 344"/>
          <p:cNvSpPr txBox="1">
            <a:spLocks noChangeArrowheads="1"/>
          </p:cNvSpPr>
          <p:nvPr/>
        </p:nvSpPr>
        <p:spPr bwMode="auto">
          <a:xfrm>
            <a:off x="1763713" y="1412875"/>
            <a:ext cx="10080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>
                <a:latin typeface="Arial" panose="020B0604020202020204" pitchFamily="34" charset="0"/>
              </a:rPr>
              <a:t>52.5 m</a:t>
            </a:r>
          </a:p>
        </p:txBody>
      </p:sp>
      <p:sp>
        <p:nvSpPr>
          <p:cNvPr id="407897" name="Line 345"/>
          <p:cNvSpPr>
            <a:spLocks noChangeShapeType="1"/>
          </p:cNvSpPr>
          <p:nvPr/>
        </p:nvSpPr>
        <p:spPr bwMode="auto">
          <a:xfrm>
            <a:off x="6948488" y="3357563"/>
            <a:ext cx="0" cy="2376487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98" name="Line 346"/>
          <p:cNvSpPr>
            <a:spLocks noChangeShapeType="1"/>
          </p:cNvSpPr>
          <p:nvPr/>
        </p:nvSpPr>
        <p:spPr bwMode="auto">
          <a:xfrm>
            <a:off x="8748713" y="3357563"/>
            <a:ext cx="0" cy="2376487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899" name="Line 347"/>
          <p:cNvSpPr>
            <a:spLocks noChangeShapeType="1"/>
          </p:cNvSpPr>
          <p:nvPr/>
        </p:nvSpPr>
        <p:spPr bwMode="auto">
          <a:xfrm flipH="1">
            <a:off x="6948488" y="5661025"/>
            <a:ext cx="18002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900" name="Text Box 348"/>
          <p:cNvSpPr txBox="1">
            <a:spLocks noChangeArrowheads="1"/>
          </p:cNvSpPr>
          <p:nvPr/>
        </p:nvSpPr>
        <p:spPr bwMode="auto">
          <a:xfrm>
            <a:off x="7451725" y="5337175"/>
            <a:ext cx="8636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/>
              <a:t>300 m</a:t>
            </a:r>
          </a:p>
        </p:txBody>
      </p:sp>
      <p:sp>
        <p:nvSpPr>
          <p:cNvPr id="407901" name="Line 349"/>
          <p:cNvSpPr>
            <a:spLocks noChangeShapeType="1"/>
          </p:cNvSpPr>
          <p:nvPr/>
        </p:nvSpPr>
        <p:spPr bwMode="auto">
          <a:xfrm>
            <a:off x="1403350" y="4581525"/>
            <a:ext cx="792163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902" name="Line 350"/>
          <p:cNvSpPr>
            <a:spLocks noChangeShapeType="1"/>
          </p:cNvSpPr>
          <p:nvPr/>
        </p:nvSpPr>
        <p:spPr bwMode="auto">
          <a:xfrm>
            <a:off x="1403350" y="4724400"/>
            <a:ext cx="792163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903" name="Line 351"/>
          <p:cNvSpPr>
            <a:spLocks noChangeShapeType="1"/>
          </p:cNvSpPr>
          <p:nvPr/>
        </p:nvSpPr>
        <p:spPr bwMode="auto">
          <a:xfrm>
            <a:off x="1979613" y="4724400"/>
            <a:ext cx="0" cy="1295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904" name="Line 352"/>
          <p:cNvSpPr>
            <a:spLocks noChangeShapeType="1"/>
          </p:cNvSpPr>
          <p:nvPr/>
        </p:nvSpPr>
        <p:spPr bwMode="auto">
          <a:xfrm flipV="1">
            <a:off x="1979613" y="4294188"/>
            <a:ext cx="0" cy="28733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905" name="Text Box 353"/>
          <p:cNvSpPr txBox="1">
            <a:spLocks noChangeArrowheads="1"/>
          </p:cNvSpPr>
          <p:nvPr/>
        </p:nvSpPr>
        <p:spPr bwMode="auto">
          <a:xfrm>
            <a:off x="1908175" y="5373688"/>
            <a:ext cx="8636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>
                <a:latin typeface="Arial" panose="020B0604020202020204" pitchFamily="34" charset="0"/>
              </a:rPr>
              <a:t>2,7 m</a:t>
            </a:r>
          </a:p>
        </p:txBody>
      </p:sp>
      <p:sp>
        <p:nvSpPr>
          <p:cNvPr id="407906" name="Line 354"/>
          <p:cNvSpPr>
            <a:spLocks noChangeShapeType="1"/>
          </p:cNvSpPr>
          <p:nvPr/>
        </p:nvSpPr>
        <p:spPr bwMode="auto">
          <a:xfrm>
            <a:off x="179388" y="3571875"/>
            <a:ext cx="504825" cy="1588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907" name="Line 355"/>
          <p:cNvSpPr>
            <a:spLocks noChangeShapeType="1"/>
          </p:cNvSpPr>
          <p:nvPr/>
        </p:nvSpPr>
        <p:spPr bwMode="auto">
          <a:xfrm>
            <a:off x="179388" y="3714750"/>
            <a:ext cx="504825" cy="1588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908" name="Line 356"/>
          <p:cNvSpPr>
            <a:spLocks noChangeShapeType="1"/>
          </p:cNvSpPr>
          <p:nvPr/>
        </p:nvSpPr>
        <p:spPr bwMode="auto">
          <a:xfrm>
            <a:off x="395288" y="3714750"/>
            <a:ext cx="0" cy="1295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909" name="Line 357"/>
          <p:cNvSpPr>
            <a:spLocks noChangeShapeType="1"/>
          </p:cNvSpPr>
          <p:nvPr/>
        </p:nvSpPr>
        <p:spPr bwMode="auto">
          <a:xfrm flipV="1">
            <a:off x="395288" y="3284538"/>
            <a:ext cx="0" cy="28733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07910" name="Text Box 358"/>
          <p:cNvSpPr txBox="1">
            <a:spLocks noChangeArrowheads="1"/>
          </p:cNvSpPr>
          <p:nvPr/>
        </p:nvSpPr>
        <p:spPr bwMode="auto">
          <a:xfrm>
            <a:off x="323850" y="4364038"/>
            <a:ext cx="8636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>
                <a:latin typeface="Arial" panose="020B0604020202020204" pitchFamily="34" charset="0"/>
              </a:rPr>
              <a:t>1,5 m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07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1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" dur="500"/>
                                        <p:tgtEl>
                                          <p:spTgt spid="407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407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407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07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7" dur="500"/>
                                        <p:tgtEl>
                                          <p:spTgt spid="4078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" dur="500"/>
                                        <p:tgtEl>
                                          <p:spTgt spid="4078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500"/>
                                        <p:tgtEl>
                                          <p:spTgt spid="407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407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3" dur="500"/>
                                        <p:tgtEl>
                                          <p:spTgt spid="407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7" dur="500"/>
                                        <p:tgtEl>
                                          <p:spTgt spid="4078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0" dur="500"/>
                                        <p:tgtEl>
                                          <p:spTgt spid="4078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5" dur="500"/>
                                        <p:tgtEl>
                                          <p:spTgt spid="407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407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6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3" dur="500"/>
                                        <p:tgtEl>
                                          <p:spTgt spid="407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7" dur="500"/>
                                        <p:tgtEl>
                                          <p:spTgt spid="4078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0" dur="500"/>
                                        <p:tgtEl>
                                          <p:spTgt spid="4078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4" dur="500"/>
                                        <p:tgtEl>
                                          <p:spTgt spid="4078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407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81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3" dur="500"/>
                                        <p:tgtEl>
                                          <p:spTgt spid="407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85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4078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4078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407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91" presetID="8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93" dur="2000"/>
                                        <p:tgtEl>
                                          <p:spTgt spid="407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95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7" dur="500"/>
                                        <p:tgtEl>
                                          <p:spTgt spid="407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99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4078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4078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407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105" presetID="8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7" dur="2000"/>
                                        <p:tgtEl>
                                          <p:spTgt spid="407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09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1" dur="500"/>
                                        <p:tgtEl>
                                          <p:spTgt spid="407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1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4078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4078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407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19" presetID="8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1" dur="2000"/>
                                        <p:tgtEl>
                                          <p:spTgt spid="407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 nodeType="clickPar">
                      <p:stCondLst>
                        <p:cond delay="indefinite"/>
                      </p:stCondLst>
                      <p:childTnLst>
                        <p:par>
                          <p:cTn id="1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4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5" dur="500"/>
                                        <p:tgtEl>
                                          <p:spTgt spid="4078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8" dur="500"/>
                                        <p:tgtEl>
                                          <p:spTgt spid="4078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1" dur="500"/>
                                        <p:tgtEl>
                                          <p:spTgt spid="4078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4" dur="500"/>
                                        <p:tgtEl>
                                          <p:spTgt spid="4078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7" dur="500"/>
                                        <p:tgtEl>
                                          <p:spTgt spid="4078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0" dur="500"/>
                                        <p:tgtEl>
                                          <p:spTgt spid="4078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3" dur="500"/>
                                        <p:tgtEl>
                                          <p:spTgt spid="4078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6" dur="500"/>
                                        <p:tgtEl>
                                          <p:spTgt spid="4078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9" dur="500"/>
                                        <p:tgtEl>
                                          <p:spTgt spid="4078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4" dur="500"/>
                                        <p:tgtEl>
                                          <p:spTgt spid="407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7" dur="500"/>
                                        <p:tgtEl>
                                          <p:spTgt spid="407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0" dur="500"/>
                                        <p:tgtEl>
                                          <p:spTgt spid="407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3" dur="500"/>
                                        <p:tgtEl>
                                          <p:spTgt spid="407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6" dur="500"/>
                                        <p:tgtEl>
                                          <p:spTgt spid="407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9" dur="500"/>
                                        <p:tgtEl>
                                          <p:spTgt spid="407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2" dur="500"/>
                                        <p:tgtEl>
                                          <p:spTgt spid="407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5" dur="500"/>
                                        <p:tgtEl>
                                          <p:spTgt spid="407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8" dur="500"/>
                                        <p:tgtEl>
                                          <p:spTgt spid="407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1" dur="500"/>
                                        <p:tgtEl>
                                          <p:spTgt spid="4077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5" dur="500"/>
                                        <p:tgtEl>
                                          <p:spTgt spid="4078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87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4078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4078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1" dur="1000"/>
                                        <p:tgtEl>
                                          <p:spTgt spid="407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93" presetID="8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5" dur="2000"/>
                                        <p:tgtEl>
                                          <p:spTgt spid="407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6" fill="hold" nodeType="clickPar">
                      <p:stCondLst>
                        <p:cond delay="indefinite"/>
                      </p:stCondLst>
                      <p:childTnLst>
                        <p:par>
                          <p:cTn id="1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8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9" dur="500"/>
                                        <p:tgtEl>
                                          <p:spTgt spid="4078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202" dur="500"/>
                                        <p:tgtEl>
                                          <p:spTgt spid="4078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205" dur="500"/>
                                        <p:tgtEl>
                                          <p:spTgt spid="4078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8" dur="500"/>
                                        <p:tgtEl>
                                          <p:spTgt spid="4078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1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3" dur="500"/>
                                        <p:tgtEl>
                                          <p:spTgt spid="407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6" dur="500"/>
                                        <p:tgtEl>
                                          <p:spTgt spid="407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9" dur="500"/>
                                        <p:tgtEl>
                                          <p:spTgt spid="407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2" dur="500"/>
                                        <p:tgtEl>
                                          <p:spTgt spid="407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5" dur="500"/>
                                        <p:tgtEl>
                                          <p:spTgt spid="407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8" dur="500"/>
                                        <p:tgtEl>
                                          <p:spTgt spid="407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2" dur="500"/>
                                        <p:tgtEl>
                                          <p:spTgt spid="407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5" dur="500"/>
                                        <p:tgtEl>
                                          <p:spTgt spid="407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8" dur="500"/>
                                        <p:tgtEl>
                                          <p:spTgt spid="407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1" dur="500"/>
                                        <p:tgtEl>
                                          <p:spTgt spid="407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4" dur="500"/>
                                        <p:tgtEl>
                                          <p:spTgt spid="407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7" dur="500"/>
                                        <p:tgtEl>
                                          <p:spTgt spid="407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4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1" dur="500"/>
                                        <p:tgtEl>
                                          <p:spTgt spid="407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4" dur="500"/>
                                        <p:tgtEl>
                                          <p:spTgt spid="407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7" dur="500"/>
                                        <p:tgtEl>
                                          <p:spTgt spid="407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0" dur="500"/>
                                        <p:tgtEl>
                                          <p:spTgt spid="407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3" dur="500"/>
                                        <p:tgtEl>
                                          <p:spTgt spid="407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6" dur="500"/>
                                        <p:tgtEl>
                                          <p:spTgt spid="407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6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0" dur="500"/>
                                        <p:tgtEl>
                                          <p:spTgt spid="407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3" dur="500"/>
                                        <p:tgtEl>
                                          <p:spTgt spid="407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6" dur="500"/>
                                        <p:tgtEl>
                                          <p:spTgt spid="407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9" dur="500"/>
                                        <p:tgtEl>
                                          <p:spTgt spid="407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82" dur="500"/>
                                        <p:tgtEl>
                                          <p:spTgt spid="407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5" dur="500"/>
                                        <p:tgtEl>
                                          <p:spTgt spid="407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8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89" dur="500"/>
                                        <p:tgtEl>
                                          <p:spTgt spid="407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92" dur="500"/>
                                        <p:tgtEl>
                                          <p:spTgt spid="407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95" dur="500"/>
                                        <p:tgtEl>
                                          <p:spTgt spid="407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98" dur="500"/>
                                        <p:tgtEl>
                                          <p:spTgt spid="407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1" dur="500"/>
                                        <p:tgtEl>
                                          <p:spTgt spid="407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04" dur="500"/>
                                        <p:tgtEl>
                                          <p:spTgt spid="407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5" fill="hold" nodeType="clickPar">
                      <p:stCondLst>
                        <p:cond delay="indefinite"/>
                      </p:stCondLst>
                      <p:childTnLst>
                        <p:par>
                          <p:cTn id="3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7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8" dur="500"/>
                                        <p:tgtEl>
                                          <p:spTgt spid="4078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1" dur="500"/>
                                        <p:tgtEl>
                                          <p:spTgt spid="4078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4" dur="500"/>
                                        <p:tgtEl>
                                          <p:spTgt spid="4078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7" dur="500"/>
                                        <p:tgtEl>
                                          <p:spTgt spid="4078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0" dur="500"/>
                                        <p:tgtEl>
                                          <p:spTgt spid="4078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3" dur="500"/>
                                        <p:tgtEl>
                                          <p:spTgt spid="4078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6" dur="500"/>
                                        <p:tgtEl>
                                          <p:spTgt spid="4078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9" dur="500"/>
                                        <p:tgtEl>
                                          <p:spTgt spid="4078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2" dur="500"/>
                                        <p:tgtEl>
                                          <p:spTgt spid="4078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5" dur="500"/>
                                        <p:tgtEl>
                                          <p:spTgt spid="4078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8" dur="500"/>
                                        <p:tgtEl>
                                          <p:spTgt spid="4078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0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41" dur="500"/>
                                        <p:tgtEl>
                                          <p:spTgt spid="4078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44" dur="500"/>
                                        <p:tgtEl>
                                          <p:spTgt spid="4078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47" dur="500"/>
                                        <p:tgtEl>
                                          <p:spTgt spid="4078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9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0" dur="500"/>
                                        <p:tgtEl>
                                          <p:spTgt spid="4078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3" dur="500"/>
                                        <p:tgtEl>
                                          <p:spTgt spid="4078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6" dur="500"/>
                                        <p:tgtEl>
                                          <p:spTgt spid="4078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9" dur="500"/>
                                        <p:tgtEl>
                                          <p:spTgt spid="4078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2" dur="500"/>
                                        <p:tgtEl>
                                          <p:spTgt spid="4078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5" dur="500"/>
                                        <p:tgtEl>
                                          <p:spTgt spid="4078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8" dur="500"/>
                                        <p:tgtEl>
                                          <p:spTgt spid="4078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1" dur="500"/>
                                        <p:tgtEl>
                                          <p:spTgt spid="4078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4" dur="500"/>
                                        <p:tgtEl>
                                          <p:spTgt spid="4078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7" dur="500"/>
                                        <p:tgtEl>
                                          <p:spTgt spid="4078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0" dur="500"/>
                                        <p:tgtEl>
                                          <p:spTgt spid="4078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3" dur="500"/>
                                        <p:tgtEl>
                                          <p:spTgt spid="4078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6" dur="500"/>
                                        <p:tgtEl>
                                          <p:spTgt spid="4078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9" dur="500"/>
                                        <p:tgtEl>
                                          <p:spTgt spid="4078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2" dur="500"/>
                                        <p:tgtEl>
                                          <p:spTgt spid="4078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4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5" dur="500"/>
                                        <p:tgtEl>
                                          <p:spTgt spid="4078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0" dur="500"/>
                                        <p:tgtEl>
                                          <p:spTgt spid="4079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3" dur="500"/>
                                        <p:tgtEl>
                                          <p:spTgt spid="4079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6" dur="500"/>
                                        <p:tgtEl>
                                          <p:spTgt spid="407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9" dur="500"/>
                                        <p:tgtEl>
                                          <p:spTgt spid="407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2" dur="500"/>
                                        <p:tgtEl>
                                          <p:spTgt spid="407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5" dur="500"/>
                                        <p:tgtEl>
                                          <p:spTgt spid="4079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8" dur="500"/>
                                        <p:tgtEl>
                                          <p:spTgt spid="407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1" dur="500"/>
                                        <p:tgtEl>
                                          <p:spTgt spid="4079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4" dur="500"/>
                                        <p:tgtEl>
                                          <p:spTgt spid="407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7" dur="500"/>
                                        <p:tgtEl>
                                          <p:spTgt spid="4079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8" fill="hold" nodeType="clickPar">
                      <p:stCondLst>
                        <p:cond delay="indefinite"/>
                      </p:stCondLst>
                      <p:childTnLst>
                        <p:par>
                          <p:cTn id="4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0" presetID="18" presetClass="exit" presetSubtype="1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431" dur="500"/>
                                        <p:tgtEl>
                                          <p:spTgt spid="4079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434" dur="500"/>
                                        <p:tgtEl>
                                          <p:spTgt spid="4079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6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437" dur="500"/>
                                        <p:tgtEl>
                                          <p:spTgt spid="4079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9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440" dur="500"/>
                                        <p:tgtEl>
                                          <p:spTgt spid="4079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443" dur="500"/>
                                        <p:tgtEl>
                                          <p:spTgt spid="4079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5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446" dur="500"/>
                                        <p:tgtEl>
                                          <p:spTgt spid="4079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8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449" dur="500"/>
                                        <p:tgtEl>
                                          <p:spTgt spid="4079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1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452" dur="500"/>
                                        <p:tgtEl>
                                          <p:spTgt spid="4079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4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455" dur="500"/>
                                        <p:tgtEl>
                                          <p:spTgt spid="4079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7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458" dur="500"/>
                                        <p:tgtEl>
                                          <p:spTgt spid="4079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7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61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3" dur="500"/>
                                        <p:tgtEl>
                                          <p:spTgt spid="407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6" dur="500"/>
                                        <p:tgtEl>
                                          <p:spTgt spid="407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6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0" dur="500"/>
                                        <p:tgtEl>
                                          <p:spTgt spid="407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3" dur="500"/>
                                        <p:tgtEl>
                                          <p:spTgt spid="407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75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7" dur="1000" fill="hold"/>
                                        <p:tgtEl>
                                          <p:spTgt spid="4078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" dur="1000" fill="hold"/>
                                        <p:tgtEl>
                                          <p:spTgt spid="4078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9" dur="1000"/>
                                        <p:tgtEl>
                                          <p:spTgt spid="407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82" dur="500"/>
                                        <p:tgtEl>
                                          <p:spTgt spid="407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7698" grpId="0" animBg="1"/>
      <p:bldP spid="407699" grpId="0" animBg="1"/>
      <p:bldP spid="407841" grpId="0" animBg="1"/>
      <p:bldP spid="407841" grpId="1" animBg="1"/>
      <p:bldP spid="407842" grpId="0" animBg="1"/>
      <p:bldP spid="407842" grpId="1" animBg="1"/>
      <p:bldP spid="407843" grpId="0" animBg="1"/>
      <p:bldP spid="407843" grpId="1" animBg="1"/>
      <p:bldP spid="407844" grpId="0" animBg="1"/>
      <p:bldP spid="407844" grpId="1" animBg="1"/>
      <p:bldP spid="407845" grpId="0" animBg="1"/>
      <p:bldP spid="407845" grpId="1" animBg="1"/>
      <p:bldP spid="407846" grpId="0" animBg="1"/>
      <p:bldP spid="407846" grpId="1" animBg="1"/>
      <p:bldP spid="407847" grpId="0" animBg="1"/>
      <p:bldP spid="407847" grpId="1" animBg="1"/>
      <p:bldP spid="407848" grpId="0"/>
      <p:bldP spid="407848" grpId="1"/>
      <p:bldP spid="407849" grpId="0"/>
      <p:bldP spid="407849" grpId="1"/>
      <p:bldP spid="407850" grpId="0"/>
      <p:bldP spid="407850" grpId="1"/>
      <p:bldP spid="407851" grpId="0"/>
      <p:bldP spid="407851" grpId="1"/>
      <p:bldP spid="407852" grpId="0"/>
      <p:bldP spid="407852" grpId="1"/>
      <p:bldP spid="407853" grpId="0"/>
      <p:bldP spid="407853" grpId="1"/>
      <p:bldP spid="407854" grpId="0"/>
      <p:bldP spid="407854" grpId="1"/>
      <p:bldP spid="407856" grpId="0" animBg="1"/>
      <p:bldP spid="407856" grpId="1" animBg="1"/>
      <p:bldP spid="407857" grpId="0" animBg="1"/>
      <p:bldP spid="407857" grpId="1" animBg="1"/>
      <p:bldP spid="407858" grpId="0" animBg="1"/>
      <p:bldP spid="407858" grpId="1" animBg="1"/>
      <p:bldP spid="407859" grpId="0" animBg="1"/>
      <p:bldP spid="407859" grpId="1" animBg="1"/>
      <p:bldP spid="407864" grpId="0" animBg="1"/>
      <p:bldP spid="407864" grpId="1" animBg="1"/>
      <p:bldP spid="407865" grpId="0"/>
      <p:bldP spid="407865" grpId="1"/>
      <p:bldP spid="407866" grpId="0" animBg="1"/>
      <p:bldP spid="407866" grpId="1" animBg="1"/>
      <p:bldP spid="407867" grpId="0" animBg="1"/>
      <p:bldP spid="407867" grpId="1" animBg="1"/>
      <p:bldP spid="407868" grpId="0" animBg="1"/>
      <p:bldP spid="407868" grpId="1" animBg="1"/>
      <p:bldP spid="407869" grpId="0" animBg="1"/>
      <p:bldP spid="407869" grpId="1" animBg="1"/>
      <p:bldP spid="407870" grpId="0" animBg="1"/>
      <p:bldP spid="407870" grpId="1" animBg="1"/>
      <p:bldP spid="407871" grpId="0" animBg="1"/>
      <p:bldP spid="407871" grpId="1" animBg="1"/>
      <p:bldP spid="407872" grpId="0" animBg="1"/>
      <p:bldP spid="407872" grpId="1" animBg="1"/>
      <p:bldP spid="407873" grpId="0" animBg="1"/>
      <p:bldP spid="407873" grpId="1" animBg="1"/>
      <p:bldP spid="407874" grpId="0" animBg="1"/>
      <p:bldP spid="407874" grpId="1" animBg="1"/>
      <p:bldP spid="407875" grpId="0" animBg="1"/>
      <p:bldP spid="407875" grpId="1" animBg="1"/>
      <p:bldP spid="407876" grpId="0" animBg="1"/>
      <p:bldP spid="407876" grpId="1" animBg="1"/>
      <p:bldP spid="407877" grpId="0" animBg="1"/>
      <p:bldP spid="407877" grpId="1" animBg="1"/>
      <p:bldP spid="407878" grpId="0" animBg="1"/>
      <p:bldP spid="407878" grpId="1" animBg="1"/>
      <p:bldP spid="407879" grpId="0" animBg="1"/>
      <p:bldP spid="407879" grpId="1" animBg="1"/>
      <p:bldP spid="407880" grpId="0" animBg="1"/>
      <p:bldP spid="407880" grpId="1" animBg="1"/>
      <p:bldP spid="407881" grpId="0" animBg="1"/>
      <p:bldP spid="407881" grpId="1" animBg="1"/>
      <p:bldP spid="407882" grpId="0" animBg="1"/>
      <p:bldP spid="407882" grpId="1" animBg="1"/>
      <p:bldP spid="407883" grpId="0" animBg="1"/>
      <p:bldP spid="407883" grpId="1" animBg="1"/>
      <p:bldP spid="407884" grpId="0" animBg="1"/>
      <p:bldP spid="407884" grpId="1" animBg="1"/>
      <p:bldP spid="407885" grpId="0" animBg="1"/>
      <p:bldP spid="407885" grpId="1" animBg="1"/>
      <p:bldP spid="407886" grpId="0" animBg="1"/>
      <p:bldP spid="407886" grpId="1" animBg="1"/>
      <p:bldP spid="407887" grpId="0" animBg="1"/>
      <p:bldP spid="407887" grpId="1" animBg="1"/>
      <p:bldP spid="407888" grpId="0" animBg="1"/>
      <p:bldP spid="407888" grpId="1" animBg="1"/>
      <p:bldP spid="407889" grpId="0" animBg="1"/>
      <p:bldP spid="407889" grpId="1" animBg="1"/>
      <p:bldP spid="407890" grpId="0" animBg="1"/>
      <p:bldP spid="407890" grpId="1" animBg="1"/>
      <p:bldP spid="407892" grpId="0"/>
      <p:bldP spid="407892" grpId="1"/>
      <p:bldP spid="407893" grpId="0"/>
      <p:bldP spid="407893" grpId="1"/>
      <p:bldP spid="407894" grpId="0"/>
      <p:bldP spid="407894" grpId="1"/>
      <p:bldP spid="407895" grpId="0"/>
      <p:bldP spid="407895" grpId="1"/>
      <p:bldP spid="407896" grpId="0"/>
      <p:bldP spid="407896" grpId="1"/>
      <p:bldP spid="407897" grpId="0" animBg="1"/>
      <p:bldP spid="407898" grpId="0" animBg="1"/>
      <p:bldP spid="407899" grpId="0" animBg="1"/>
      <p:bldP spid="407900" grpId="0"/>
      <p:bldP spid="407901" grpId="0" animBg="1"/>
      <p:bldP spid="407901" grpId="1" animBg="1"/>
      <p:bldP spid="407902" grpId="0" animBg="1"/>
      <p:bldP spid="407902" grpId="1" animBg="1"/>
      <p:bldP spid="407903" grpId="0" animBg="1"/>
      <p:bldP spid="407903" grpId="1" animBg="1"/>
      <p:bldP spid="407904" grpId="0" animBg="1"/>
      <p:bldP spid="407904" grpId="1" animBg="1"/>
      <p:bldP spid="407905" grpId="0"/>
      <p:bldP spid="407905" grpId="1"/>
      <p:bldP spid="407906" grpId="0" animBg="1"/>
      <p:bldP spid="407906" grpId="1" animBg="1"/>
      <p:bldP spid="407907" grpId="0" animBg="1"/>
      <p:bldP spid="407907" grpId="1" animBg="1"/>
      <p:bldP spid="407908" grpId="0" animBg="1"/>
      <p:bldP spid="407908" grpId="1" animBg="1"/>
      <p:bldP spid="407909" grpId="0" animBg="1"/>
      <p:bldP spid="407909" grpId="1" animBg="1"/>
      <p:bldP spid="407910" grpId="0"/>
      <p:bldP spid="407910" grpId="1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D2A83119-E6FB-43BB-B553-B65D64EA392F}" type="slidenum">
              <a:rPr lang="it-IT" altLang="it-IT" sz="1000">
                <a:solidFill>
                  <a:srgbClr val="FFFFFF"/>
                </a:solidFill>
              </a:rPr>
              <a:pPr/>
              <a:t>171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08578" name="Text Box 2"/>
          <p:cNvSpPr txBox="1">
            <a:spLocks noChangeArrowheads="1"/>
          </p:cNvSpPr>
          <p:nvPr/>
        </p:nvSpPr>
        <p:spPr bwMode="auto">
          <a:xfrm>
            <a:off x="0" y="1628775"/>
            <a:ext cx="9144000" cy="3382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7200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Sistemi di avvicinamento per piste di CAT II / III</a:t>
            </a:r>
          </a:p>
        </p:txBody>
      </p:sp>
      <p:sp>
        <p:nvSpPr>
          <p:cNvPr id="408579" name="Text Box 3"/>
          <p:cNvSpPr txBox="1">
            <a:spLocks noChangeArrowheads="1"/>
          </p:cNvSpPr>
          <p:nvPr/>
        </p:nvSpPr>
        <p:spPr bwMode="auto">
          <a:xfrm>
            <a:off x="0" y="1125538"/>
            <a:ext cx="9144000" cy="4479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7200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Sono simili ai sistemi ALPA-ATA e CALVERT per piste di CAT I</a:t>
            </a:r>
            <a:r>
              <a:rPr lang="it-IT" sz="7200"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408580" name="Text Box 4"/>
          <p:cNvSpPr txBox="1">
            <a:spLocks noChangeArrowheads="1"/>
          </p:cNvSpPr>
          <p:nvPr/>
        </p:nvSpPr>
        <p:spPr bwMode="auto">
          <a:xfrm>
            <a:off x="755650" y="1989138"/>
            <a:ext cx="7416800" cy="2286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7200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La differenza è nei primi 300 m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08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" dur="500"/>
                                        <p:tgtEl>
                                          <p:spTgt spid="4085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8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408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0" dur="500"/>
                                        <p:tgtEl>
                                          <p:spTgt spid="4085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8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408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8578" grpId="0"/>
      <p:bldP spid="408578" grpId="1"/>
      <p:bldP spid="408579" grpId="0"/>
      <p:bldP spid="408579" grpId="1"/>
      <p:bldP spid="408580" grpId="0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5CC89075-B48D-4CFE-A5E1-AF3A5CCE015F}" type="slidenum">
              <a:rPr lang="it-IT" altLang="it-IT" sz="1000">
                <a:solidFill>
                  <a:srgbClr val="FFFFFF"/>
                </a:solidFill>
              </a:rPr>
              <a:pPr/>
              <a:t>172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11650" name="Text Box 2"/>
          <p:cNvSpPr txBox="1">
            <a:spLocks noChangeArrowheads="1"/>
          </p:cNvSpPr>
          <p:nvPr/>
        </p:nvSpPr>
        <p:spPr bwMode="auto">
          <a:xfrm>
            <a:off x="1042988" y="0"/>
            <a:ext cx="6553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ALPA-ATA CAT II / III</a:t>
            </a:r>
          </a:p>
        </p:txBody>
      </p:sp>
      <p:grpSp>
        <p:nvGrpSpPr>
          <p:cNvPr id="411651" name="Group 3"/>
          <p:cNvGrpSpPr>
            <a:grpSpLocks/>
          </p:cNvGrpSpPr>
          <p:nvPr/>
        </p:nvGrpSpPr>
        <p:grpSpPr bwMode="auto">
          <a:xfrm>
            <a:off x="6264275" y="4329113"/>
            <a:ext cx="2879725" cy="1584325"/>
            <a:chOff x="567" y="2251"/>
            <a:chExt cx="1814" cy="998"/>
          </a:xfrm>
        </p:grpSpPr>
        <p:sp>
          <p:nvSpPr>
            <p:cNvPr id="188515" name="Rectangle 4"/>
            <p:cNvSpPr>
              <a:spLocks noChangeArrowheads="1"/>
            </p:cNvSpPr>
            <p:nvPr/>
          </p:nvSpPr>
          <p:spPr bwMode="auto">
            <a:xfrm rot="5400000">
              <a:off x="975" y="1843"/>
              <a:ext cx="998" cy="1814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516" name="Line 5"/>
            <p:cNvSpPr>
              <a:spLocks noChangeShapeType="1"/>
            </p:cNvSpPr>
            <p:nvPr/>
          </p:nvSpPr>
          <p:spPr bwMode="auto">
            <a:xfrm rot="5400000" flipH="1">
              <a:off x="1474" y="1344"/>
              <a:ext cx="0" cy="1814"/>
            </a:xfrm>
            <a:prstGeom prst="line">
              <a:avLst/>
            </a:prstGeom>
            <a:noFill/>
            <a:ln w="6032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8517" name="Line 6"/>
            <p:cNvSpPr>
              <a:spLocks noChangeShapeType="1"/>
            </p:cNvSpPr>
            <p:nvPr/>
          </p:nvSpPr>
          <p:spPr bwMode="auto">
            <a:xfrm rot="5400000" flipH="1">
              <a:off x="1474" y="2342"/>
              <a:ext cx="0" cy="1814"/>
            </a:xfrm>
            <a:prstGeom prst="line">
              <a:avLst/>
            </a:prstGeom>
            <a:noFill/>
            <a:ln w="6032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8518" name="Rectangle 7"/>
            <p:cNvSpPr>
              <a:spLocks noChangeArrowheads="1"/>
            </p:cNvSpPr>
            <p:nvPr/>
          </p:nvSpPr>
          <p:spPr bwMode="auto">
            <a:xfrm rot="16200000" flipH="1">
              <a:off x="1995" y="2591"/>
              <a:ext cx="58" cy="283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519" name="Rectangle 8"/>
            <p:cNvSpPr>
              <a:spLocks noChangeArrowheads="1"/>
            </p:cNvSpPr>
            <p:nvPr/>
          </p:nvSpPr>
          <p:spPr bwMode="auto">
            <a:xfrm rot="16200000" flipH="1">
              <a:off x="1451" y="2591"/>
              <a:ext cx="58" cy="283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grpSp>
          <p:nvGrpSpPr>
            <p:cNvPr id="188520" name="Group 9"/>
            <p:cNvGrpSpPr>
              <a:grpSpLocks/>
            </p:cNvGrpSpPr>
            <p:nvPr/>
          </p:nvGrpSpPr>
          <p:grpSpPr bwMode="auto">
            <a:xfrm rot="5400000" flipH="1">
              <a:off x="325" y="2566"/>
              <a:ext cx="880" cy="339"/>
              <a:chOff x="2744" y="3929"/>
              <a:chExt cx="680" cy="181"/>
            </a:xfrm>
          </p:grpSpPr>
          <p:sp>
            <p:nvSpPr>
              <p:cNvPr id="188522" name="Rectangle 10"/>
              <p:cNvSpPr>
                <a:spLocks noChangeArrowheads="1"/>
              </p:cNvSpPr>
              <p:nvPr/>
            </p:nvSpPr>
            <p:spPr bwMode="auto">
              <a:xfrm>
                <a:off x="2744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523" name="Rectangle 11"/>
              <p:cNvSpPr>
                <a:spLocks noChangeArrowheads="1"/>
              </p:cNvSpPr>
              <p:nvPr/>
            </p:nvSpPr>
            <p:spPr bwMode="auto">
              <a:xfrm>
                <a:off x="283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524" name="Rectangle 12"/>
              <p:cNvSpPr>
                <a:spLocks noChangeArrowheads="1"/>
              </p:cNvSpPr>
              <p:nvPr/>
            </p:nvSpPr>
            <p:spPr bwMode="auto">
              <a:xfrm>
                <a:off x="2925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525" name="Rectangle 13"/>
              <p:cNvSpPr>
                <a:spLocks noChangeArrowheads="1"/>
              </p:cNvSpPr>
              <p:nvPr/>
            </p:nvSpPr>
            <p:spPr bwMode="auto">
              <a:xfrm>
                <a:off x="3016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526" name="Rectangle 14"/>
              <p:cNvSpPr>
                <a:spLocks noChangeArrowheads="1"/>
              </p:cNvSpPr>
              <p:nvPr/>
            </p:nvSpPr>
            <p:spPr bwMode="auto">
              <a:xfrm>
                <a:off x="3107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527" name="Rectangle 15"/>
              <p:cNvSpPr>
                <a:spLocks noChangeArrowheads="1"/>
              </p:cNvSpPr>
              <p:nvPr/>
            </p:nvSpPr>
            <p:spPr bwMode="auto">
              <a:xfrm>
                <a:off x="319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528" name="Rectangle 16"/>
              <p:cNvSpPr>
                <a:spLocks noChangeArrowheads="1"/>
              </p:cNvSpPr>
              <p:nvPr/>
            </p:nvSpPr>
            <p:spPr bwMode="auto">
              <a:xfrm>
                <a:off x="3288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529" name="Rectangle 17"/>
              <p:cNvSpPr>
                <a:spLocks noChangeArrowheads="1"/>
              </p:cNvSpPr>
              <p:nvPr/>
            </p:nvSpPr>
            <p:spPr bwMode="auto">
              <a:xfrm>
                <a:off x="3379" y="3929"/>
                <a:ext cx="45" cy="181"/>
              </a:xfrm>
              <a:prstGeom prst="rect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188521" name="Text Box 18"/>
            <p:cNvSpPr txBox="1">
              <a:spLocks noChangeArrowheads="1"/>
            </p:cNvSpPr>
            <p:nvPr/>
          </p:nvSpPr>
          <p:spPr bwMode="auto">
            <a:xfrm rot="5400000">
              <a:off x="884" y="2627"/>
              <a:ext cx="54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000" b="1">
                  <a:latin typeface="Verdana" panose="020B0604030504040204" pitchFamily="34" charset="0"/>
                </a:rPr>
                <a:t>34 L</a:t>
              </a:r>
            </a:p>
          </p:txBody>
        </p:sp>
      </p:grpSp>
      <p:grpSp>
        <p:nvGrpSpPr>
          <p:cNvPr id="411667" name="Group 19"/>
          <p:cNvGrpSpPr>
            <a:grpSpLocks/>
          </p:cNvGrpSpPr>
          <p:nvPr/>
        </p:nvGrpSpPr>
        <p:grpSpPr bwMode="auto">
          <a:xfrm>
            <a:off x="250825" y="4975225"/>
            <a:ext cx="5546725" cy="217488"/>
            <a:chOff x="158" y="2160"/>
            <a:chExt cx="3494" cy="137"/>
          </a:xfrm>
        </p:grpSpPr>
        <p:grpSp>
          <p:nvGrpSpPr>
            <p:cNvPr id="188492" name="Group 20"/>
            <p:cNvGrpSpPr>
              <a:grpSpLocks/>
            </p:cNvGrpSpPr>
            <p:nvPr/>
          </p:nvGrpSpPr>
          <p:grpSpPr bwMode="auto">
            <a:xfrm>
              <a:off x="703" y="2160"/>
              <a:ext cx="2949" cy="137"/>
              <a:chOff x="703" y="2341"/>
              <a:chExt cx="2949" cy="137"/>
            </a:xfrm>
          </p:grpSpPr>
          <p:sp>
            <p:nvSpPr>
              <p:cNvPr id="188498" name="Rectangle 21"/>
              <p:cNvSpPr>
                <a:spLocks noChangeArrowheads="1"/>
              </p:cNvSpPr>
              <p:nvPr/>
            </p:nvSpPr>
            <p:spPr bwMode="auto">
              <a:xfrm rot="-5400000">
                <a:off x="3561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499" name="Rectangle 22"/>
              <p:cNvSpPr>
                <a:spLocks noChangeArrowheads="1"/>
              </p:cNvSpPr>
              <p:nvPr/>
            </p:nvSpPr>
            <p:spPr bwMode="auto">
              <a:xfrm rot="-5400000">
                <a:off x="3379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500" name="Rectangle 23"/>
              <p:cNvSpPr>
                <a:spLocks noChangeArrowheads="1"/>
              </p:cNvSpPr>
              <p:nvPr/>
            </p:nvSpPr>
            <p:spPr bwMode="auto">
              <a:xfrm rot="-5400000">
                <a:off x="3197" y="2387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501" name="Rectangle 24"/>
              <p:cNvSpPr>
                <a:spLocks noChangeArrowheads="1"/>
              </p:cNvSpPr>
              <p:nvPr/>
            </p:nvSpPr>
            <p:spPr bwMode="auto">
              <a:xfrm rot="-5400000">
                <a:off x="3016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502" name="Rectangle 25"/>
              <p:cNvSpPr>
                <a:spLocks noChangeArrowheads="1"/>
              </p:cNvSpPr>
              <p:nvPr/>
            </p:nvSpPr>
            <p:spPr bwMode="auto">
              <a:xfrm rot="-5400000">
                <a:off x="2834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503" name="Rectangle 26"/>
              <p:cNvSpPr>
                <a:spLocks noChangeArrowheads="1"/>
              </p:cNvSpPr>
              <p:nvPr/>
            </p:nvSpPr>
            <p:spPr bwMode="auto">
              <a:xfrm rot="-5400000">
                <a:off x="2653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504" name="Rectangle 27"/>
              <p:cNvSpPr>
                <a:spLocks noChangeArrowheads="1"/>
              </p:cNvSpPr>
              <p:nvPr/>
            </p:nvSpPr>
            <p:spPr bwMode="auto">
              <a:xfrm rot="-5400000">
                <a:off x="2471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505" name="Rectangle 28"/>
              <p:cNvSpPr>
                <a:spLocks noChangeArrowheads="1"/>
              </p:cNvSpPr>
              <p:nvPr/>
            </p:nvSpPr>
            <p:spPr bwMode="auto">
              <a:xfrm rot="-5400000">
                <a:off x="2290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506" name="Rectangle 29"/>
              <p:cNvSpPr>
                <a:spLocks noChangeArrowheads="1"/>
              </p:cNvSpPr>
              <p:nvPr/>
            </p:nvSpPr>
            <p:spPr bwMode="auto">
              <a:xfrm rot="-5400000">
                <a:off x="1201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507" name="Rectangle 30"/>
              <p:cNvSpPr>
                <a:spLocks noChangeArrowheads="1"/>
              </p:cNvSpPr>
              <p:nvPr/>
            </p:nvSpPr>
            <p:spPr bwMode="auto">
              <a:xfrm rot="-5400000">
                <a:off x="1383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508" name="Rectangle 31"/>
              <p:cNvSpPr>
                <a:spLocks noChangeArrowheads="1"/>
              </p:cNvSpPr>
              <p:nvPr/>
            </p:nvSpPr>
            <p:spPr bwMode="auto">
              <a:xfrm rot="-5400000">
                <a:off x="1564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509" name="Rectangle 32"/>
              <p:cNvSpPr>
                <a:spLocks noChangeArrowheads="1"/>
              </p:cNvSpPr>
              <p:nvPr/>
            </p:nvSpPr>
            <p:spPr bwMode="auto">
              <a:xfrm rot="-5400000">
                <a:off x="1746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510" name="Rectangle 33"/>
              <p:cNvSpPr>
                <a:spLocks noChangeArrowheads="1"/>
              </p:cNvSpPr>
              <p:nvPr/>
            </p:nvSpPr>
            <p:spPr bwMode="auto">
              <a:xfrm rot="-5400000">
                <a:off x="2109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511" name="Rectangle 34"/>
              <p:cNvSpPr>
                <a:spLocks noChangeArrowheads="1"/>
              </p:cNvSpPr>
              <p:nvPr/>
            </p:nvSpPr>
            <p:spPr bwMode="auto">
              <a:xfrm rot="-5400000">
                <a:off x="1928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512" name="Rectangle 35"/>
              <p:cNvSpPr>
                <a:spLocks noChangeArrowheads="1"/>
              </p:cNvSpPr>
              <p:nvPr/>
            </p:nvSpPr>
            <p:spPr bwMode="auto">
              <a:xfrm rot="-5400000">
                <a:off x="658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513" name="Rectangle 36"/>
              <p:cNvSpPr>
                <a:spLocks noChangeArrowheads="1"/>
              </p:cNvSpPr>
              <p:nvPr/>
            </p:nvSpPr>
            <p:spPr bwMode="auto">
              <a:xfrm rot="-5400000">
                <a:off x="839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514" name="Rectangle 37"/>
              <p:cNvSpPr>
                <a:spLocks noChangeArrowheads="1"/>
              </p:cNvSpPr>
              <p:nvPr/>
            </p:nvSpPr>
            <p:spPr bwMode="auto">
              <a:xfrm rot="-5400000">
                <a:off x="1020" y="2386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88493" name="Group 38"/>
            <p:cNvGrpSpPr>
              <a:grpSpLocks/>
            </p:cNvGrpSpPr>
            <p:nvPr/>
          </p:nvGrpSpPr>
          <p:grpSpPr bwMode="auto">
            <a:xfrm>
              <a:off x="158" y="2160"/>
              <a:ext cx="589" cy="136"/>
              <a:chOff x="748" y="2976"/>
              <a:chExt cx="589" cy="136"/>
            </a:xfrm>
          </p:grpSpPr>
          <p:sp>
            <p:nvSpPr>
              <p:cNvPr id="188494" name="Rectangle 39"/>
              <p:cNvSpPr>
                <a:spLocks noChangeArrowheads="1"/>
              </p:cNvSpPr>
              <p:nvPr/>
            </p:nvSpPr>
            <p:spPr bwMode="auto">
              <a:xfrm rot="-5400000">
                <a:off x="1246" y="3021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495" name="Rectangle 40"/>
              <p:cNvSpPr>
                <a:spLocks noChangeArrowheads="1"/>
              </p:cNvSpPr>
              <p:nvPr/>
            </p:nvSpPr>
            <p:spPr bwMode="auto">
              <a:xfrm rot="-5400000">
                <a:off x="703" y="3021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496" name="Rectangle 41"/>
              <p:cNvSpPr>
                <a:spLocks noChangeArrowheads="1"/>
              </p:cNvSpPr>
              <p:nvPr/>
            </p:nvSpPr>
            <p:spPr bwMode="auto">
              <a:xfrm rot="-5400000">
                <a:off x="884" y="3021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8497" name="Rectangle 42"/>
              <p:cNvSpPr>
                <a:spLocks noChangeArrowheads="1"/>
              </p:cNvSpPr>
              <p:nvPr/>
            </p:nvSpPr>
            <p:spPr bwMode="auto">
              <a:xfrm rot="-5400000">
                <a:off x="1065" y="3021"/>
                <a:ext cx="136" cy="4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grpSp>
        <p:nvGrpSpPr>
          <p:cNvPr id="411691" name="Group 43"/>
          <p:cNvGrpSpPr>
            <a:grpSpLocks/>
          </p:cNvGrpSpPr>
          <p:nvPr/>
        </p:nvGrpSpPr>
        <p:grpSpPr bwMode="auto">
          <a:xfrm>
            <a:off x="3995738" y="4184650"/>
            <a:ext cx="71437" cy="1801813"/>
            <a:chOff x="1429" y="1842"/>
            <a:chExt cx="45" cy="1135"/>
          </a:xfrm>
        </p:grpSpPr>
        <p:sp>
          <p:nvSpPr>
            <p:cNvPr id="188490" name="Rectangle 44"/>
            <p:cNvSpPr>
              <a:spLocks noChangeArrowheads="1"/>
            </p:cNvSpPr>
            <p:nvPr/>
          </p:nvSpPr>
          <p:spPr bwMode="auto">
            <a:xfrm rot="-5400000">
              <a:off x="1247" y="2024"/>
              <a:ext cx="409" cy="45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91" name="Rectangle 45"/>
            <p:cNvSpPr>
              <a:spLocks noChangeArrowheads="1"/>
            </p:cNvSpPr>
            <p:nvPr/>
          </p:nvSpPr>
          <p:spPr bwMode="auto">
            <a:xfrm rot="-5400000">
              <a:off x="1247" y="2750"/>
              <a:ext cx="409" cy="45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411695" name="Line 47"/>
          <p:cNvSpPr>
            <a:spLocks noChangeShapeType="1"/>
          </p:cNvSpPr>
          <p:nvPr/>
        </p:nvSpPr>
        <p:spPr bwMode="auto">
          <a:xfrm>
            <a:off x="6227763" y="5194300"/>
            <a:ext cx="0" cy="129540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11697" name="Line 49"/>
          <p:cNvSpPr>
            <a:spLocks noChangeShapeType="1"/>
          </p:cNvSpPr>
          <p:nvPr/>
        </p:nvSpPr>
        <p:spPr bwMode="auto">
          <a:xfrm>
            <a:off x="3995738" y="5913438"/>
            <a:ext cx="0" cy="576262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11698" name="Line 50"/>
          <p:cNvSpPr>
            <a:spLocks noChangeShapeType="1"/>
          </p:cNvSpPr>
          <p:nvPr/>
        </p:nvSpPr>
        <p:spPr bwMode="auto">
          <a:xfrm flipH="1">
            <a:off x="3995738" y="6416675"/>
            <a:ext cx="22320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11699" name="Text Box 51"/>
          <p:cNvSpPr txBox="1">
            <a:spLocks noChangeArrowheads="1"/>
          </p:cNvSpPr>
          <p:nvPr/>
        </p:nvSpPr>
        <p:spPr bwMode="auto">
          <a:xfrm>
            <a:off x="4427538" y="6416675"/>
            <a:ext cx="13684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/>
              <a:t>300 m</a:t>
            </a:r>
          </a:p>
        </p:txBody>
      </p:sp>
      <p:grpSp>
        <p:nvGrpSpPr>
          <p:cNvPr id="411700" name="Group 52"/>
          <p:cNvGrpSpPr>
            <a:grpSpLocks/>
          </p:cNvGrpSpPr>
          <p:nvPr/>
        </p:nvGrpSpPr>
        <p:grpSpPr bwMode="auto">
          <a:xfrm flipH="1">
            <a:off x="179388" y="5048250"/>
            <a:ext cx="5545137" cy="73025"/>
            <a:chOff x="113" y="2205"/>
            <a:chExt cx="3493" cy="46"/>
          </a:xfrm>
        </p:grpSpPr>
        <p:sp>
          <p:nvSpPr>
            <p:cNvPr id="188470" name="Oval 53"/>
            <p:cNvSpPr>
              <a:spLocks noChangeArrowheads="1"/>
            </p:cNvSpPr>
            <p:nvPr/>
          </p:nvSpPr>
          <p:spPr bwMode="auto">
            <a:xfrm rot="-2673413">
              <a:off x="657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71" name="Oval 54"/>
            <p:cNvSpPr>
              <a:spLocks noChangeArrowheads="1"/>
            </p:cNvSpPr>
            <p:nvPr/>
          </p:nvSpPr>
          <p:spPr bwMode="auto">
            <a:xfrm rot="-2673413">
              <a:off x="113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72" name="Oval 55"/>
            <p:cNvSpPr>
              <a:spLocks noChangeArrowheads="1"/>
            </p:cNvSpPr>
            <p:nvPr/>
          </p:nvSpPr>
          <p:spPr bwMode="auto">
            <a:xfrm rot="-2673413">
              <a:off x="295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73" name="Oval 56"/>
            <p:cNvSpPr>
              <a:spLocks noChangeArrowheads="1"/>
            </p:cNvSpPr>
            <p:nvPr/>
          </p:nvSpPr>
          <p:spPr bwMode="auto">
            <a:xfrm rot="-2673413">
              <a:off x="839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74" name="Oval 57"/>
            <p:cNvSpPr>
              <a:spLocks noChangeArrowheads="1"/>
            </p:cNvSpPr>
            <p:nvPr/>
          </p:nvSpPr>
          <p:spPr bwMode="auto">
            <a:xfrm rot="-2673413">
              <a:off x="1927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75" name="Oval 58"/>
            <p:cNvSpPr>
              <a:spLocks noChangeArrowheads="1"/>
            </p:cNvSpPr>
            <p:nvPr/>
          </p:nvSpPr>
          <p:spPr bwMode="auto">
            <a:xfrm rot="-2673413">
              <a:off x="1384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76" name="Oval 59"/>
            <p:cNvSpPr>
              <a:spLocks noChangeArrowheads="1"/>
            </p:cNvSpPr>
            <p:nvPr/>
          </p:nvSpPr>
          <p:spPr bwMode="auto">
            <a:xfrm rot="-2673413">
              <a:off x="2109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77" name="Oval 60"/>
            <p:cNvSpPr>
              <a:spLocks noChangeArrowheads="1"/>
            </p:cNvSpPr>
            <p:nvPr/>
          </p:nvSpPr>
          <p:spPr bwMode="auto">
            <a:xfrm rot="-2673413">
              <a:off x="2291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78" name="Oval 61"/>
            <p:cNvSpPr>
              <a:spLocks noChangeArrowheads="1"/>
            </p:cNvSpPr>
            <p:nvPr/>
          </p:nvSpPr>
          <p:spPr bwMode="auto">
            <a:xfrm rot="-2673413">
              <a:off x="1745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79" name="Oval 62"/>
            <p:cNvSpPr>
              <a:spLocks noChangeArrowheads="1"/>
            </p:cNvSpPr>
            <p:nvPr/>
          </p:nvSpPr>
          <p:spPr bwMode="auto">
            <a:xfrm rot="-2673413">
              <a:off x="2472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80" name="Oval 63"/>
            <p:cNvSpPr>
              <a:spLocks noChangeArrowheads="1"/>
            </p:cNvSpPr>
            <p:nvPr/>
          </p:nvSpPr>
          <p:spPr bwMode="auto">
            <a:xfrm rot="-2673413">
              <a:off x="2654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81" name="Oval 64"/>
            <p:cNvSpPr>
              <a:spLocks noChangeArrowheads="1"/>
            </p:cNvSpPr>
            <p:nvPr/>
          </p:nvSpPr>
          <p:spPr bwMode="auto">
            <a:xfrm rot="-2673413">
              <a:off x="2835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82" name="Oval 65"/>
            <p:cNvSpPr>
              <a:spLocks noChangeArrowheads="1"/>
            </p:cNvSpPr>
            <p:nvPr/>
          </p:nvSpPr>
          <p:spPr bwMode="auto">
            <a:xfrm rot="-2673413">
              <a:off x="3016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83" name="Oval 66"/>
            <p:cNvSpPr>
              <a:spLocks noChangeArrowheads="1"/>
            </p:cNvSpPr>
            <p:nvPr/>
          </p:nvSpPr>
          <p:spPr bwMode="auto">
            <a:xfrm rot="-2673413">
              <a:off x="3198" y="2206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84" name="Oval 67"/>
            <p:cNvSpPr>
              <a:spLocks noChangeArrowheads="1"/>
            </p:cNvSpPr>
            <p:nvPr/>
          </p:nvSpPr>
          <p:spPr bwMode="auto">
            <a:xfrm rot="-2673413">
              <a:off x="3379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85" name="Oval 68"/>
            <p:cNvSpPr>
              <a:spLocks noChangeArrowheads="1"/>
            </p:cNvSpPr>
            <p:nvPr/>
          </p:nvSpPr>
          <p:spPr bwMode="auto">
            <a:xfrm rot="-2673413">
              <a:off x="3561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86" name="Oval 69"/>
            <p:cNvSpPr>
              <a:spLocks noChangeArrowheads="1"/>
            </p:cNvSpPr>
            <p:nvPr/>
          </p:nvSpPr>
          <p:spPr bwMode="auto">
            <a:xfrm rot="-2673413">
              <a:off x="1021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87" name="Oval 70"/>
            <p:cNvSpPr>
              <a:spLocks noChangeArrowheads="1"/>
            </p:cNvSpPr>
            <p:nvPr/>
          </p:nvSpPr>
          <p:spPr bwMode="auto">
            <a:xfrm rot="-2673413">
              <a:off x="1202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88" name="Oval 71"/>
            <p:cNvSpPr>
              <a:spLocks noChangeArrowheads="1"/>
            </p:cNvSpPr>
            <p:nvPr/>
          </p:nvSpPr>
          <p:spPr bwMode="auto">
            <a:xfrm rot="-2673413">
              <a:off x="1565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89" name="Oval 72"/>
            <p:cNvSpPr>
              <a:spLocks noChangeArrowheads="1"/>
            </p:cNvSpPr>
            <p:nvPr/>
          </p:nvSpPr>
          <p:spPr bwMode="auto">
            <a:xfrm rot="-2673413">
              <a:off x="476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grpSp>
        <p:nvGrpSpPr>
          <p:cNvPr id="411761" name="Group 113"/>
          <p:cNvGrpSpPr>
            <a:grpSpLocks/>
          </p:cNvGrpSpPr>
          <p:nvPr/>
        </p:nvGrpSpPr>
        <p:grpSpPr bwMode="auto">
          <a:xfrm>
            <a:off x="6877050" y="4508500"/>
            <a:ext cx="2089150" cy="215900"/>
            <a:chOff x="2608" y="2115"/>
            <a:chExt cx="1316" cy="136"/>
          </a:xfrm>
        </p:grpSpPr>
        <p:sp>
          <p:nvSpPr>
            <p:cNvPr id="188462" name="Rectangle 105"/>
            <p:cNvSpPr>
              <a:spLocks noChangeArrowheads="1"/>
            </p:cNvSpPr>
            <p:nvPr/>
          </p:nvSpPr>
          <p:spPr bwMode="auto">
            <a:xfrm rot="-5400000">
              <a:off x="3106" y="2160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63" name="Rectangle 106"/>
            <p:cNvSpPr>
              <a:spLocks noChangeArrowheads="1"/>
            </p:cNvSpPr>
            <p:nvPr/>
          </p:nvSpPr>
          <p:spPr bwMode="auto">
            <a:xfrm rot="-5400000">
              <a:off x="3288" y="2160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64" name="Rectangle 107"/>
            <p:cNvSpPr>
              <a:spLocks noChangeArrowheads="1"/>
            </p:cNvSpPr>
            <p:nvPr/>
          </p:nvSpPr>
          <p:spPr bwMode="auto">
            <a:xfrm rot="-5400000">
              <a:off x="3469" y="2160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65" name="Rectangle 108"/>
            <p:cNvSpPr>
              <a:spLocks noChangeArrowheads="1"/>
            </p:cNvSpPr>
            <p:nvPr/>
          </p:nvSpPr>
          <p:spPr bwMode="auto">
            <a:xfrm rot="-5400000">
              <a:off x="3651" y="2160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66" name="Rectangle 109"/>
            <p:cNvSpPr>
              <a:spLocks noChangeArrowheads="1"/>
            </p:cNvSpPr>
            <p:nvPr/>
          </p:nvSpPr>
          <p:spPr bwMode="auto">
            <a:xfrm rot="-5400000">
              <a:off x="3833" y="2160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67" name="Rectangle 110"/>
            <p:cNvSpPr>
              <a:spLocks noChangeArrowheads="1"/>
            </p:cNvSpPr>
            <p:nvPr/>
          </p:nvSpPr>
          <p:spPr bwMode="auto">
            <a:xfrm rot="-5400000">
              <a:off x="2563" y="2160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68" name="Rectangle 111"/>
            <p:cNvSpPr>
              <a:spLocks noChangeArrowheads="1"/>
            </p:cNvSpPr>
            <p:nvPr/>
          </p:nvSpPr>
          <p:spPr bwMode="auto">
            <a:xfrm rot="-5400000">
              <a:off x="2744" y="2160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69" name="Rectangle 112"/>
            <p:cNvSpPr>
              <a:spLocks noChangeArrowheads="1"/>
            </p:cNvSpPr>
            <p:nvPr/>
          </p:nvSpPr>
          <p:spPr bwMode="auto">
            <a:xfrm rot="-5400000">
              <a:off x="2925" y="2160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grpSp>
        <p:nvGrpSpPr>
          <p:cNvPr id="411762" name="Group 114"/>
          <p:cNvGrpSpPr>
            <a:grpSpLocks/>
          </p:cNvGrpSpPr>
          <p:nvPr/>
        </p:nvGrpSpPr>
        <p:grpSpPr bwMode="auto">
          <a:xfrm>
            <a:off x="6877050" y="5516563"/>
            <a:ext cx="2089150" cy="215900"/>
            <a:chOff x="2608" y="2115"/>
            <a:chExt cx="1316" cy="136"/>
          </a:xfrm>
        </p:grpSpPr>
        <p:sp>
          <p:nvSpPr>
            <p:cNvPr id="188454" name="Rectangle 115"/>
            <p:cNvSpPr>
              <a:spLocks noChangeArrowheads="1"/>
            </p:cNvSpPr>
            <p:nvPr/>
          </p:nvSpPr>
          <p:spPr bwMode="auto">
            <a:xfrm rot="-5400000">
              <a:off x="3106" y="2160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55" name="Rectangle 116"/>
            <p:cNvSpPr>
              <a:spLocks noChangeArrowheads="1"/>
            </p:cNvSpPr>
            <p:nvPr/>
          </p:nvSpPr>
          <p:spPr bwMode="auto">
            <a:xfrm rot="-5400000">
              <a:off x="3288" y="2160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56" name="Rectangle 117"/>
            <p:cNvSpPr>
              <a:spLocks noChangeArrowheads="1"/>
            </p:cNvSpPr>
            <p:nvPr/>
          </p:nvSpPr>
          <p:spPr bwMode="auto">
            <a:xfrm rot="-5400000">
              <a:off x="3469" y="2160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57" name="Rectangle 118"/>
            <p:cNvSpPr>
              <a:spLocks noChangeArrowheads="1"/>
            </p:cNvSpPr>
            <p:nvPr/>
          </p:nvSpPr>
          <p:spPr bwMode="auto">
            <a:xfrm rot="-5400000">
              <a:off x="3651" y="2160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58" name="Rectangle 119"/>
            <p:cNvSpPr>
              <a:spLocks noChangeArrowheads="1"/>
            </p:cNvSpPr>
            <p:nvPr/>
          </p:nvSpPr>
          <p:spPr bwMode="auto">
            <a:xfrm rot="-5400000">
              <a:off x="3833" y="2160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59" name="Rectangle 120"/>
            <p:cNvSpPr>
              <a:spLocks noChangeArrowheads="1"/>
            </p:cNvSpPr>
            <p:nvPr/>
          </p:nvSpPr>
          <p:spPr bwMode="auto">
            <a:xfrm rot="-5400000">
              <a:off x="2563" y="2160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60" name="Rectangle 121"/>
            <p:cNvSpPr>
              <a:spLocks noChangeArrowheads="1"/>
            </p:cNvSpPr>
            <p:nvPr/>
          </p:nvSpPr>
          <p:spPr bwMode="auto">
            <a:xfrm rot="-5400000">
              <a:off x="2744" y="2160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61" name="Rectangle 122"/>
            <p:cNvSpPr>
              <a:spLocks noChangeArrowheads="1"/>
            </p:cNvSpPr>
            <p:nvPr/>
          </p:nvSpPr>
          <p:spPr bwMode="auto">
            <a:xfrm rot="-5400000">
              <a:off x="2925" y="2160"/>
              <a:ext cx="136" cy="4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411776" name="Rectangle 128"/>
          <p:cNvSpPr>
            <a:spLocks noChangeArrowheads="1"/>
          </p:cNvSpPr>
          <p:nvPr/>
        </p:nvSpPr>
        <p:spPr bwMode="auto">
          <a:xfrm rot="-5400000">
            <a:off x="5076826" y="4795837"/>
            <a:ext cx="215900" cy="73025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grpSp>
        <p:nvGrpSpPr>
          <p:cNvPr id="411790" name="Group 142"/>
          <p:cNvGrpSpPr>
            <a:grpSpLocks/>
          </p:cNvGrpSpPr>
          <p:nvPr/>
        </p:nvGrpSpPr>
        <p:grpSpPr bwMode="auto">
          <a:xfrm>
            <a:off x="4284663" y="5516563"/>
            <a:ext cx="1800225" cy="215900"/>
            <a:chOff x="1610" y="1752"/>
            <a:chExt cx="1134" cy="136"/>
          </a:xfrm>
        </p:grpSpPr>
        <p:sp>
          <p:nvSpPr>
            <p:cNvPr id="188447" name="Rectangle 124"/>
            <p:cNvSpPr>
              <a:spLocks noChangeArrowheads="1"/>
            </p:cNvSpPr>
            <p:nvPr/>
          </p:nvSpPr>
          <p:spPr bwMode="auto">
            <a:xfrm rot="-5400000">
              <a:off x="2108" y="1797"/>
              <a:ext cx="136" cy="4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48" name="Rectangle 125"/>
            <p:cNvSpPr>
              <a:spLocks noChangeArrowheads="1"/>
            </p:cNvSpPr>
            <p:nvPr/>
          </p:nvSpPr>
          <p:spPr bwMode="auto">
            <a:xfrm rot="-5400000">
              <a:off x="2290" y="1797"/>
              <a:ext cx="136" cy="4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49" name="Rectangle 126"/>
            <p:cNvSpPr>
              <a:spLocks noChangeArrowheads="1"/>
            </p:cNvSpPr>
            <p:nvPr/>
          </p:nvSpPr>
          <p:spPr bwMode="auto">
            <a:xfrm rot="-5400000">
              <a:off x="2471" y="1797"/>
              <a:ext cx="136" cy="4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50" name="Rectangle 127"/>
            <p:cNvSpPr>
              <a:spLocks noChangeArrowheads="1"/>
            </p:cNvSpPr>
            <p:nvPr/>
          </p:nvSpPr>
          <p:spPr bwMode="auto">
            <a:xfrm rot="-5400000">
              <a:off x="2653" y="1797"/>
              <a:ext cx="136" cy="4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51" name="Rectangle 129"/>
            <p:cNvSpPr>
              <a:spLocks noChangeArrowheads="1"/>
            </p:cNvSpPr>
            <p:nvPr/>
          </p:nvSpPr>
          <p:spPr bwMode="auto">
            <a:xfrm rot="-5400000">
              <a:off x="1565" y="1797"/>
              <a:ext cx="136" cy="4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52" name="Rectangle 130"/>
            <p:cNvSpPr>
              <a:spLocks noChangeArrowheads="1"/>
            </p:cNvSpPr>
            <p:nvPr/>
          </p:nvSpPr>
          <p:spPr bwMode="auto">
            <a:xfrm rot="-5400000">
              <a:off x="1746" y="1797"/>
              <a:ext cx="136" cy="4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53" name="Rectangle 131"/>
            <p:cNvSpPr>
              <a:spLocks noChangeArrowheads="1"/>
            </p:cNvSpPr>
            <p:nvPr/>
          </p:nvSpPr>
          <p:spPr bwMode="auto">
            <a:xfrm rot="-5400000">
              <a:off x="1927" y="1797"/>
              <a:ext cx="136" cy="4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grpSp>
        <p:nvGrpSpPr>
          <p:cNvPr id="411791" name="Group 143"/>
          <p:cNvGrpSpPr>
            <a:grpSpLocks/>
          </p:cNvGrpSpPr>
          <p:nvPr/>
        </p:nvGrpSpPr>
        <p:grpSpPr bwMode="auto">
          <a:xfrm>
            <a:off x="4284663" y="4508500"/>
            <a:ext cx="1800225" cy="215900"/>
            <a:chOff x="1610" y="1752"/>
            <a:chExt cx="1134" cy="136"/>
          </a:xfrm>
        </p:grpSpPr>
        <p:sp>
          <p:nvSpPr>
            <p:cNvPr id="188440" name="Rectangle 144"/>
            <p:cNvSpPr>
              <a:spLocks noChangeArrowheads="1"/>
            </p:cNvSpPr>
            <p:nvPr/>
          </p:nvSpPr>
          <p:spPr bwMode="auto">
            <a:xfrm rot="-5400000">
              <a:off x="2108" y="1797"/>
              <a:ext cx="136" cy="4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41" name="Rectangle 145"/>
            <p:cNvSpPr>
              <a:spLocks noChangeArrowheads="1"/>
            </p:cNvSpPr>
            <p:nvPr/>
          </p:nvSpPr>
          <p:spPr bwMode="auto">
            <a:xfrm rot="-5400000">
              <a:off x="2290" y="1797"/>
              <a:ext cx="136" cy="4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42" name="Rectangle 146"/>
            <p:cNvSpPr>
              <a:spLocks noChangeArrowheads="1"/>
            </p:cNvSpPr>
            <p:nvPr/>
          </p:nvSpPr>
          <p:spPr bwMode="auto">
            <a:xfrm rot="-5400000">
              <a:off x="2471" y="1797"/>
              <a:ext cx="136" cy="4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43" name="Rectangle 147"/>
            <p:cNvSpPr>
              <a:spLocks noChangeArrowheads="1"/>
            </p:cNvSpPr>
            <p:nvPr/>
          </p:nvSpPr>
          <p:spPr bwMode="auto">
            <a:xfrm rot="-5400000">
              <a:off x="2653" y="1797"/>
              <a:ext cx="136" cy="4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44" name="Rectangle 148"/>
            <p:cNvSpPr>
              <a:spLocks noChangeArrowheads="1"/>
            </p:cNvSpPr>
            <p:nvPr/>
          </p:nvSpPr>
          <p:spPr bwMode="auto">
            <a:xfrm rot="-5400000">
              <a:off x="1565" y="1797"/>
              <a:ext cx="136" cy="4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45" name="Rectangle 149"/>
            <p:cNvSpPr>
              <a:spLocks noChangeArrowheads="1"/>
            </p:cNvSpPr>
            <p:nvPr/>
          </p:nvSpPr>
          <p:spPr bwMode="auto">
            <a:xfrm rot="-5400000">
              <a:off x="1746" y="1797"/>
              <a:ext cx="136" cy="4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8446" name="Rectangle 150"/>
            <p:cNvSpPr>
              <a:spLocks noChangeArrowheads="1"/>
            </p:cNvSpPr>
            <p:nvPr/>
          </p:nvSpPr>
          <p:spPr bwMode="auto">
            <a:xfrm rot="-5400000">
              <a:off x="1927" y="1797"/>
              <a:ext cx="136" cy="4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411799" name="Text Box 151"/>
          <p:cNvSpPr txBox="1">
            <a:spLocks noChangeArrowheads="1"/>
          </p:cNvSpPr>
          <p:nvPr/>
        </p:nvSpPr>
        <p:spPr bwMode="auto">
          <a:xfrm>
            <a:off x="0" y="692150"/>
            <a:ext cx="9144000" cy="204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È implementato da una serie di lampade rosse che rappresentano la prosecuzione delle luci della  zona di contatto e  si estendono per 300 m partendo dalla THR.</a:t>
            </a:r>
          </a:p>
        </p:txBody>
      </p:sp>
      <p:sp>
        <p:nvSpPr>
          <p:cNvPr id="411800" name="Rectangle 152"/>
          <p:cNvSpPr>
            <a:spLocks noChangeArrowheads="1"/>
          </p:cNvSpPr>
          <p:nvPr/>
        </p:nvSpPr>
        <p:spPr bwMode="auto">
          <a:xfrm rot="-5400000">
            <a:off x="5076826" y="5300662"/>
            <a:ext cx="215900" cy="73025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11810" name="Text Box 162"/>
          <p:cNvSpPr txBox="1">
            <a:spLocks noChangeArrowheads="1"/>
          </p:cNvSpPr>
          <p:nvPr/>
        </p:nvSpPr>
        <p:spPr bwMode="auto">
          <a:xfrm>
            <a:off x="0" y="1484313"/>
            <a:ext cx="91440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Inoltre è presente un’altra barra luminosa che indica i 150 m dalla THR.</a:t>
            </a:r>
          </a:p>
        </p:txBody>
      </p:sp>
      <p:sp>
        <p:nvSpPr>
          <p:cNvPr id="411811" name="Line 163"/>
          <p:cNvSpPr>
            <a:spLocks noChangeShapeType="1"/>
          </p:cNvSpPr>
          <p:nvPr/>
        </p:nvSpPr>
        <p:spPr bwMode="auto">
          <a:xfrm flipV="1">
            <a:off x="6227763" y="3716338"/>
            <a:ext cx="0" cy="1368425"/>
          </a:xfrm>
          <a:prstGeom prst="line">
            <a:avLst/>
          </a:prstGeom>
          <a:noFill/>
          <a:ln w="25400">
            <a:solidFill>
              <a:schemeClr val="tx2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11812" name="Line 164"/>
          <p:cNvSpPr>
            <a:spLocks noChangeShapeType="1"/>
          </p:cNvSpPr>
          <p:nvPr/>
        </p:nvSpPr>
        <p:spPr bwMode="auto">
          <a:xfrm flipV="1">
            <a:off x="5148263" y="3716338"/>
            <a:ext cx="0" cy="1368425"/>
          </a:xfrm>
          <a:prstGeom prst="line">
            <a:avLst/>
          </a:prstGeom>
          <a:noFill/>
          <a:ln w="25400">
            <a:solidFill>
              <a:schemeClr val="tx2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11813" name="Line 165"/>
          <p:cNvSpPr>
            <a:spLocks noChangeShapeType="1"/>
          </p:cNvSpPr>
          <p:nvPr/>
        </p:nvSpPr>
        <p:spPr bwMode="auto">
          <a:xfrm flipH="1" flipV="1">
            <a:off x="5148263" y="3789363"/>
            <a:ext cx="1079500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11814" name="Text Box 166"/>
          <p:cNvSpPr txBox="1">
            <a:spLocks noChangeArrowheads="1"/>
          </p:cNvSpPr>
          <p:nvPr/>
        </p:nvSpPr>
        <p:spPr bwMode="auto">
          <a:xfrm>
            <a:off x="5076825" y="3429000"/>
            <a:ext cx="12239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/>
              <a:t>150 m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11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411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5" dur="500"/>
                                        <p:tgtEl>
                                          <p:spTgt spid="4116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5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116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116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11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3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" dur="500"/>
                                        <p:tgtEl>
                                          <p:spTgt spid="411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7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9" dur="500"/>
                                        <p:tgtEl>
                                          <p:spTgt spid="411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116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116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11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37" presetID="8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9" dur="2000"/>
                                        <p:tgtEl>
                                          <p:spTgt spid="411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41" presetID="18" presetClass="entr" presetSubtype="6" repeatCount="indefinite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3" dur="1000"/>
                                        <p:tgtEl>
                                          <p:spTgt spid="411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45" presetID="3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7" dur="500"/>
                                        <p:tgtEl>
                                          <p:spTgt spid="411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49" presetID="18" presetClass="entr" presetSubtype="1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411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4" dur="500"/>
                                        <p:tgtEl>
                                          <p:spTgt spid="411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56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8" dur="500"/>
                                        <p:tgtEl>
                                          <p:spTgt spid="411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4117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5" dur="500"/>
                                        <p:tgtEl>
                                          <p:spTgt spid="4117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1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0" dur="500"/>
                                        <p:tgtEl>
                                          <p:spTgt spid="411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411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411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7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4118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411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86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4118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4118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411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4118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4118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411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1650" grpId="0"/>
      <p:bldP spid="411695" grpId="0" animBg="1"/>
      <p:bldP spid="411697" grpId="0" animBg="1"/>
      <p:bldP spid="411698" grpId="0" animBg="1"/>
      <p:bldP spid="411699" grpId="0"/>
      <p:bldP spid="411776" grpId="0" animBg="1"/>
      <p:bldP spid="411799" grpId="0"/>
      <p:bldP spid="411799" grpId="1"/>
      <p:bldP spid="411800" grpId="0" animBg="1"/>
      <p:bldP spid="411810" grpId="0"/>
      <p:bldP spid="411811" grpId="0" animBg="1"/>
      <p:bldP spid="411812" grpId="0" animBg="1"/>
      <p:bldP spid="411813" grpId="0" animBg="1"/>
      <p:bldP spid="411814" grpId="0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B7888F11-3F4E-4CB4-82E1-7E4CEAF2C81B}" type="slidenum">
              <a:rPr lang="it-IT" altLang="it-IT" sz="1000">
                <a:solidFill>
                  <a:srgbClr val="FFFFFF"/>
                </a:solidFill>
              </a:rPr>
              <a:pPr/>
              <a:t>173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grpSp>
        <p:nvGrpSpPr>
          <p:cNvPr id="416770" name="Group 2"/>
          <p:cNvGrpSpPr>
            <a:grpSpLocks/>
          </p:cNvGrpSpPr>
          <p:nvPr/>
        </p:nvGrpSpPr>
        <p:grpSpPr bwMode="auto">
          <a:xfrm>
            <a:off x="6983413" y="4652963"/>
            <a:ext cx="2160587" cy="650875"/>
            <a:chOff x="3016" y="2704"/>
            <a:chExt cx="1361" cy="410"/>
          </a:xfrm>
        </p:grpSpPr>
        <p:sp>
          <p:nvSpPr>
            <p:cNvPr id="189635" name="Rectangle 3"/>
            <p:cNvSpPr>
              <a:spLocks noChangeArrowheads="1"/>
            </p:cNvSpPr>
            <p:nvPr/>
          </p:nvSpPr>
          <p:spPr bwMode="auto">
            <a:xfrm rot="5400000">
              <a:off x="3493" y="2227"/>
              <a:ext cx="408" cy="136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89636" name="Text Box 4"/>
            <p:cNvSpPr txBox="1">
              <a:spLocks noChangeArrowheads="1"/>
            </p:cNvSpPr>
            <p:nvPr/>
          </p:nvSpPr>
          <p:spPr bwMode="auto">
            <a:xfrm rot="5400000">
              <a:off x="2989" y="2822"/>
              <a:ext cx="41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1200" b="1">
                  <a:latin typeface="Arial" panose="020B0604020202020204" pitchFamily="34" charset="0"/>
                </a:rPr>
                <a:t>34 L</a:t>
              </a:r>
            </a:p>
          </p:txBody>
        </p:sp>
        <p:sp>
          <p:nvSpPr>
            <p:cNvPr id="189637" name="Line 5"/>
            <p:cNvSpPr>
              <a:spLocks noChangeShapeType="1"/>
            </p:cNvSpPr>
            <p:nvPr/>
          </p:nvSpPr>
          <p:spPr bwMode="auto">
            <a:xfrm>
              <a:off x="3016" y="3113"/>
              <a:ext cx="136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638" name="Line 6"/>
            <p:cNvSpPr>
              <a:spLocks noChangeShapeType="1"/>
            </p:cNvSpPr>
            <p:nvPr/>
          </p:nvSpPr>
          <p:spPr bwMode="auto">
            <a:xfrm>
              <a:off x="3016" y="2704"/>
              <a:ext cx="136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grpSp>
          <p:nvGrpSpPr>
            <p:cNvPr id="189639" name="Group 7"/>
            <p:cNvGrpSpPr>
              <a:grpSpLocks/>
            </p:cNvGrpSpPr>
            <p:nvPr/>
          </p:nvGrpSpPr>
          <p:grpSpPr bwMode="auto">
            <a:xfrm>
              <a:off x="3016" y="2750"/>
              <a:ext cx="91" cy="318"/>
              <a:chOff x="4332" y="3430"/>
              <a:chExt cx="91" cy="318"/>
            </a:xfrm>
          </p:grpSpPr>
          <p:sp>
            <p:nvSpPr>
              <p:cNvPr id="189641" name="Line 8"/>
              <p:cNvSpPr>
                <a:spLocks noChangeShapeType="1"/>
              </p:cNvSpPr>
              <p:nvPr/>
            </p:nvSpPr>
            <p:spPr bwMode="auto">
              <a:xfrm>
                <a:off x="4332" y="3430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89642" name="Line 9"/>
              <p:cNvSpPr>
                <a:spLocks noChangeShapeType="1"/>
              </p:cNvSpPr>
              <p:nvPr/>
            </p:nvSpPr>
            <p:spPr bwMode="auto">
              <a:xfrm>
                <a:off x="4332" y="3475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89643" name="Line 10"/>
              <p:cNvSpPr>
                <a:spLocks noChangeShapeType="1"/>
              </p:cNvSpPr>
              <p:nvPr/>
            </p:nvSpPr>
            <p:spPr bwMode="auto">
              <a:xfrm>
                <a:off x="4332" y="3521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89644" name="Line 11"/>
              <p:cNvSpPr>
                <a:spLocks noChangeShapeType="1"/>
              </p:cNvSpPr>
              <p:nvPr/>
            </p:nvSpPr>
            <p:spPr bwMode="auto">
              <a:xfrm>
                <a:off x="4332" y="3566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89645" name="Line 12"/>
              <p:cNvSpPr>
                <a:spLocks noChangeShapeType="1"/>
              </p:cNvSpPr>
              <p:nvPr/>
            </p:nvSpPr>
            <p:spPr bwMode="auto">
              <a:xfrm>
                <a:off x="4332" y="3612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89646" name="Line 13"/>
              <p:cNvSpPr>
                <a:spLocks noChangeShapeType="1"/>
              </p:cNvSpPr>
              <p:nvPr/>
            </p:nvSpPr>
            <p:spPr bwMode="auto">
              <a:xfrm>
                <a:off x="4332" y="3657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89647" name="Line 14"/>
              <p:cNvSpPr>
                <a:spLocks noChangeShapeType="1"/>
              </p:cNvSpPr>
              <p:nvPr/>
            </p:nvSpPr>
            <p:spPr bwMode="auto">
              <a:xfrm>
                <a:off x="4332" y="3748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189648" name="Line 15"/>
              <p:cNvSpPr>
                <a:spLocks noChangeShapeType="1"/>
              </p:cNvSpPr>
              <p:nvPr/>
            </p:nvSpPr>
            <p:spPr bwMode="auto">
              <a:xfrm>
                <a:off x="4332" y="3702"/>
                <a:ext cx="9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</p:grpSp>
        <p:sp>
          <p:nvSpPr>
            <p:cNvPr id="189640" name="Line 16"/>
            <p:cNvSpPr>
              <a:spLocks noChangeShapeType="1"/>
            </p:cNvSpPr>
            <p:nvPr/>
          </p:nvSpPr>
          <p:spPr bwMode="auto">
            <a:xfrm>
              <a:off x="3288" y="2886"/>
              <a:ext cx="108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</p:grpSp>
      <p:sp>
        <p:nvSpPr>
          <p:cNvPr id="189444" name="Text Box 17"/>
          <p:cNvSpPr txBox="1">
            <a:spLocks noChangeArrowheads="1"/>
          </p:cNvSpPr>
          <p:nvPr/>
        </p:nvSpPr>
        <p:spPr bwMode="auto">
          <a:xfrm>
            <a:off x="0" y="0"/>
            <a:ext cx="91440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CALVERT CAT II / III</a:t>
            </a:r>
          </a:p>
        </p:txBody>
      </p:sp>
      <p:sp>
        <p:nvSpPr>
          <p:cNvPr id="416939" name="Line 171"/>
          <p:cNvSpPr>
            <a:spLocks noChangeShapeType="1"/>
          </p:cNvSpPr>
          <p:nvPr/>
        </p:nvSpPr>
        <p:spPr bwMode="auto">
          <a:xfrm>
            <a:off x="6948488" y="5157788"/>
            <a:ext cx="0" cy="1655762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16940" name="Line 172"/>
          <p:cNvSpPr>
            <a:spLocks noChangeShapeType="1"/>
          </p:cNvSpPr>
          <p:nvPr/>
        </p:nvSpPr>
        <p:spPr bwMode="auto">
          <a:xfrm>
            <a:off x="4787900" y="5086350"/>
            <a:ext cx="0" cy="172720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16943" name="Line 175"/>
          <p:cNvSpPr>
            <a:spLocks noChangeShapeType="1"/>
          </p:cNvSpPr>
          <p:nvPr/>
        </p:nvSpPr>
        <p:spPr bwMode="auto">
          <a:xfrm flipH="1">
            <a:off x="4787900" y="6742113"/>
            <a:ext cx="21605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16946" name="Text Box 178"/>
          <p:cNvSpPr txBox="1">
            <a:spLocks noChangeArrowheads="1"/>
          </p:cNvSpPr>
          <p:nvPr/>
        </p:nvSpPr>
        <p:spPr bwMode="auto">
          <a:xfrm>
            <a:off x="5219700" y="6381750"/>
            <a:ext cx="13684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/>
              <a:t>300 m</a:t>
            </a:r>
          </a:p>
        </p:txBody>
      </p:sp>
      <p:grpSp>
        <p:nvGrpSpPr>
          <p:cNvPr id="417004" name="Group 236"/>
          <p:cNvGrpSpPr>
            <a:grpSpLocks/>
          </p:cNvGrpSpPr>
          <p:nvPr/>
        </p:nvGrpSpPr>
        <p:grpSpPr bwMode="auto">
          <a:xfrm>
            <a:off x="250825" y="3573463"/>
            <a:ext cx="6624638" cy="2808287"/>
            <a:chOff x="158" y="1389"/>
            <a:chExt cx="4173" cy="1769"/>
          </a:xfrm>
        </p:grpSpPr>
        <p:grpSp>
          <p:nvGrpSpPr>
            <p:cNvPr id="189498" name="Group 27"/>
            <p:cNvGrpSpPr>
              <a:grpSpLocks/>
            </p:cNvGrpSpPr>
            <p:nvPr/>
          </p:nvGrpSpPr>
          <p:grpSpPr bwMode="auto">
            <a:xfrm>
              <a:off x="1565" y="2205"/>
              <a:ext cx="1315" cy="136"/>
              <a:chOff x="3288" y="3612"/>
              <a:chExt cx="1315" cy="136"/>
            </a:xfrm>
          </p:grpSpPr>
          <p:grpSp>
            <p:nvGrpSpPr>
              <p:cNvPr id="189617" name="Group 28"/>
              <p:cNvGrpSpPr>
                <a:grpSpLocks/>
              </p:cNvGrpSpPr>
              <p:nvPr/>
            </p:nvGrpSpPr>
            <p:grpSpPr bwMode="auto">
              <a:xfrm>
                <a:off x="3288" y="3612"/>
                <a:ext cx="1315" cy="46"/>
                <a:chOff x="3652" y="3203"/>
                <a:chExt cx="1315" cy="46"/>
              </a:xfrm>
            </p:grpSpPr>
            <p:sp>
              <p:nvSpPr>
                <p:cNvPr id="189627" name="Oval 29"/>
                <p:cNvSpPr>
                  <a:spLocks noChangeArrowheads="1"/>
                </p:cNvSpPr>
                <p:nvPr/>
              </p:nvSpPr>
              <p:spPr bwMode="auto">
                <a:xfrm rot="-2673413">
                  <a:off x="3652" y="3204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628" name="Oval 30"/>
                <p:cNvSpPr>
                  <a:spLocks noChangeArrowheads="1"/>
                </p:cNvSpPr>
                <p:nvPr/>
              </p:nvSpPr>
              <p:spPr bwMode="auto">
                <a:xfrm rot="-2673413">
                  <a:off x="3833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629" name="Oval 31"/>
                <p:cNvSpPr>
                  <a:spLocks noChangeArrowheads="1"/>
                </p:cNvSpPr>
                <p:nvPr/>
              </p:nvSpPr>
              <p:spPr bwMode="auto">
                <a:xfrm rot="-2673413">
                  <a:off x="4015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630" name="Oval 32"/>
                <p:cNvSpPr>
                  <a:spLocks noChangeArrowheads="1"/>
                </p:cNvSpPr>
                <p:nvPr/>
              </p:nvSpPr>
              <p:spPr bwMode="auto">
                <a:xfrm rot="-2673413">
                  <a:off x="4196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631" name="Oval 33"/>
                <p:cNvSpPr>
                  <a:spLocks noChangeArrowheads="1"/>
                </p:cNvSpPr>
                <p:nvPr/>
              </p:nvSpPr>
              <p:spPr bwMode="auto">
                <a:xfrm rot="-2673413">
                  <a:off x="4377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632" name="Oval 34"/>
                <p:cNvSpPr>
                  <a:spLocks noChangeArrowheads="1"/>
                </p:cNvSpPr>
                <p:nvPr/>
              </p:nvSpPr>
              <p:spPr bwMode="auto">
                <a:xfrm rot="-2673413">
                  <a:off x="4559" y="3204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633" name="Oval 35"/>
                <p:cNvSpPr>
                  <a:spLocks noChangeArrowheads="1"/>
                </p:cNvSpPr>
                <p:nvPr/>
              </p:nvSpPr>
              <p:spPr bwMode="auto">
                <a:xfrm rot="-2673413">
                  <a:off x="4740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634" name="Oval 36"/>
                <p:cNvSpPr>
                  <a:spLocks noChangeArrowheads="1"/>
                </p:cNvSpPr>
                <p:nvPr/>
              </p:nvSpPr>
              <p:spPr bwMode="auto">
                <a:xfrm rot="-2673413">
                  <a:off x="4922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189618" name="Group 37"/>
              <p:cNvGrpSpPr>
                <a:grpSpLocks/>
              </p:cNvGrpSpPr>
              <p:nvPr/>
            </p:nvGrpSpPr>
            <p:grpSpPr bwMode="auto">
              <a:xfrm>
                <a:off x="3288" y="3702"/>
                <a:ext cx="1315" cy="46"/>
                <a:chOff x="3652" y="3203"/>
                <a:chExt cx="1315" cy="46"/>
              </a:xfrm>
            </p:grpSpPr>
            <p:sp>
              <p:nvSpPr>
                <p:cNvPr id="189619" name="Oval 38"/>
                <p:cNvSpPr>
                  <a:spLocks noChangeArrowheads="1"/>
                </p:cNvSpPr>
                <p:nvPr/>
              </p:nvSpPr>
              <p:spPr bwMode="auto">
                <a:xfrm rot="-2673413">
                  <a:off x="3652" y="3204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620" name="Oval 39"/>
                <p:cNvSpPr>
                  <a:spLocks noChangeArrowheads="1"/>
                </p:cNvSpPr>
                <p:nvPr/>
              </p:nvSpPr>
              <p:spPr bwMode="auto">
                <a:xfrm rot="-2673413">
                  <a:off x="3833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621" name="Oval 40"/>
                <p:cNvSpPr>
                  <a:spLocks noChangeArrowheads="1"/>
                </p:cNvSpPr>
                <p:nvPr/>
              </p:nvSpPr>
              <p:spPr bwMode="auto">
                <a:xfrm rot="-2673413">
                  <a:off x="4015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622" name="Oval 41"/>
                <p:cNvSpPr>
                  <a:spLocks noChangeArrowheads="1"/>
                </p:cNvSpPr>
                <p:nvPr/>
              </p:nvSpPr>
              <p:spPr bwMode="auto">
                <a:xfrm rot="-2673413">
                  <a:off x="4196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623" name="Oval 42"/>
                <p:cNvSpPr>
                  <a:spLocks noChangeArrowheads="1"/>
                </p:cNvSpPr>
                <p:nvPr/>
              </p:nvSpPr>
              <p:spPr bwMode="auto">
                <a:xfrm rot="-2673413">
                  <a:off x="4377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624" name="Oval 43"/>
                <p:cNvSpPr>
                  <a:spLocks noChangeArrowheads="1"/>
                </p:cNvSpPr>
                <p:nvPr/>
              </p:nvSpPr>
              <p:spPr bwMode="auto">
                <a:xfrm rot="-2673413">
                  <a:off x="4559" y="3204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625" name="Oval 44"/>
                <p:cNvSpPr>
                  <a:spLocks noChangeArrowheads="1"/>
                </p:cNvSpPr>
                <p:nvPr/>
              </p:nvSpPr>
              <p:spPr bwMode="auto">
                <a:xfrm rot="-2673413">
                  <a:off x="4740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626" name="Oval 45"/>
                <p:cNvSpPr>
                  <a:spLocks noChangeArrowheads="1"/>
                </p:cNvSpPr>
                <p:nvPr/>
              </p:nvSpPr>
              <p:spPr bwMode="auto">
                <a:xfrm rot="-2673413">
                  <a:off x="4922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</p:grpSp>
        <p:grpSp>
          <p:nvGrpSpPr>
            <p:cNvPr id="189499" name="Group 18"/>
            <p:cNvGrpSpPr>
              <a:grpSpLocks/>
            </p:cNvGrpSpPr>
            <p:nvPr/>
          </p:nvGrpSpPr>
          <p:grpSpPr bwMode="auto">
            <a:xfrm>
              <a:off x="3016" y="2251"/>
              <a:ext cx="1315" cy="46"/>
              <a:chOff x="3652" y="3203"/>
              <a:chExt cx="1315" cy="46"/>
            </a:xfrm>
          </p:grpSpPr>
          <p:sp>
            <p:nvSpPr>
              <p:cNvPr id="189609" name="Oval 19"/>
              <p:cNvSpPr>
                <a:spLocks noChangeArrowheads="1"/>
              </p:cNvSpPr>
              <p:nvPr/>
            </p:nvSpPr>
            <p:spPr bwMode="auto">
              <a:xfrm rot="-2673413">
                <a:off x="3652" y="3204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9610" name="Oval 20"/>
              <p:cNvSpPr>
                <a:spLocks noChangeArrowheads="1"/>
              </p:cNvSpPr>
              <p:nvPr/>
            </p:nvSpPr>
            <p:spPr bwMode="auto">
              <a:xfrm rot="-2673413">
                <a:off x="3833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9611" name="Oval 21"/>
              <p:cNvSpPr>
                <a:spLocks noChangeArrowheads="1"/>
              </p:cNvSpPr>
              <p:nvPr/>
            </p:nvSpPr>
            <p:spPr bwMode="auto">
              <a:xfrm rot="-2673413">
                <a:off x="4015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9612" name="Oval 22"/>
              <p:cNvSpPr>
                <a:spLocks noChangeArrowheads="1"/>
              </p:cNvSpPr>
              <p:nvPr/>
            </p:nvSpPr>
            <p:spPr bwMode="auto">
              <a:xfrm rot="-2673413">
                <a:off x="4196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9613" name="Oval 23"/>
              <p:cNvSpPr>
                <a:spLocks noChangeArrowheads="1"/>
              </p:cNvSpPr>
              <p:nvPr/>
            </p:nvSpPr>
            <p:spPr bwMode="auto">
              <a:xfrm rot="-2673413">
                <a:off x="4377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9614" name="Oval 24"/>
              <p:cNvSpPr>
                <a:spLocks noChangeArrowheads="1"/>
              </p:cNvSpPr>
              <p:nvPr/>
            </p:nvSpPr>
            <p:spPr bwMode="auto">
              <a:xfrm rot="-2673413">
                <a:off x="4559" y="3204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9615" name="Oval 25"/>
              <p:cNvSpPr>
                <a:spLocks noChangeArrowheads="1"/>
              </p:cNvSpPr>
              <p:nvPr/>
            </p:nvSpPr>
            <p:spPr bwMode="auto">
              <a:xfrm rot="-2673413">
                <a:off x="4740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89616" name="Oval 26"/>
              <p:cNvSpPr>
                <a:spLocks noChangeArrowheads="1"/>
              </p:cNvSpPr>
              <p:nvPr/>
            </p:nvSpPr>
            <p:spPr bwMode="auto">
              <a:xfrm rot="-2673413">
                <a:off x="4922" y="3203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89500" name="Group 46"/>
            <p:cNvGrpSpPr>
              <a:grpSpLocks/>
            </p:cNvGrpSpPr>
            <p:nvPr/>
          </p:nvGrpSpPr>
          <p:grpSpPr bwMode="auto">
            <a:xfrm>
              <a:off x="158" y="2160"/>
              <a:ext cx="1315" cy="226"/>
              <a:chOff x="1655" y="3612"/>
              <a:chExt cx="1315" cy="226"/>
            </a:xfrm>
          </p:grpSpPr>
          <p:grpSp>
            <p:nvGrpSpPr>
              <p:cNvPr id="189581" name="Group 47"/>
              <p:cNvGrpSpPr>
                <a:grpSpLocks/>
              </p:cNvGrpSpPr>
              <p:nvPr/>
            </p:nvGrpSpPr>
            <p:grpSpPr bwMode="auto">
              <a:xfrm>
                <a:off x="1655" y="3612"/>
                <a:ext cx="1315" cy="46"/>
                <a:chOff x="3652" y="3203"/>
                <a:chExt cx="1315" cy="46"/>
              </a:xfrm>
            </p:grpSpPr>
            <p:sp>
              <p:nvSpPr>
                <p:cNvPr id="189601" name="Oval 48"/>
                <p:cNvSpPr>
                  <a:spLocks noChangeArrowheads="1"/>
                </p:cNvSpPr>
                <p:nvPr/>
              </p:nvSpPr>
              <p:spPr bwMode="auto">
                <a:xfrm rot="-2673413">
                  <a:off x="3652" y="3204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602" name="Oval 49"/>
                <p:cNvSpPr>
                  <a:spLocks noChangeArrowheads="1"/>
                </p:cNvSpPr>
                <p:nvPr/>
              </p:nvSpPr>
              <p:spPr bwMode="auto">
                <a:xfrm rot="-2673413">
                  <a:off x="3833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603" name="Oval 50"/>
                <p:cNvSpPr>
                  <a:spLocks noChangeArrowheads="1"/>
                </p:cNvSpPr>
                <p:nvPr/>
              </p:nvSpPr>
              <p:spPr bwMode="auto">
                <a:xfrm rot="-2673413">
                  <a:off x="4015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604" name="Oval 51"/>
                <p:cNvSpPr>
                  <a:spLocks noChangeArrowheads="1"/>
                </p:cNvSpPr>
                <p:nvPr/>
              </p:nvSpPr>
              <p:spPr bwMode="auto">
                <a:xfrm rot="-2673413">
                  <a:off x="4196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605" name="Oval 52"/>
                <p:cNvSpPr>
                  <a:spLocks noChangeArrowheads="1"/>
                </p:cNvSpPr>
                <p:nvPr/>
              </p:nvSpPr>
              <p:spPr bwMode="auto">
                <a:xfrm rot="-2673413">
                  <a:off x="4377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606" name="Oval 53"/>
                <p:cNvSpPr>
                  <a:spLocks noChangeArrowheads="1"/>
                </p:cNvSpPr>
                <p:nvPr/>
              </p:nvSpPr>
              <p:spPr bwMode="auto">
                <a:xfrm rot="-2673413">
                  <a:off x="4559" y="3204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607" name="Oval 54"/>
                <p:cNvSpPr>
                  <a:spLocks noChangeArrowheads="1"/>
                </p:cNvSpPr>
                <p:nvPr/>
              </p:nvSpPr>
              <p:spPr bwMode="auto">
                <a:xfrm rot="-2673413">
                  <a:off x="4740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608" name="Oval 55"/>
                <p:cNvSpPr>
                  <a:spLocks noChangeArrowheads="1"/>
                </p:cNvSpPr>
                <p:nvPr/>
              </p:nvSpPr>
              <p:spPr bwMode="auto">
                <a:xfrm rot="-2673413">
                  <a:off x="4922" y="320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189582" name="Group 56"/>
              <p:cNvGrpSpPr>
                <a:grpSpLocks/>
              </p:cNvGrpSpPr>
              <p:nvPr/>
            </p:nvGrpSpPr>
            <p:grpSpPr bwMode="auto">
              <a:xfrm>
                <a:off x="1655" y="3702"/>
                <a:ext cx="1315" cy="136"/>
                <a:chOff x="3288" y="3612"/>
                <a:chExt cx="1315" cy="136"/>
              </a:xfrm>
            </p:grpSpPr>
            <p:grpSp>
              <p:nvGrpSpPr>
                <p:cNvPr id="189583" name="Group 57"/>
                <p:cNvGrpSpPr>
                  <a:grpSpLocks/>
                </p:cNvGrpSpPr>
                <p:nvPr/>
              </p:nvGrpSpPr>
              <p:grpSpPr bwMode="auto">
                <a:xfrm>
                  <a:off x="3288" y="3612"/>
                  <a:ext cx="1315" cy="46"/>
                  <a:chOff x="3652" y="3203"/>
                  <a:chExt cx="1315" cy="46"/>
                </a:xfrm>
              </p:grpSpPr>
              <p:sp>
                <p:nvSpPr>
                  <p:cNvPr id="189593" name="Oval 58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3652" y="3204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94" name="Oval 59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3833" y="3203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95" name="Oval 60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4015" y="3203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96" name="Oval 61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4196" y="3203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97" name="Oval 62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4377" y="3203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98" name="Oval 63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4559" y="3204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99" name="Oval 64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4740" y="3203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600" name="Oval 65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4922" y="3203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  <p:grpSp>
              <p:nvGrpSpPr>
                <p:cNvPr id="189584" name="Group 66"/>
                <p:cNvGrpSpPr>
                  <a:grpSpLocks/>
                </p:cNvGrpSpPr>
                <p:nvPr/>
              </p:nvGrpSpPr>
              <p:grpSpPr bwMode="auto">
                <a:xfrm>
                  <a:off x="3288" y="3702"/>
                  <a:ext cx="1315" cy="46"/>
                  <a:chOff x="3652" y="3203"/>
                  <a:chExt cx="1315" cy="46"/>
                </a:xfrm>
              </p:grpSpPr>
              <p:sp>
                <p:nvSpPr>
                  <p:cNvPr id="189585" name="Oval 67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3652" y="3204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86" name="Oval 68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3833" y="3203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87" name="Oval 69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4015" y="3203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88" name="Oval 70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4196" y="3203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89" name="Oval 71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4377" y="3203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90" name="Oval 72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4559" y="3204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91" name="Oval 73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4740" y="3203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92" name="Oval 74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4922" y="3203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</p:grpSp>
        </p:grpSp>
        <p:grpSp>
          <p:nvGrpSpPr>
            <p:cNvPr id="189501" name="Group 84"/>
            <p:cNvGrpSpPr>
              <a:grpSpLocks/>
            </p:cNvGrpSpPr>
            <p:nvPr/>
          </p:nvGrpSpPr>
          <p:grpSpPr bwMode="auto">
            <a:xfrm>
              <a:off x="3016" y="2342"/>
              <a:ext cx="45" cy="407"/>
              <a:chOff x="3016" y="2342"/>
              <a:chExt cx="45" cy="407"/>
            </a:xfrm>
          </p:grpSpPr>
          <p:grpSp>
            <p:nvGrpSpPr>
              <p:cNvPr id="189573" name="Group 85"/>
              <p:cNvGrpSpPr>
                <a:grpSpLocks/>
              </p:cNvGrpSpPr>
              <p:nvPr/>
            </p:nvGrpSpPr>
            <p:grpSpPr bwMode="auto">
              <a:xfrm>
                <a:off x="3016" y="2432"/>
                <a:ext cx="45" cy="227"/>
                <a:chOff x="3016" y="2432"/>
                <a:chExt cx="45" cy="227"/>
              </a:xfrm>
            </p:grpSpPr>
            <p:sp>
              <p:nvSpPr>
                <p:cNvPr id="189579" name="Oval 86"/>
                <p:cNvSpPr>
                  <a:spLocks noChangeArrowheads="1"/>
                </p:cNvSpPr>
                <p:nvPr/>
              </p:nvSpPr>
              <p:spPr bwMode="auto">
                <a:xfrm rot="-2673413">
                  <a:off x="3016" y="2614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580" name="Oval 87"/>
                <p:cNvSpPr>
                  <a:spLocks noChangeArrowheads="1"/>
                </p:cNvSpPr>
                <p:nvPr/>
              </p:nvSpPr>
              <p:spPr bwMode="auto">
                <a:xfrm rot="-2673413">
                  <a:off x="3016" y="2432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189574" name="Group 88"/>
              <p:cNvGrpSpPr>
                <a:grpSpLocks/>
              </p:cNvGrpSpPr>
              <p:nvPr/>
            </p:nvGrpSpPr>
            <p:grpSpPr bwMode="auto">
              <a:xfrm>
                <a:off x="3016" y="2342"/>
                <a:ext cx="45" cy="407"/>
                <a:chOff x="3016" y="2342"/>
                <a:chExt cx="45" cy="407"/>
              </a:xfrm>
            </p:grpSpPr>
            <p:sp>
              <p:nvSpPr>
                <p:cNvPr id="189575" name="Oval 89"/>
                <p:cNvSpPr>
                  <a:spLocks noChangeArrowheads="1"/>
                </p:cNvSpPr>
                <p:nvPr/>
              </p:nvSpPr>
              <p:spPr bwMode="auto">
                <a:xfrm rot="-2673413">
                  <a:off x="3016" y="2342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189576" name="Group 90"/>
                <p:cNvGrpSpPr>
                  <a:grpSpLocks/>
                </p:cNvGrpSpPr>
                <p:nvPr/>
              </p:nvGrpSpPr>
              <p:grpSpPr bwMode="auto">
                <a:xfrm>
                  <a:off x="3016" y="2523"/>
                  <a:ext cx="45" cy="226"/>
                  <a:chOff x="3016" y="2523"/>
                  <a:chExt cx="45" cy="226"/>
                </a:xfrm>
              </p:grpSpPr>
              <p:sp>
                <p:nvSpPr>
                  <p:cNvPr id="189577" name="Oval 91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3016" y="2523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78" name="Oval 92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3016" y="2704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</p:grpSp>
        </p:grpSp>
        <p:grpSp>
          <p:nvGrpSpPr>
            <p:cNvPr id="189502" name="Group 93"/>
            <p:cNvGrpSpPr>
              <a:grpSpLocks/>
            </p:cNvGrpSpPr>
            <p:nvPr/>
          </p:nvGrpSpPr>
          <p:grpSpPr bwMode="auto">
            <a:xfrm>
              <a:off x="2290" y="2387"/>
              <a:ext cx="46" cy="499"/>
              <a:chOff x="2290" y="2387"/>
              <a:chExt cx="46" cy="499"/>
            </a:xfrm>
          </p:grpSpPr>
          <p:grpSp>
            <p:nvGrpSpPr>
              <p:cNvPr id="189565" name="Group 94"/>
              <p:cNvGrpSpPr>
                <a:grpSpLocks/>
              </p:cNvGrpSpPr>
              <p:nvPr/>
            </p:nvGrpSpPr>
            <p:grpSpPr bwMode="auto">
              <a:xfrm>
                <a:off x="2290" y="2387"/>
                <a:ext cx="46" cy="408"/>
                <a:chOff x="2290" y="2387"/>
                <a:chExt cx="46" cy="408"/>
              </a:xfrm>
            </p:grpSpPr>
            <p:sp>
              <p:nvSpPr>
                <p:cNvPr id="189570" name="Oval 95"/>
                <p:cNvSpPr>
                  <a:spLocks noChangeArrowheads="1"/>
                </p:cNvSpPr>
                <p:nvPr/>
              </p:nvSpPr>
              <p:spPr bwMode="auto">
                <a:xfrm rot="-2673413">
                  <a:off x="2291" y="2750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571" name="Oval 96"/>
                <p:cNvSpPr>
                  <a:spLocks noChangeArrowheads="1"/>
                </p:cNvSpPr>
                <p:nvPr/>
              </p:nvSpPr>
              <p:spPr bwMode="auto">
                <a:xfrm rot="-2673413">
                  <a:off x="2290" y="2568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572" name="Oval 97"/>
                <p:cNvSpPr>
                  <a:spLocks noChangeArrowheads="1"/>
                </p:cNvSpPr>
                <p:nvPr/>
              </p:nvSpPr>
              <p:spPr bwMode="auto">
                <a:xfrm rot="-2673413">
                  <a:off x="2290" y="2387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189566" name="Group 98"/>
              <p:cNvGrpSpPr>
                <a:grpSpLocks/>
              </p:cNvGrpSpPr>
              <p:nvPr/>
            </p:nvGrpSpPr>
            <p:grpSpPr bwMode="auto">
              <a:xfrm>
                <a:off x="2291" y="2478"/>
                <a:ext cx="45" cy="408"/>
                <a:chOff x="2290" y="2478"/>
                <a:chExt cx="45" cy="408"/>
              </a:xfrm>
            </p:grpSpPr>
            <p:sp>
              <p:nvSpPr>
                <p:cNvPr id="189567" name="Oval 99"/>
                <p:cNvSpPr>
                  <a:spLocks noChangeArrowheads="1"/>
                </p:cNvSpPr>
                <p:nvPr/>
              </p:nvSpPr>
              <p:spPr bwMode="auto">
                <a:xfrm rot="-2673413">
                  <a:off x="2290" y="2841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568" name="Oval 100"/>
                <p:cNvSpPr>
                  <a:spLocks noChangeArrowheads="1"/>
                </p:cNvSpPr>
                <p:nvPr/>
              </p:nvSpPr>
              <p:spPr bwMode="auto">
                <a:xfrm rot="-2673413">
                  <a:off x="2290" y="2659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569" name="Oval 101"/>
                <p:cNvSpPr>
                  <a:spLocks noChangeArrowheads="1"/>
                </p:cNvSpPr>
                <p:nvPr/>
              </p:nvSpPr>
              <p:spPr bwMode="auto">
                <a:xfrm rot="-2673413">
                  <a:off x="2290" y="2478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</p:grpSp>
        <p:grpSp>
          <p:nvGrpSpPr>
            <p:cNvPr id="189503" name="Group 102"/>
            <p:cNvGrpSpPr>
              <a:grpSpLocks/>
            </p:cNvGrpSpPr>
            <p:nvPr/>
          </p:nvGrpSpPr>
          <p:grpSpPr bwMode="auto">
            <a:xfrm>
              <a:off x="1565" y="2433"/>
              <a:ext cx="45" cy="589"/>
              <a:chOff x="1565" y="2387"/>
              <a:chExt cx="45" cy="589"/>
            </a:xfrm>
          </p:grpSpPr>
          <p:sp>
            <p:nvSpPr>
              <p:cNvPr id="189555" name="Oval 103"/>
              <p:cNvSpPr>
                <a:spLocks noChangeArrowheads="1"/>
              </p:cNvSpPr>
              <p:nvPr/>
            </p:nvSpPr>
            <p:spPr bwMode="auto">
              <a:xfrm rot="-2673413">
                <a:off x="1565" y="2387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grpSp>
            <p:nvGrpSpPr>
              <p:cNvPr id="189556" name="Group 104"/>
              <p:cNvGrpSpPr>
                <a:grpSpLocks/>
              </p:cNvGrpSpPr>
              <p:nvPr/>
            </p:nvGrpSpPr>
            <p:grpSpPr bwMode="auto">
              <a:xfrm>
                <a:off x="1565" y="2478"/>
                <a:ext cx="45" cy="498"/>
                <a:chOff x="1565" y="2478"/>
                <a:chExt cx="45" cy="498"/>
              </a:xfrm>
            </p:grpSpPr>
            <p:grpSp>
              <p:nvGrpSpPr>
                <p:cNvPr id="189557" name="Group 105"/>
                <p:cNvGrpSpPr>
                  <a:grpSpLocks/>
                </p:cNvGrpSpPr>
                <p:nvPr/>
              </p:nvGrpSpPr>
              <p:grpSpPr bwMode="auto">
                <a:xfrm>
                  <a:off x="1565" y="2569"/>
                  <a:ext cx="45" cy="407"/>
                  <a:chOff x="1565" y="2569"/>
                  <a:chExt cx="45" cy="407"/>
                </a:xfrm>
              </p:grpSpPr>
              <p:sp>
                <p:nvSpPr>
                  <p:cNvPr id="189562" name="Oval 106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1565" y="2931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63" name="Oval 107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1565" y="2750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64" name="Oval 108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1565" y="2569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  <p:grpSp>
              <p:nvGrpSpPr>
                <p:cNvPr id="189558" name="Group 109"/>
                <p:cNvGrpSpPr>
                  <a:grpSpLocks/>
                </p:cNvGrpSpPr>
                <p:nvPr/>
              </p:nvGrpSpPr>
              <p:grpSpPr bwMode="auto">
                <a:xfrm>
                  <a:off x="1565" y="2478"/>
                  <a:ext cx="45" cy="408"/>
                  <a:chOff x="1565" y="2478"/>
                  <a:chExt cx="45" cy="408"/>
                </a:xfrm>
              </p:grpSpPr>
              <p:sp>
                <p:nvSpPr>
                  <p:cNvPr id="189559" name="Oval 110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1565" y="2841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60" name="Oval 111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1565" y="2659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61" name="Oval 112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1565" y="2478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</p:grpSp>
        </p:grpSp>
        <p:grpSp>
          <p:nvGrpSpPr>
            <p:cNvPr id="189504" name="Group 113"/>
            <p:cNvGrpSpPr>
              <a:grpSpLocks/>
            </p:cNvGrpSpPr>
            <p:nvPr/>
          </p:nvGrpSpPr>
          <p:grpSpPr bwMode="auto">
            <a:xfrm>
              <a:off x="884" y="2478"/>
              <a:ext cx="46" cy="680"/>
              <a:chOff x="884" y="2478"/>
              <a:chExt cx="46" cy="680"/>
            </a:xfrm>
          </p:grpSpPr>
          <p:grpSp>
            <p:nvGrpSpPr>
              <p:cNvPr id="189545" name="Group 114"/>
              <p:cNvGrpSpPr>
                <a:grpSpLocks/>
              </p:cNvGrpSpPr>
              <p:nvPr/>
            </p:nvGrpSpPr>
            <p:grpSpPr bwMode="auto">
              <a:xfrm>
                <a:off x="884" y="2478"/>
                <a:ext cx="46" cy="589"/>
                <a:chOff x="884" y="2478"/>
                <a:chExt cx="46" cy="589"/>
              </a:xfrm>
            </p:grpSpPr>
            <p:sp>
              <p:nvSpPr>
                <p:cNvPr id="189551" name="Oval 115"/>
                <p:cNvSpPr>
                  <a:spLocks noChangeArrowheads="1"/>
                </p:cNvSpPr>
                <p:nvPr/>
              </p:nvSpPr>
              <p:spPr bwMode="auto">
                <a:xfrm rot="-2673413">
                  <a:off x="885" y="3022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552" name="Oval 116"/>
                <p:cNvSpPr>
                  <a:spLocks noChangeArrowheads="1"/>
                </p:cNvSpPr>
                <p:nvPr/>
              </p:nvSpPr>
              <p:spPr bwMode="auto">
                <a:xfrm rot="-2673413">
                  <a:off x="884" y="2840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553" name="Oval 117"/>
                <p:cNvSpPr>
                  <a:spLocks noChangeArrowheads="1"/>
                </p:cNvSpPr>
                <p:nvPr/>
              </p:nvSpPr>
              <p:spPr bwMode="auto">
                <a:xfrm rot="-2673413">
                  <a:off x="884" y="2659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554" name="Oval 118"/>
                <p:cNvSpPr>
                  <a:spLocks noChangeArrowheads="1"/>
                </p:cNvSpPr>
                <p:nvPr/>
              </p:nvSpPr>
              <p:spPr bwMode="auto">
                <a:xfrm rot="-2673413">
                  <a:off x="884" y="2478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189546" name="Group 119"/>
              <p:cNvGrpSpPr>
                <a:grpSpLocks/>
              </p:cNvGrpSpPr>
              <p:nvPr/>
            </p:nvGrpSpPr>
            <p:grpSpPr bwMode="auto">
              <a:xfrm>
                <a:off x="885" y="2568"/>
                <a:ext cx="45" cy="590"/>
                <a:chOff x="884" y="2568"/>
                <a:chExt cx="45" cy="590"/>
              </a:xfrm>
            </p:grpSpPr>
            <p:sp>
              <p:nvSpPr>
                <p:cNvPr id="189547" name="Oval 120"/>
                <p:cNvSpPr>
                  <a:spLocks noChangeArrowheads="1"/>
                </p:cNvSpPr>
                <p:nvPr/>
              </p:nvSpPr>
              <p:spPr bwMode="auto">
                <a:xfrm rot="-2673413">
                  <a:off x="884" y="311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548" name="Oval 121"/>
                <p:cNvSpPr>
                  <a:spLocks noChangeArrowheads="1"/>
                </p:cNvSpPr>
                <p:nvPr/>
              </p:nvSpPr>
              <p:spPr bwMode="auto">
                <a:xfrm rot="-2673413">
                  <a:off x="884" y="2931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549" name="Oval 122"/>
                <p:cNvSpPr>
                  <a:spLocks noChangeArrowheads="1"/>
                </p:cNvSpPr>
                <p:nvPr/>
              </p:nvSpPr>
              <p:spPr bwMode="auto">
                <a:xfrm rot="-2673413">
                  <a:off x="884" y="2749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550" name="Oval 123"/>
                <p:cNvSpPr>
                  <a:spLocks noChangeArrowheads="1"/>
                </p:cNvSpPr>
                <p:nvPr/>
              </p:nvSpPr>
              <p:spPr bwMode="auto">
                <a:xfrm rot="-2673413">
                  <a:off x="884" y="2568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</p:grpSp>
        <p:grpSp>
          <p:nvGrpSpPr>
            <p:cNvPr id="189505" name="Group 131"/>
            <p:cNvGrpSpPr>
              <a:grpSpLocks/>
            </p:cNvGrpSpPr>
            <p:nvPr/>
          </p:nvGrpSpPr>
          <p:grpSpPr bwMode="auto">
            <a:xfrm flipV="1">
              <a:off x="3016" y="1798"/>
              <a:ext cx="45" cy="407"/>
              <a:chOff x="3016" y="2342"/>
              <a:chExt cx="45" cy="407"/>
            </a:xfrm>
          </p:grpSpPr>
          <p:grpSp>
            <p:nvGrpSpPr>
              <p:cNvPr id="189537" name="Group 132"/>
              <p:cNvGrpSpPr>
                <a:grpSpLocks/>
              </p:cNvGrpSpPr>
              <p:nvPr/>
            </p:nvGrpSpPr>
            <p:grpSpPr bwMode="auto">
              <a:xfrm>
                <a:off x="3016" y="2432"/>
                <a:ext cx="45" cy="227"/>
                <a:chOff x="3016" y="2432"/>
                <a:chExt cx="45" cy="227"/>
              </a:xfrm>
            </p:grpSpPr>
            <p:sp>
              <p:nvSpPr>
                <p:cNvPr id="189543" name="Oval 133"/>
                <p:cNvSpPr>
                  <a:spLocks noChangeArrowheads="1"/>
                </p:cNvSpPr>
                <p:nvPr/>
              </p:nvSpPr>
              <p:spPr bwMode="auto">
                <a:xfrm rot="-2673413">
                  <a:off x="3016" y="2614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544" name="Oval 134"/>
                <p:cNvSpPr>
                  <a:spLocks noChangeArrowheads="1"/>
                </p:cNvSpPr>
                <p:nvPr/>
              </p:nvSpPr>
              <p:spPr bwMode="auto">
                <a:xfrm rot="-2673413">
                  <a:off x="3016" y="2432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189538" name="Group 135"/>
              <p:cNvGrpSpPr>
                <a:grpSpLocks/>
              </p:cNvGrpSpPr>
              <p:nvPr/>
            </p:nvGrpSpPr>
            <p:grpSpPr bwMode="auto">
              <a:xfrm>
                <a:off x="3016" y="2342"/>
                <a:ext cx="45" cy="407"/>
                <a:chOff x="3016" y="2342"/>
                <a:chExt cx="45" cy="407"/>
              </a:xfrm>
            </p:grpSpPr>
            <p:sp>
              <p:nvSpPr>
                <p:cNvPr id="189539" name="Oval 136"/>
                <p:cNvSpPr>
                  <a:spLocks noChangeArrowheads="1"/>
                </p:cNvSpPr>
                <p:nvPr/>
              </p:nvSpPr>
              <p:spPr bwMode="auto">
                <a:xfrm rot="-2673413">
                  <a:off x="3016" y="2342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189540" name="Group 137"/>
                <p:cNvGrpSpPr>
                  <a:grpSpLocks/>
                </p:cNvGrpSpPr>
                <p:nvPr/>
              </p:nvGrpSpPr>
              <p:grpSpPr bwMode="auto">
                <a:xfrm>
                  <a:off x="3016" y="2523"/>
                  <a:ext cx="45" cy="226"/>
                  <a:chOff x="3016" y="2523"/>
                  <a:chExt cx="45" cy="226"/>
                </a:xfrm>
              </p:grpSpPr>
              <p:sp>
                <p:nvSpPr>
                  <p:cNvPr id="189541" name="Oval 138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3016" y="2523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42" name="Oval 139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3016" y="2704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</p:grpSp>
        </p:grpSp>
        <p:grpSp>
          <p:nvGrpSpPr>
            <p:cNvPr id="189506" name="Group 140"/>
            <p:cNvGrpSpPr>
              <a:grpSpLocks/>
            </p:cNvGrpSpPr>
            <p:nvPr/>
          </p:nvGrpSpPr>
          <p:grpSpPr bwMode="auto">
            <a:xfrm flipV="1">
              <a:off x="2290" y="1661"/>
              <a:ext cx="46" cy="499"/>
              <a:chOff x="2290" y="2387"/>
              <a:chExt cx="46" cy="499"/>
            </a:xfrm>
          </p:grpSpPr>
          <p:grpSp>
            <p:nvGrpSpPr>
              <p:cNvPr id="189529" name="Group 141"/>
              <p:cNvGrpSpPr>
                <a:grpSpLocks/>
              </p:cNvGrpSpPr>
              <p:nvPr/>
            </p:nvGrpSpPr>
            <p:grpSpPr bwMode="auto">
              <a:xfrm>
                <a:off x="2290" y="2387"/>
                <a:ext cx="46" cy="408"/>
                <a:chOff x="2290" y="2387"/>
                <a:chExt cx="46" cy="408"/>
              </a:xfrm>
            </p:grpSpPr>
            <p:sp>
              <p:nvSpPr>
                <p:cNvPr id="189534" name="Oval 142"/>
                <p:cNvSpPr>
                  <a:spLocks noChangeArrowheads="1"/>
                </p:cNvSpPr>
                <p:nvPr/>
              </p:nvSpPr>
              <p:spPr bwMode="auto">
                <a:xfrm rot="-2673413">
                  <a:off x="2291" y="2750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535" name="Oval 143"/>
                <p:cNvSpPr>
                  <a:spLocks noChangeArrowheads="1"/>
                </p:cNvSpPr>
                <p:nvPr/>
              </p:nvSpPr>
              <p:spPr bwMode="auto">
                <a:xfrm rot="-2673413">
                  <a:off x="2290" y="2568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536" name="Oval 144"/>
                <p:cNvSpPr>
                  <a:spLocks noChangeArrowheads="1"/>
                </p:cNvSpPr>
                <p:nvPr/>
              </p:nvSpPr>
              <p:spPr bwMode="auto">
                <a:xfrm rot="-2673413">
                  <a:off x="2290" y="2387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189530" name="Group 145"/>
              <p:cNvGrpSpPr>
                <a:grpSpLocks/>
              </p:cNvGrpSpPr>
              <p:nvPr/>
            </p:nvGrpSpPr>
            <p:grpSpPr bwMode="auto">
              <a:xfrm>
                <a:off x="2291" y="2478"/>
                <a:ext cx="45" cy="408"/>
                <a:chOff x="2290" y="2478"/>
                <a:chExt cx="45" cy="408"/>
              </a:xfrm>
            </p:grpSpPr>
            <p:sp>
              <p:nvSpPr>
                <p:cNvPr id="189531" name="Oval 146"/>
                <p:cNvSpPr>
                  <a:spLocks noChangeArrowheads="1"/>
                </p:cNvSpPr>
                <p:nvPr/>
              </p:nvSpPr>
              <p:spPr bwMode="auto">
                <a:xfrm rot="-2673413">
                  <a:off x="2290" y="2841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532" name="Oval 147"/>
                <p:cNvSpPr>
                  <a:spLocks noChangeArrowheads="1"/>
                </p:cNvSpPr>
                <p:nvPr/>
              </p:nvSpPr>
              <p:spPr bwMode="auto">
                <a:xfrm rot="-2673413">
                  <a:off x="2290" y="2659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533" name="Oval 148"/>
                <p:cNvSpPr>
                  <a:spLocks noChangeArrowheads="1"/>
                </p:cNvSpPr>
                <p:nvPr/>
              </p:nvSpPr>
              <p:spPr bwMode="auto">
                <a:xfrm rot="-2673413">
                  <a:off x="2290" y="2478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</p:grpSp>
        <p:grpSp>
          <p:nvGrpSpPr>
            <p:cNvPr id="189507" name="Group 149"/>
            <p:cNvGrpSpPr>
              <a:grpSpLocks/>
            </p:cNvGrpSpPr>
            <p:nvPr/>
          </p:nvGrpSpPr>
          <p:grpSpPr bwMode="auto">
            <a:xfrm flipV="1">
              <a:off x="884" y="1389"/>
              <a:ext cx="46" cy="680"/>
              <a:chOff x="884" y="2478"/>
              <a:chExt cx="46" cy="680"/>
            </a:xfrm>
          </p:grpSpPr>
          <p:grpSp>
            <p:nvGrpSpPr>
              <p:cNvPr id="189519" name="Group 150"/>
              <p:cNvGrpSpPr>
                <a:grpSpLocks/>
              </p:cNvGrpSpPr>
              <p:nvPr/>
            </p:nvGrpSpPr>
            <p:grpSpPr bwMode="auto">
              <a:xfrm>
                <a:off x="884" y="2478"/>
                <a:ext cx="46" cy="589"/>
                <a:chOff x="884" y="2478"/>
                <a:chExt cx="46" cy="589"/>
              </a:xfrm>
            </p:grpSpPr>
            <p:sp>
              <p:nvSpPr>
                <p:cNvPr id="189525" name="Oval 151"/>
                <p:cNvSpPr>
                  <a:spLocks noChangeArrowheads="1"/>
                </p:cNvSpPr>
                <p:nvPr/>
              </p:nvSpPr>
              <p:spPr bwMode="auto">
                <a:xfrm rot="-2673413">
                  <a:off x="885" y="3022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526" name="Oval 152"/>
                <p:cNvSpPr>
                  <a:spLocks noChangeArrowheads="1"/>
                </p:cNvSpPr>
                <p:nvPr/>
              </p:nvSpPr>
              <p:spPr bwMode="auto">
                <a:xfrm rot="-2673413">
                  <a:off x="884" y="2840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527" name="Oval 153"/>
                <p:cNvSpPr>
                  <a:spLocks noChangeArrowheads="1"/>
                </p:cNvSpPr>
                <p:nvPr/>
              </p:nvSpPr>
              <p:spPr bwMode="auto">
                <a:xfrm rot="-2673413">
                  <a:off x="884" y="2659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528" name="Oval 154"/>
                <p:cNvSpPr>
                  <a:spLocks noChangeArrowheads="1"/>
                </p:cNvSpPr>
                <p:nvPr/>
              </p:nvSpPr>
              <p:spPr bwMode="auto">
                <a:xfrm rot="-2673413">
                  <a:off x="884" y="2478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189520" name="Group 155"/>
              <p:cNvGrpSpPr>
                <a:grpSpLocks/>
              </p:cNvGrpSpPr>
              <p:nvPr/>
            </p:nvGrpSpPr>
            <p:grpSpPr bwMode="auto">
              <a:xfrm>
                <a:off x="885" y="2568"/>
                <a:ext cx="45" cy="590"/>
                <a:chOff x="884" y="2568"/>
                <a:chExt cx="45" cy="590"/>
              </a:xfrm>
            </p:grpSpPr>
            <p:sp>
              <p:nvSpPr>
                <p:cNvPr id="189521" name="Oval 156"/>
                <p:cNvSpPr>
                  <a:spLocks noChangeArrowheads="1"/>
                </p:cNvSpPr>
                <p:nvPr/>
              </p:nvSpPr>
              <p:spPr bwMode="auto">
                <a:xfrm rot="-2673413">
                  <a:off x="884" y="3113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522" name="Oval 157"/>
                <p:cNvSpPr>
                  <a:spLocks noChangeArrowheads="1"/>
                </p:cNvSpPr>
                <p:nvPr/>
              </p:nvSpPr>
              <p:spPr bwMode="auto">
                <a:xfrm rot="-2673413">
                  <a:off x="884" y="2931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523" name="Oval 158"/>
                <p:cNvSpPr>
                  <a:spLocks noChangeArrowheads="1"/>
                </p:cNvSpPr>
                <p:nvPr/>
              </p:nvSpPr>
              <p:spPr bwMode="auto">
                <a:xfrm rot="-2673413">
                  <a:off x="884" y="2749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89524" name="Oval 159"/>
                <p:cNvSpPr>
                  <a:spLocks noChangeArrowheads="1"/>
                </p:cNvSpPr>
                <p:nvPr/>
              </p:nvSpPr>
              <p:spPr bwMode="auto">
                <a:xfrm rot="-2673413">
                  <a:off x="884" y="2568"/>
                  <a:ext cx="45" cy="45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</p:grpSp>
        <p:grpSp>
          <p:nvGrpSpPr>
            <p:cNvPr id="189508" name="Group 160"/>
            <p:cNvGrpSpPr>
              <a:grpSpLocks/>
            </p:cNvGrpSpPr>
            <p:nvPr/>
          </p:nvGrpSpPr>
          <p:grpSpPr bwMode="auto">
            <a:xfrm>
              <a:off x="1565" y="1525"/>
              <a:ext cx="45" cy="589"/>
              <a:chOff x="1565" y="2387"/>
              <a:chExt cx="45" cy="589"/>
            </a:xfrm>
          </p:grpSpPr>
          <p:sp>
            <p:nvSpPr>
              <p:cNvPr id="189509" name="Oval 161"/>
              <p:cNvSpPr>
                <a:spLocks noChangeArrowheads="1"/>
              </p:cNvSpPr>
              <p:nvPr/>
            </p:nvSpPr>
            <p:spPr bwMode="auto">
              <a:xfrm rot="-2673413">
                <a:off x="1565" y="2387"/>
                <a:ext cx="45" cy="45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grpSp>
            <p:nvGrpSpPr>
              <p:cNvPr id="189510" name="Group 162"/>
              <p:cNvGrpSpPr>
                <a:grpSpLocks/>
              </p:cNvGrpSpPr>
              <p:nvPr/>
            </p:nvGrpSpPr>
            <p:grpSpPr bwMode="auto">
              <a:xfrm>
                <a:off x="1565" y="2478"/>
                <a:ext cx="45" cy="498"/>
                <a:chOff x="1565" y="2478"/>
                <a:chExt cx="45" cy="498"/>
              </a:xfrm>
            </p:grpSpPr>
            <p:grpSp>
              <p:nvGrpSpPr>
                <p:cNvPr id="189511" name="Group 163"/>
                <p:cNvGrpSpPr>
                  <a:grpSpLocks/>
                </p:cNvGrpSpPr>
                <p:nvPr/>
              </p:nvGrpSpPr>
              <p:grpSpPr bwMode="auto">
                <a:xfrm>
                  <a:off x="1565" y="2569"/>
                  <a:ext cx="45" cy="407"/>
                  <a:chOff x="1565" y="2569"/>
                  <a:chExt cx="45" cy="407"/>
                </a:xfrm>
              </p:grpSpPr>
              <p:sp>
                <p:nvSpPr>
                  <p:cNvPr id="189516" name="Oval 164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1565" y="2931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17" name="Oval 165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1565" y="2750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18" name="Oval 166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1565" y="2569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  <p:grpSp>
              <p:nvGrpSpPr>
                <p:cNvPr id="189512" name="Group 167"/>
                <p:cNvGrpSpPr>
                  <a:grpSpLocks/>
                </p:cNvGrpSpPr>
                <p:nvPr/>
              </p:nvGrpSpPr>
              <p:grpSpPr bwMode="auto">
                <a:xfrm>
                  <a:off x="1565" y="2478"/>
                  <a:ext cx="45" cy="408"/>
                  <a:chOff x="1565" y="2478"/>
                  <a:chExt cx="45" cy="408"/>
                </a:xfrm>
              </p:grpSpPr>
              <p:sp>
                <p:nvSpPr>
                  <p:cNvPr id="189513" name="Oval 168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1565" y="2841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14" name="Oval 169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1565" y="2659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89515" name="Oval 170"/>
                  <p:cNvSpPr>
                    <a:spLocks noChangeArrowheads="1"/>
                  </p:cNvSpPr>
                  <p:nvPr/>
                </p:nvSpPr>
                <p:spPr bwMode="auto">
                  <a:xfrm rot="-2673413">
                    <a:off x="1565" y="2478"/>
                    <a:ext cx="45" cy="45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 cap="rnd" algn="ctr">
                        <a:solidFill>
                          <a:schemeClr val="tx2"/>
                        </a:solidFill>
                        <a:prstDash val="sysDot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</p:grpSp>
        </p:grpSp>
      </p:grpSp>
      <p:sp>
        <p:nvSpPr>
          <p:cNvPr id="416956" name="Line 188"/>
          <p:cNvSpPr>
            <a:spLocks noChangeShapeType="1"/>
          </p:cNvSpPr>
          <p:nvPr/>
        </p:nvSpPr>
        <p:spPr bwMode="auto">
          <a:xfrm>
            <a:off x="6948488" y="4221163"/>
            <a:ext cx="0" cy="576262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16957" name="Line 189"/>
          <p:cNvSpPr>
            <a:spLocks noChangeShapeType="1"/>
          </p:cNvSpPr>
          <p:nvPr/>
        </p:nvSpPr>
        <p:spPr bwMode="auto">
          <a:xfrm flipH="1">
            <a:off x="5940425" y="4292600"/>
            <a:ext cx="10080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16958" name="Text Box 190"/>
          <p:cNvSpPr txBox="1">
            <a:spLocks noChangeArrowheads="1"/>
          </p:cNvSpPr>
          <p:nvPr/>
        </p:nvSpPr>
        <p:spPr bwMode="auto">
          <a:xfrm>
            <a:off x="6011863" y="3933825"/>
            <a:ext cx="9366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/>
              <a:t>150 m</a:t>
            </a:r>
          </a:p>
        </p:txBody>
      </p:sp>
      <p:sp>
        <p:nvSpPr>
          <p:cNvPr id="417016" name="Line 248"/>
          <p:cNvSpPr>
            <a:spLocks noChangeShapeType="1"/>
          </p:cNvSpPr>
          <p:nvPr/>
        </p:nvSpPr>
        <p:spPr bwMode="auto">
          <a:xfrm>
            <a:off x="5969000" y="4797425"/>
            <a:ext cx="0" cy="142875"/>
          </a:xfrm>
          <a:prstGeom prst="line">
            <a:avLst/>
          </a:prstGeom>
          <a:noFill/>
          <a:ln w="4445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grpSp>
        <p:nvGrpSpPr>
          <p:cNvPr id="417023" name="Group 255"/>
          <p:cNvGrpSpPr>
            <a:grpSpLocks/>
          </p:cNvGrpSpPr>
          <p:nvPr/>
        </p:nvGrpSpPr>
        <p:grpSpPr bwMode="auto">
          <a:xfrm>
            <a:off x="7451725" y="4724400"/>
            <a:ext cx="1439863" cy="71438"/>
            <a:chOff x="2835" y="2251"/>
            <a:chExt cx="907" cy="45"/>
          </a:xfrm>
        </p:grpSpPr>
        <p:sp>
          <p:nvSpPr>
            <p:cNvPr id="189487" name="Line 237"/>
            <p:cNvSpPr>
              <a:spLocks noChangeShapeType="1"/>
            </p:cNvSpPr>
            <p:nvPr/>
          </p:nvSpPr>
          <p:spPr bwMode="auto">
            <a:xfrm>
              <a:off x="2835" y="2251"/>
              <a:ext cx="0" cy="45"/>
            </a:xfrm>
            <a:prstGeom prst="line">
              <a:avLst/>
            </a:prstGeom>
            <a:noFill/>
            <a:ln w="444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88" name="Line 239"/>
            <p:cNvSpPr>
              <a:spLocks noChangeShapeType="1"/>
            </p:cNvSpPr>
            <p:nvPr/>
          </p:nvSpPr>
          <p:spPr bwMode="auto">
            <a:xfrm>
              <a:off x="2925" y="2251"/>
              <a:ext cx="0" cy="45"/>
            </a:xfrm>
            <a:prstGeom prst="line">
              <a:avLst/>
            </a:prstGeom>
            <a:noFill/>
            <a:ln w="444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89" name="Line 240"/>
            <p:cNvSpPr>
              <a:spLocks noChangeShapeType="1"/>
            </p:cNvSpPr>
            <p:nvPr/>
          </p:nvSpPr>
          <p:spPr bwMode="auto">
            <a:xfrm>
              <a:off x="3107" y="2251"/>
              <a:ext cx="0" cy="45"/>
            </a:xfrm>
            <a:prstGeom prst="line">
              <a:avLst/>
            </a:prstGeom>
            <a:noFill/>
            <a:ln w="444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90" name="Line 241"/>
            <p:cNvSpPr>
              <a:spLocks noChangeShapeType="1"/>
            </p:cNvSpPr>
            <p:nvPr/>
          </p:nvSpPr>
          <p:spPr bwMode="auto">
            <a:xfrm>
              <a:off x="3198" y="2251"/>
              <a:ext cx="0" cy="45"/>
            </a:xfrm>
            <a:prstGeom prst="line">
              <a:avLst/>
            </a:prstGeom>
            <a:noFill/>
            <a:ln w="444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91" name="Line 242"/>
            <p:cNvSpPr>
              <a:spLocks noChangeShapeType="1"/>
            </p:cNvSpPr>
            <p:nvPr/>
          </p:nvSpPr>
          <p:spPr bwMode="auto">
            <a:xfrm>
              <a:off x="3288" y="2251"/>
              <a:ext cx="0" cy="45"/>
            </a:xfrm>
            <a:prstGeom prst="line">
              <a:avLst/>
            </a:prstGeom>
            <a:noFill/>
            <a:ln w="444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92" name="Line 243"/>
            <p:cNvSpPr>
              <a:spLocks noChangeShapeType="1"/>
            </p:cNvSpPr>
            <p:nvPr/>
          </p:nvSpPr>
          <p:spPr bwMode="auto">
            <a:xfrm>
              <a:off x="3016" y="2251"/>
              <a:ext cx="0" cy="45"/>
            </a:xfrm>
            <a:prstGeom prst="line">
              <a:avLst/>
            </a:prstGeom>
            <a:noFill/>
            <a:ln w="444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93" name="Line 244"/>
            <p:cNvSpPr>
              <a:spLocks noChangeShapeType="1"/>
            </p:cNvSpPr>
            <p:nvPr/>
          </p:nvSpPr>
          <p:spPr bwMode="auto">
            <a:xfrm>
              <a:off x="3470" y="2251"/>
              <a:ext cx="0" cy="45"/>
            </a:xfrm>
            <a:prstGeom prst="line">
              <a:avLst/>
            </a:prstGeom>
            <a:noFill/>
            <a:ln w="444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94" name="Line 245"/>
            <p:cNvSpPr>
              <a:spLocks noChangeShapeType="1"/>
            </p:cNvSpPr>
            <p:nvPr/>
          </p:nvSpPr>
          <p:spPr bwMode="auto">
            <a:xfrm>
              <a:off x="3560" y="2251"/>
              <a:ext cx="0" cy="45"/>
            </a:xfrm>
            <a:prstGeom prst="line">
              <a:avLst/>
            </a:prstGeom>
            <a:noFill/>
            <a:ln w="444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95" name="Line 246"/>
            <p:cNvSpPr>
              <a:spLocks noChangeShapeType="1"/>
            </p:cNvSpPr>
            <p:nvPr/>
          </p:nvSpPr>
          <p:spPr bwMode="auto">
            <a:xfrm>
              <a:off x="3651" y="2251"/>
              <a:ext cx="0" cy="45"/>
            </a:xfrm>
            <a:prstGeom prst="line">
              <a:avLst/>
            </a:prstGeom>
            <a:noFill/>
            <a:ln w="444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96" name="Line 247"/>
            <p:cNvSpPr>
              <a:spLocks noChangeShapeType="1"/>
            </p:cNvSpPr>
            <p:nvPr/>
          </p:nvSpPr>
          <p:spPr bwMode="auto">
            <a:xfrm>
              <a:off x="3742" y="2251"/>
              <a:ext cx="0" cy="45"/>
            </a:xfrm>
            <a:prstGeom prst="line">
              <a:avLst/>
            </a:prstGeom>
            <a:noFill/>
            <a:ln w="444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97" name="Line 249"/>
            <p:cNvSpPr>
              <a:spLocks noChangeShapeType="1"/>
            </p:cNvSpPr>
            <p:nvPr/>
          </p:nvSpPr>
          <p:spPr bwMode="auto">
            <a:xfrm>
              <a:off x="3379" y="2251"/>
              <a:ext cx="0" cy="45"/>
            </a:xfrm>
            <a:prstGeom prst="line">
              <a:avLst/>
            </a:prstGeom>
            <a:noFill/>
            <a:ln w="444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</p:grpSp>
      <p:grpSp>
        <p:nvGrpSpPr>
          <p:cNvPr id="417024" name="Group 256"/>
          <p:cNvGrpSpPr>
            <a:grpSpLocks/>
          </p:cNvGrpSpPr>
          <p:nvPr/>
        </p:nvGrpSpPr>
        <p:grpSpPr bwMode="auto">
          <a:xfrm>
            <a:off x="7451725" y="5113338"/>
            <a:ext cx="1439863" cy="71437"/>
            <a:chOff x="2835" y="2251"/>
            <a:chExt cx="907" cy="45"/>
          </a:xfrm>
        </p:grpSpPr>
        <p:sp>
          <p:nvSpPr>
            <p:cNvPr id="189476" name="Line 257"/>
            <p:cNvSpPr>
              <a:spLocks noChangeShapeType="1"/>
            </p:cNvSpPr>
            <p:nvPr/>
          </p:nvSpPr>
          <p:spPr bwMode="auto">
            <a:xfrm>
              <a:off x="2835" y="2251"/>
              <a:ext cx="0" cy="45"/>
            </a:xfrm>
            <a:prstGeom prst="line">
              <a:avLst/>
            </a:prstGeom>
            <a:noFill/>
            <a:ln w="444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77" name="Line 258"/>
            <p:cNvSpPr>
              <a:spLocks noChangeShapeType="1"/>
            </p:cNvSpPr>
            <p:nvPr/>
          </p:nvSpPr>
          <p:spPr bwMode="auto">
            <a:xfrm>
              <a:off x="2925" y="2251"/>
              <a:ext cx="0" cy="45"/>
            </a:xfrm>
            <a:prstGeom prst="line">
              <a:avLst/>
            </a:prstGeom>
            <a:noFill/>
            <a:ln w="444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78" name="Line 259"/>
            <p:cNvSpPr>
              <a:spLocks noChangeShapeType="1"/>
            </p:cNvSpPr>
            <p:nvPr/>
          </p:nvSpPr>
          <p:spPr bwMode="auto">
            <a:xfrm>
              <a:off x="3107" y="2251"/>
              <a:ext cx="0" cy="45"/>
            </a:xfrm>
            <a:prstGeom prst="line">
              <a:avLst/>
            </a:prstGeom>
            <a:noFill/>
            <a:ln w="444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79" name="Line 260"/>
            <p:cNvSpPr>
              <a:spLocks noChangeShapeType="1"/>
            </p:cNvSpPr>
            <p:nvPr/>
          </p:nvSpPr>
          <p:spPr bwMode="auto">
            <a:xfrm>
              <a:off x="3198" y="2251"/>
              <a:ext cx="0" cy="45"/>
            </a:xfrm>
            <a:prstGeom prst="line">
              <a:avLst/>
            </a:prstGeom>
            <a:noFill/>
            <a:ln w="444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80" name="Line 261"/>
            <p:cNvSpPr>
              <a:spLocks noChangeShapeType="1"/>
            </p:cNvSpPr>
            <p:nvPr/>
          </p:nvSpPr>
          <p:spPr bwMode="auto">
            <a:xfrm>
              <a:off x="3288" y="2251"/>
              <a:ext cx="0" cy="45"/>
            </a:xfrm>
            <a:prstGeom prst="line">
              <a:avLst/>
            </a:prstGeom>
            <a:noFill/>
            <a:ln w="444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81" name="Line 262"/>
            <p:cNvSpPr>
              <a:spLocks noChangeShapeType="1"/>
            </p:cNvSpPr>
            <p:nvPr/>
          </p:nvSpPr>
          <p:spPr bwMode="auto">
            <a:xfrm>
              <a:off x="3016" y="2251"/>
              <a:ext cx="0" cy="45"/>
            </a:xfrm>
            <a:prstGeom prst="line">
              <a:avLst/>
            </a:prstGeom>
            <a:noFill/>
            <a:ln w="444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82" name="Line 263"/>
            <p:cNvSpPr>
              <a:spLocks noChangeShapeType="1"/>
            </p:cNvSpPr>
            <p:nvPr/>
          </p:nvSpPr>
          <p:spPr bwMode="auto">
            <a:xfrm>
              <a:off x="3470" y="2251"/>
              <a:ext cx="0" cy="45"/>
            </a:xfrm>
            <a:prstGeom prst="line">
              <a:avLst/>
            </a:prstGeom>
            <a:noFill/>
            <a:ln w="444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83" name="Line 264"/>
            <p:cNvSpPr>
              <a:spLocks noChangeShapeType="1"/>
            </p:cNvSpPr>
            <p:nvPr/>
          </p:nvSpPr>
          <p:spPr bwMode="auto">
            <a:xfrm>
              <a:off x="3560" y="2251"/>
              <a:ext cx="0" cy="45"/>
            </a:xfrm>
            <a:prstGeom prst="line">
              <a:avLst/>
            </a:prstGeom>
            <a:noFill/>
            <a:ln w="444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84" name="Line 265"/>
            <p:cNvSpPr>
              <a:spLocks noChangeShapeType="1"/>
            </p:cNvSpPr>
            <p:nvPr/>
          </p:nvSpPr>
          <p:spPr bwMode="auto">
            <a:xfrm>
              <a:off x="3651" y="2251"/>
              <a:ext cx="0" cy="45"/>
            </a:xfrm>
            <a:prstGeom prst="line">
              <a:avLst/>
            </a:prstGeom>
            <a:noFill/>
            <a:ln w="444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85" name="Line 266"/>
            <p:cNvSpPr>
              <a:spLocks noChangeShapeType="1"/>
            </p:cNvSpPr>
            <p:nvPr/>
          </p:nvSpPr>
          <p:spPr bwMode="auto">
            <a:xfrm>
              <a:off x="3742" y="2251"/>
              <a:ext cx="0" cy="45"/>
            </a:xfrm>
            <a:prstGeom prst="line">
              <a:avLst/>
            </a:prstGeom>
            <a:noFill/>
            <a:ln w="444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86" name="Line 267"/>
            <p:cNvSpPr>
              <a:spLocks noChangeShapeType="1"/>
            </p:cNvSpPr>
            <p:nvPr/>
          </p:nvSpPr>
          <p:spPr bwMode="auto">
            <a:xfrm>
              <a:off x="3379" y="2251"/>
              <a:ext cx="0" cy="45"/>
            </a:xfrm>
            <a:prstGeom prst="line">
              <a:avLst/>
            </a:prstGeom>
            <a:noFill/>
            <a:ln w="444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</p:grpSp>
      <p:grpSp>
        <p:nvGrpSpPr>
          <p:cNvPr id="417048" name="Group 280"/>
          <p:cNvGrpSpPr>
            <a:grpSpLocks/>
          </p:cNvGrpSpPr>
          <p:nvPr/>
        </p:nvGrpSpPr>
        <p:grpSpPr bwMode="auto">
          <a:xfrm>
            <a:off x="5106988" y="4725988"/>
            <a:ext cx="1727200" cy="71437"/>
            <a:chOff x="3198" y="2568"/>
            <a:chExt cx="1088" cy="45"/>
          </a:xfrm>
        </p:grpSpPr>
        <p:sp>
          <p:nvSpPr>
            <p:cNvPr id="189469" name="Line 252"/>
            <p:cNvSpPr>
              <a:spLocks noChangeShapeType="1"/>
            </p:cNvSpPr>
            <p:nvPr/>
          </p:nvSpPr>
          <p:spPr bwMode="auto">
            <a:xfrm>
              <a:off x="4286" y="2568"/>
              <a:ext cx="0" cy="4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70" name="Line 269"/>
            <p:cNvSpPr>
              <a:spLocks noChangeShapeType="1"/>
            </p:cNvSpPr>
            <p:nvPr/>
          </p:nvSpPr>
          <p:spPr bwMode="auto">
            <a:xfrm>
              <a:off x="3198" y="2568"/>
              <a:ext cx="0" cy="4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71" name="Line 272"/>
            <p:cNvSpPr>
              <a:spLocks noChangeShapeType="1"/>
            </p:cNvSpPr>
            <p:nvPr/>
          </p:nvSpPr>
          <p:spPr bwMode="auto">
            <a:xfrm>
              <a:off x="3561" y="2568"/>
              <a:ext cx="0" cy="4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72" name="Line 274"/>
            <p:cNvSpPr>
              <a:spLocks noChangeShapeType="1"/>
            </p:cNvSpPr>
            <p:nvPr/>
          </p:nvSpPr>
          <p:spPr bwMode="auto">
            <a:xfrm>
              <a:off x="3379" y="2568"/>
              <a:ext cx="0" cy="4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73" name="Line 276"/>
            <p:cNvSpPr>
              <a:spLocks noChangeShapeType="1"/>
            </p:cNvSpPr>
            <p:nvPr/>
          </p:nvSpPr>
          <p:spPr bwMode="auto">
            <a:xfrm>
              <a:off x="3923" y="2568"/>
              <a:ext cx="0" cy="4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74" name="Line 278"/>
            <p:cNvSpPr>
              <a:spLocks noChangeShapeType="1"/>
            </p:cNvSpPr>
            <p:nvPr/>
          </p:nvSpPr>
          <p:spPr bwMode="auto">
            <a:xfrm>
              <a:off x="4105" y="2568"/>
              <a:ext cx="0" cy="4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75" name="Line 279"/>
            <p:cNvSpPr>
              <a:spLocks noChangeShapeType="1"/>
            </p:cNvSpPr>
            <p:nvPr/>
          </p:nvSpPr>
          <p:spPr bwMode="auto">
            <a:xfrm>
              <a:off x="3742" y="2568"/>
              <a:ext cx="0" cy="4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</p:grpSp>
      <p:grpSp>
        <p:nvGrpSpPr>
          <p:cNvPr id="417049" name="Group 281"/>
          <p:cNvGrpSpPr>
            <a:grpSpLocks/>
          </p:cNvGrpSpPr>
          <p:nvPr/>
        </p:nvGrpSpPr>
        <p:grpSpPr bwMode="auto">
          <a:xfrm>
            <a:off x="5106988" y="5157788"/>
            <a:ext cx="1727200" cy="71437"/>
            <a:chOff x="3198" y="2568"/>
            <a:chExt cx="1088" cy="45"/>
          </a:xfrm>
        </p:grpSpPr>
        <p:sp>
          <p:nvSpPr>
            <p:cNvPr id="189462" name="Line 282"/>
            <p:cNvSpPr>
              <a:spLocks noChangeShapeType="1"/>
            </p:cNvSpPr>
            <p:nvPr/>
          </p:nvSpPr>
          <p:spPr bwMode="auto">
            <a:xfrm>
              <a:off x="4286" y="2568"/>
              <a:ext cx="0" cy="4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63" name="Line 283"/>
            <p:cNvSpPr>
              <a:spLocks noChangeShapeType="1"/>
            </p:cNvSpPr>
            <p:nvPr/>
          </p:nvSpPr>
          <p:spPr bwMode="auto">
            <a:xfrm>
              <a:off x="3198" y="2568"/>
              <a:ext cx="0" cy="4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64" name="Line 284"/>
            <p:cNvSpPr>
              <a:spLocks noChangeShapeType="1"/>
            </p:cNvSpPr>
            <p:nvPr/>
          </p:nvSpPr>
          <p:spPr bwMode="auto">
            <a:xfrm>
              <a:off x="3561" y="2568"/>
              <a:ext cx="0" cy="4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65" name="Line 285"/>
            <p:cNvSpPr>
              <a:spLocks noChangeShapeType="1"/>
            </p:cNvSpPr>
            <p:nvPr/>
          </p:nvSpPr>
          <p:spPr bwMode="auto">
            <a:xfrm>
              <a:off x="3379" y="2568"/>
              <a:ext cx="0" cy="4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66" name="Line 286"/>
            <p:cNvSpPr>
              <a:spLocks noChangeShapeType="1"/>
            </p:cNvSpPr>
            <p:nvPr/>
          </p:nvSpPr>
          <p:spPr bwMode="auto">
            <a:xfrm>
              <a:off x="3923" y="2568"/>
              <a:ext cx="0" cy="4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67" name="Line 287"/>
            <p:cNvSpPr>
              <a:spLocks noChangeShapeType="1"/>
            </p:cNvSpPr>
            <p:nvPr/>
          </p:nvSpPr>
          <p:spPr bwMode="auto">
            <a:xfrm>
              <a:off x="4105" y="2568"/>
              <a:ext cx="0" cy="4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189468" name="Line 288"/>
            <p:cNvSpPr>
              <a:spLocks noChangeShapeType="1"/>
            </p:cNvSpPr>
            <p:nvPr/>
          </p:nvSpPr>
          <p:spPr bwMode="auto">
            <a:xfrm>
              <a:off x="3742" y="2568"/>
              <a:ext cx="0" cy="4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</p:grpSp>
      <p:sp>
        <p:nvSpPr>
          <p:cNvPr id="417058" name="Line 290"/>
          <p:cNvSpPr>
            <a:spLocks noChangeShapeType="1"/>
          </p:cNvSpPr>
          <p:nvPr/>
        </p:nvSpPr>
        <p:spPr bwMode="auto">
          <a:xfrm>
            <a:off x="5970588" y="5013325"/>
            <a:ext cx="0" cy="142875"/>
          </a:xfrm>
          <a:prstGeom prst="line">
            <a:avLst/>
          </a:prstGeom>
          <a:noFill/>
          <a:ln w="4445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17059" name="Line 291"/>
          <p:cNvSpPr>
            <a:spLocks noChangeShapeType="1"/>
          </p:cNvSpPr>
          <p:nvPr/>
        </p:nvSpPr>
        <p:spPr bwMode="auto">
          <a:xfrm>
            <a:off x="5940425" y="4221163"/>
            <a:ext cx="0" cy="504825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17060" name="Text Box 292"/>
          <p:cNvSpPr txBox="1">
            <a:spLocks noChangeArrowheads="1"/>
          </p:cNvSpPr>
          <p:nvPr/>
        </p:nvSpPr>
        <p:spPr bwMode="auto">
          <a:xfrm>
            <a:off x="0" y="765175"/>
            <a:ext cx="9144000" cy="204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È implementato da una serie di lampade rosse che rappresentano la prosecuzione delle luci della  zona  di contatto, e si estendono per 300 m partendo dalla THR.</a:t>
            </a:r>
          </a:p>
        </p:txBody>
      </p:sp>
      <p:sp>
        <p:nvSpPr>
          <p:cNvPr id="417061" name="Text Box 293"/>
          <p:cNvSpPr txBox="1">
            <a:spLocks noChangeArrowheads="1"/>
          </p:cNvSpPr>
          <p:nvPr/>
        </p:nvSpPr>
        <p:spPr bwMode="auto">
          <a:xfrm>
            <a:off x="0" y="1268413"/>
            <a:ext cx="91440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 Inoltre è presente un’altra barra luminosa che indica i 150 m dalla THR.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16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417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416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416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16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169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169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6" presetID="8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8" dur="2000"/>
                                        <p:tgtEl>
                                          <p:spTgt spid="416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30" presetID="3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417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417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9" dur="500"/>
                                        <p:tgtEl>
                                          <p:spTgt spid="417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4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3" dur="500"/>
                                        <p:tgtEl>
                                          <p:spTgt spid="417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417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0" dur="500"/>
                                        <p:tgtEl>
                                          <p:spTgt spid="4170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7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417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417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0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2" dur="500"/>
                                        <p:tgtEl>
                                          <p:spTgt spid="417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6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417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416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7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169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4169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416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77" presetID="8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9" dur="2000"/>
                                        <p:tgtEl>
                                          <p:spTgt spid="416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6939" grpId="0" animBg="1"/>
      <p:bldP spid="416940" grpId="0" animBg="1"/>
      <p:bldP spid="416943" grpId="0" animBg="1"/>
      <p:bldP spid="416946" grpId="0"/>
      <p:bldP spid="416956" grpId="0" animBg="1"/>
      <p:bldP spid="416957" grpId="0" animBg="1"/>
      <p:bldP spid="416958" grpId="0"/>
      <p:bldP spid="417016" grpId="0" animBg="1"/>
      <p:bldP spid="417058" grpId="0" animBg="1"/>
      <p:bldP spid="417059" grpId="0" animBg="1"/>
      <p:bldP spid="417060" grpId="0"/>
      <p:bldP spid="417060" grpId="1"/>
      <p:bldP spid="417061" grpId="0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C67CAC4E-1084-4D46-9180-8C659974455C}" type="slidenum">
              <a:rPr lang="it-IT" altLang="it-IT" sz="1000">
                <a:solidFill>
                  <a:srgbClr val="FFFFFF"/>
                </a:solidFill>
              </a:rPr>
              <a:pPr/>
              <a:t>174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10627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4400" b="1">
                <a:effectLst>
                  <a:outerShdw blurRad="38100" dist="38100" dir="2700000" algn="tl">
                    <a:srgbClr val="000000"/>
                  </a:outerShdw>
                </a:effectLst>
              </a:rPr>
              <a:t>SISTEMI LUMINOSI DI GUIDA</a:t>
            </a:r>
            <a:endParaRPr lang="it-IT" sz="440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10628" name="Text Box 4"/>
          <p:cNvSpPr txBox="1">
            <a:spLocks noChangeArrowheads="1"/>
          </p:cNvSpPr>
          <p:nvPr/>
        </p:nvSpPr>
        <p:spPr bwMode="auto">
          <a:xfrm>
            <a:off x="0" y="1268413"/>
            <a:ext cx="9144000" cy="435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000" b="1">
                <a:latin typeface="Arial" panose="020B0604020202020204" pitchFamily="34" charset="0"/>
              </a:rPr>
              <a:t>Permettono un avvicinamento guidato verso la pista lungo percorsi non rettilinei dovuti ad ostacoli presenti nelle vicinanze di un aerodromo, fino ad un punto da cui è possibile effettuare una manovra a vista per procedere all’atterraggio.</a:t>
            </a:r>
          </a:p>
        </p:txBody>
      </p:sp>
      <p:sp>
        <p:nvSpPr>
          <p:cNvPr id="410629" name="Text Box 5"/>
          <p:cNvSpPr txBox="1">
            <a:spLocks noChangeArrowheads="1"/>
          </p:cNvSpPr>
          <p:nvPr/>
        </p:nvSpPr>
        <p:spPr bwMode="auto">
          <a:xfrm>
            <a:off x="0" y="2924175"/>
            <a:ext cx="9144000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6600" b="1">
                <a:latin typeface="Arial" panose="020B0604020202020204" pitchFamily="34" charset="0"/>
              </a:rPr>
              <a:t>Si suddividono in:</a:t>
            </a:r>
            <a:r>
              <a:rPr lang="it-IT" altLang="it-IT" sz="8800" b="1"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410630" name="Text Box 6"/>
          <p:cNvSpPr txBox="1">
            <a:spLocks noChangeArrowheads="1"/>
          </p:cNvSpPr>
          <p:nvPr/>
        </p:nvSpPr>
        <p:spPr bwMode="auto">
          <a:xfrm>
            <a:off x="0" y="1700213"/>
            <a:ext cx="9144000" cy="2101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400" b="1">
                <a:latin typeface="Arial" panose="020B0604020202020204" pitchFamily="34" charset="0"/>
              </a:rPr>
              <a:t>Sistemi luminosi di guida alla pista                                    Runway Lead-in Lighting System.</a:t>
            </a:r>
            <a:endParaRPr lang="it-IT" altLang="it-IT" sz="4400"/>
          </a:p>
        </p:txBody>
      </p:sp>
      <p:sp>
        <p:nvSpPr>
          <p:cNvPr id="410631" name="Text Box 7"/>
          <p:cNvSpPr txBox="1">
            <a:spLocks noChangeArrowheads="1"/>
          </p:cNvSpPr>
          <p:nvPr/>
        </p:nvSpPr>
        <p:spPr bwMode="auto">
          <a:xfrm>
            <a:off x="0" y="4581525"/>
            <a:ext cx="9144000" cy="143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400" b="1">
                <a:latin typeface="Arial" panose="020B0604020202020204" pitchFamily="34" charset="0"/>
              </a:rPr>
              <a:t>Luci di guida alla circuitazione Circling guidance lights.</a:t>
            </a:r>
            <a:r>
              <a:rPr lang="it-IT" altLang="it-IT" b="1">
                <a:latin typeface="Arial" panose="020B0604020202020204" pitchFamily="34" charset="0"/>
              </a:rPr>
              <a:t> 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10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410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5" dur="500"/>
                                        <p:tgtEl>
                                          <p:spTgt spid="4106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0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410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4" dur="500"/>
                                        <p:tgtEl>
                                          <p:spTgt spid="410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0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410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3" dur="500"/>
                                        <p:tgtEl>
                                          <p:spTgt spid="4106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0627" grpId="0"/>
      <p:bldP spid="410628" grpId="0"/>
      <p:bldP spid="410628" grpId="1"/>
      <p:bldP spid="410629" grpId="0"/>
      <p:bldP spid="410629" grpId="1"/>
      <p:bldP spid="410630" grpId="0"/>
      <p:bldP spid="410631" grpId="0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5E620621-CE25-417B-9519-533335C93EF8}" type="slidenum">
              <a:rPr lang="it-IT" altLang="it-IT" sz="1000">
                <a:solidFill>
                  <a:srgbClr val="FFFFFF"/>
                </a:solidFill>
              </a:rPr>
              <a:pPr/>
              <a:t>175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12676" name="Text Box 4"/>
          <p:cNvSpPr txBox="1">
            <a:spLocks noChangeArrowheads="1"/>
          </p:cNvSpPr>
          <p:nvPr/>
        </p:nvSpPr>
        <p:spPr bwMode="auto">
          <a:xfrm>
            <a:off x="0" y="0"/>
            <a:ext cx="914400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Sistemi luminosi di guida alla pista                                    Runway Lead-in Lighting System</a:t>
            </a:r>
            <a:endParaRPr lang="it-IT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91492" name="Text Box 5"/>
          <p:cNvSpPr txBox="1">
            <a:spLocks noChangeArrowheads="1"/>
          </p:cNvSpPr>
          <p:nvPr/>
        </p:nvSpPr>
        <p:spPr bwMode="auto">
          <a:xfrm>
            <a:off x="900113" y="1989138"/>
            <a:ext cx="7775575" cy="393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 </a:t>
            </a:r>
            <a:r>
              <a:rPr lang="it-IT" altLang="it-IT" b="1">
                <a:latin typeface="Arial" panose="020B0604020202020204" pitchFamily="34" charset="0"/>
              </a:rPr>
              <a:t>Forniscono una guida visiva lungo un particolare percorso di avvicinamento sia  rettilineo, curvilineo o di traiettoria complessa che deve essere seguito per ragioni di sicurezza od operative.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12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2676" grpId="0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E27A7E44-7BF3-4DFA-86F9-D662A8137B02}" type="slidenum">
              <a:rPr lang="it-IT" altLang="it-IT" sz="1000">
                <a:solidFill>
                  <a:srgbClr val="FFFFFF"/>
                </a:solidFill>
              </a:rPr>
              <a:pPr/>
              <a:t>176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13698" name="Text Box 2"/>
          <p:cNvSpPr txBox="1">
            <a:spLocks noChangeArrowheads="1"/>
          </p:cNvSpPr>
          <p:nvPr/>
        </p:nvSpPr>
        <p:spPr bwMode="auto">
          <a:xfrm>
            <a:off x="0" y="0"/>
            <a:ext cx="9144000" cy="2838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  <a:buFont typeface="Symbol" panose="05050102010706020507" pitchFamily="18" charset="2"/>
              <a:buNone/>
            </a:pPr>
            <a:r>
              <a:rPr lang="it-IT" altLang="it-IT" b="1">
                <a:latin typeface="Arial" panose="020B0604020202020204" pitchFamily="34" charset="0"/>
              </a:rPr>
              <a:t>Questi sistemi sono formati da gruppi di luci disposte in modo da definire il percorso di avvicinamento desiderato da un punto iniziale stabilito fino ad un punto dove risulta visibile:</a:t>
            </a:r>
          </a:p>
        </p:txBody>
      </p:sp>
      <p:pic>
        <p:nvPicPr>
          <p:cNvPr id="413699" name="Picture 3" descr="pista prosp0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051050" y="4941888"/>
            <a:ext cx="5400675" cy="1579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3700" name="Text Box 4"/>
          <p:cNvSpPr txBox="1">
            <a:spLocks noChangeArrowheads="1"/>
          </p:cNvSpPr>
          <p:nvPr/>
        </p:nvSpPr>
        <p:spPr bwMode="auto">
          <a:xfrm>
            <a:off x="2916238" y="3357563"/>
            <a:ext cx="31686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La pista</a:t>
            </a:r>
          </a:p>
        </p:txBody>
      </p:sp>
      <p:pic>
        <p:nvPicPr>
          <p:cNvPr id="413708" name="Picture 12" descr="LUC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124075" y="5589588"/>
            <a:ext cx="2159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3709" name="Oval 13"/>
          <p:cNvSpPr>
            <a:spLocks noChangeArrowheads="1"/>
          </p:cNvSpPr>
          <p:nvPr/>
        </p:nvSpPr>
        <p:spPr bwMode="auto">
          <a:xfrm rot="-2760000">
            <a:off x="4275138" y="5300663"/>
            <a:ext cx="152400" cy="152400"/>
          </a:xfrm>
          <a:prstGeom prst="ellipse">
            <a:avLst/>
          </a:prstGeom>
          <a:solidFill>
            <a:schemeClr val="tx2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13710" name="Oval 14"/>
          <p:cNvSpPr>
            <a:spLocks noChangeArrowheads="1"/>
          </p:cNvSpPr>
          <p:nvPr/>
        </p:nvSpPr>
        <p:spPr bwMode="auto">
          <a:xfrm rot="-2760000">
            <a:off x="2844800" y="5459413"/>
            <a:ext cx="152400" cy="152400"/>
          </a:xfrm>
          <a:prstGeom prst="ellipse">
            <a:avLst/>
          </a:prstGeom>
          <a:solidFill>
            <a:schemeClr val="tx2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13711" name="Oval 15"/>
          <p:cNvSpPr>
            <a:spLocks noChangeArrowheads="1"/>
          </p:cNvSpPr>
          <p:nvPr/>
        </p:nvSpPr>
        <p:spPr bwMode="auto">
          <a:xfrm rot="-2760000">
            <a:off x="3363913" y="5402263"/>
            <a:ext cx="152400" cy="1524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pic>
        <p:nvPicPr>
          <p:cNvPr id="413715" name="Picture 19" descr="LUC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339975" y="5734050"/>
            <a:ext cx="2159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3716" name="Picture 20" descr="LUC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627313" y="5876925"/>
            <a:ext cx="2159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3717" name="Picture 21" descr="LUCE 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843213" y="6021388"/>
            <a:ext cx="2159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3718" name="Oval 22"/>
          <p:cNvSpPr>
            <a:spLocks noChangeArrowheads="1"/>
          </p:cNvSpPr>
          <p:nvPr/>
        </p:nvSpPr>
        <p:spPr bwMode="auto">
          <a:xfrm rot="-2760000">
            <a:off x="4743450" y="5249863"/>
            <a:ext cx="152400" cy="152400"/>
          </a:xfrm>
          <a:prstGeom prst="ellipse">
            <a:avLst/>
          </a:prstGeom>
          <a:solidFill>
            <a:schemeClr val="tx2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13719" name="Oval 23"/>
          <p:cNvSpPr>
            <a:spLocks noChangeArrowheads="1"/>
          </p:cNvSpPr>
          <p:nvPr/>
        </p:nvSpPr>
        <p:spPr bwMode="auto">
          <a:xfrm rot="-2760000">
            <a:off x="5205413" y="5192713"/>
            <a:ext cx="152400" cy="152400"/>
          </a:xfrm>
          <a:prstGeom prst="ellipse">
            <a:avLst/>
          </a:prstGeom>
          <a:solidFill>
            <a:schemeClr val="tx2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13720" name="Oval 24"/>
          <p:cNvSpPr>
            <a:spLocks noChangeArrowheads="1"/>
          </p:cNvSpPr>
          <p:nvPr/>
        </p:nvSpPr>
        <p:spPr bwMode="auto">
          <a:xfrm rot="-2760000">
            <a:off x="3708400" y="6021388"/>
            <a:ext cx="152400" cy="152400"/>
          </a:xfrm>
          <a:prstGeom prst="ellipse">
            <a:avLst/>
          </a:prstGeom>
          <a:solidFill>
            <a:schemeClr val="tx2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13721" name="Oval 25"/>
          <p:cNvSpPr>
            <a:spLocks noChangeArrowheads="1"/>
          </p:cNvSpPr>
          <p:nvPr/>
        </p:nvSpPr>
        <p:spPr bwMode="auto">
          <a:xfrm rot="-2760000">
            <a:off x="4213225" y="5935663"/>
            <a:ext cx="152400" cy="152400"/>
          </a:xfrm>
          <a:prstGeom prst="ellipse">
            <a:avLst/>
          </a:prstGeom>
          <a:solidFill>
            <a:schemeClr val="tx2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13722" name="Oval 26"/>
          <p:cNvSpPr>
            <a:spLocks noChangeArrowheads="1"/>
          </p:cNvSpPr>
          <p:nvPr/>
        </p:nvSpPr>
        <p:spPr bwMode="auto">
          <a:xfrm rot="-2760000">
            <a:off x="4687888" y="5862638"/>
            <a:ext cx="152400" cy="152400"/>
          </a:xfrm>
          <a:prstGeom prst="ellipse">
            <a:avLst/>
          </a:prstGeom>
          <a:solidFill>
            <a:schemeClr val="tx2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13723" name="Oval 27"/>
          <p:cNvSpPr>
            <a:spLocks noChangeArrowheads="1"/>
          </p:cNvSpPr>
          <p:nvPr/>
        </p:nvSpPr>
        <p:spPr bwMode="auto">
          <a:xfrm rot="-2760000">
            <a:off x="5680075" y="5148263"/>
            <a:ext cx="152400" cy="152400"/>
          </a:xfrm>
          <a:prstGeom prst="ellipse">
            <a:avLst/>
          </a:prstGeom>
          <a:solidFill>
            <a:schemeClr val="tx2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13724" name="Oval 28"/>
          <p:cNvSpPr>
            <a:spLocks noChangeArrowheads="1"/>
          </p:cNvSpPr>
          <p:nvPr/>
        </p:nvSpPr>
        <p:spPr bwMode="auto">
          <a:xfrm rot="-2760000">
            <a:off x="5624513" y="5705475"/>
            <a:ext cx="152400" cy="152400"/>
          </a:xfrm>
          <a:prstGeom prst="ellipse">
            <a:avLst/>
          </a:prstGeom>
          <a:solidFill>
            <a:schemeClr val="tx2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13725" name="Oval 29"/>
          <p:cNvSpPr>
            <a:spLocks noChangeArrowheads="1"/>
          </p:cNvSpPr>
          <p:nvPr/>
        </p:nvSpPr>
        <p:spPr bwMode="auto">
          <a:xfrm rot="-2760000">
            <a:off x="5148263" y="5776913"/>
            <a:ext cx="152400" cy="152400"/>
          </a:xfrm>
          <a:prstGeom prst="ellipse">
            <a:avLst/>
          </a:prstGeom>
          <a:solidFill>
            <a:schemeClr val="tx2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13726" name="Oval 30"/>
          <p:cNvSpPr>
            <a:spLocks noChangeArrowheads="1"/>
          </p:cNvSpPr>
          <p:nvPr/>
        </p:nvSpPr>
        <p:spPr bwMode="auto">
          <a:xfrm rot="-2760000">
            <a:off x="6099175" y="5632450"/>
            <a:ext cx="152400" cy="152400"/>
          </a:xfrm>
          <a:prstGeom prst="ellipse">
            <a:avLst/>
          </a:prstGeom>
          <a:solidFill>
            <a:schemeClr val="tx2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413727" name="Oval 31"/>
          <p:cNvSpPr>
            <a:spLocks noChangeArrowheads="1"/>
          </p:cNvSpPr>
          <p:nvPr/>
        </p:nvSpPr>
        <p:spPr bwMode="auto">
          <a:xfrm rot="-2760000">
            <a:off x="3822700" y="5359400"/>
            <a:ext cx="152400" cy="152400"/>
          </a:xfrm>
          <a:prstGeom prst="ellipse">
            <a:avLst/>
          </a:prstGeom>
          <a:solidFill>
            <a:schemeClr val="tx2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pic>
        <p:nvPicPr>
          <p:cNvPr id="413728" name="Picture 32" descr="LUCE 2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70600" y="5027613"/>
            <a:ext cx="2159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3729" name="Picture 33" descr="LUCE 2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372225" y="5143500"/>
            <a:ext cx="2159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3730" name="Picture 34" descr="LUCE 2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46863" y="5257800"/>
            <a:ext cx="2159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3731" name="Picture 35" descr="LUCE 2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934200" y="5373688"/>
            <a:ext cx="2159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3732" name="Text Box 36"/>
          <p:cNvSpPr txBox="1">
            <a:spLocks noChangeArrowheads="1"/>
          </p:cNvSpPr>
          <p:nvPr/>
        </p:nvSpPr>
        <p:spPr bwMode="auto">
          <a:xfrm>
            <a:off x="1403350" y="3357563"/>
            <a:ext cx="6119813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Le luci di pista</a:t>
            </a:r>
          </a:p>
        </p:txBody>
      </p:sp>
      <p:sp>
        <p:nvSpPr>
          <p:cNvPr id="413733" name="Text Box 37"/>
          <p:cNvSpPr txBox="1">
            <a:spLocks noChangeArrowheads="1"/>
          </p:cNvSpPr>
          <p:nvPr/>
        </p:nvSpPr>
        <p:spPr bwMode="auto">
          <a:xfrm>
            <a:off x="0" y="3141663"/>
            <a:ext cx="914400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Il sistema luminoso di avvicinamento, se presente</a:t>
            </a:r>
          </a:p>
        </p:txBody>
      </p:sp>
      <p:grpSp>
        <p:nvGrpSpPr>
          <p:cNvPr id="413734" name="Group 38"/>
          <p:cNvGrpSpPr>
            <a:grpSpLocks/>
          </p:cNvGrpSpPr>
          <p:nvPr/>
        </p:nvGrpSpPr>
        <p:grpSpPr bwMode="auto">
          <a:xfrm>
            <a:off x="1331913" y="4508500"/>
            <a:ext cx="5546725" cy="1801813"/>
            <a:chOff x="158" y="1661"/>
            <a:chExt cx="3494" cy="1135"/>
          </a:xfrm>
        </p:grpSpPr>
        <p:grpSp>
          <p:nvGrpSpPr>
            <p:cNvPr id="192563" name="Group 39"/>
            <p:cNvGrpSpPr>
              <a:grpSpLocks/>
            </p:cNvGrpSpPr>
            <p:nvPr/>
          </p:nvGrpSpPr>
          <p:grpSpPr bwMode="auto">
            <a:xfrm>
              <a:off x="158" y="2159"/>
              <a:ext cx="3494" cy="137"/>
              <a:chOff x="158" y="2160"/>
              <a:chExt cx="3494" cy="137"/>
            </a:xfrm>
          </p:grpSpPr>
          <p:grpSp>
            <p:nvGrpSpPr>
              <p:cNvPr id="192567" name="Group 40"/>
              <p:cNvGrpSpPr>
                <a:grpSpLocks/>
              </p:cNvGrpSpPr>
              <p:nvPr/>
            </p:nvGrpSpPr>
            <p:grpSpPr bwMode="auto">
              <a:xfrm>
                <a:off x="703" y="2160"/>
                <a:ext cx="2949" cy="137"/>
                <a:chOff x="703" y="2341"/>
                <a:chExt cx="2949" cy="137"/>
              </a:xfrm>
            </p:grpSpPr>
            <p:sp>
              <p:nvSpPr>
                <p:cNvPr id="192573" name="Rectangle 41"/>
                <p:cNvSpPr>
                  <a:spLocks noChangeArrowheads="1"/>
                </p:cNvSpPr>
                <p:nvPr/>
              </p:nvSpPr>
              <p:spPr bwMode="auto">
                <a:xfrm rot="-5400000">
                  <a:off x="3561" y="2386"/>
                  <a:ext cx="136" cy="46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92574" name="Rectangle 42"/>
                <p:cNvSpPr>
                  <a:spLocks noChangeArrowheads="1"/>
                </p:cNvSpPr>
                <p:nvPr/>
              </p:nvSpPr>
              <p:spPr bwMode="auto">
                <a:xfrm rot="-5400000">
                  <a:off x="3379" y="2386"/>
                  <a:ext cx="136" cy="46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92575" name="Rectangle 43"/>
                <p:cNvSpPr>
                  <a:spLocks noChangeArrowheads="1"/>
                </p:cNvSpPr>
                <p:nvPr/>
              </p:nvSpPr>
              <p:spPr bwMode="auto">
                <a:xfrm rot="-5400000">
                  <a:off x="3197" y="2387"/>
                  <a:ext cx="136" cy="46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92576" name="Rectangle 44"/>
                <p:cNvSpPr>
                  <a:spLocks noChangeArrowheads="1"/>
                </p:cNvSpPr>
                <p:nvPr/>
              </p:nvSpPr>
              <p:spPr bwMode="auto">
                <a:xfrm rot="-5400000">
                  <a:off x="3016" y="2386"/>
                  <a:ext cx="136" cy="46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92577" name="Rectangle 45"/>
                <p:cNvSpPr>
                  <a:spLocks noChangeArrowheads="1"/>
                </p:cNvSpPr>
                <p:nvPr/>
              </p:nvSpPr>
              <p:spPr bwMode="auto">
                <a:xfrm rot="-5400000">
                  <a:off x="2834" y="2386"/>
                  <a:ext cx="136" cy="46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92578" name="Rectangle 46"/>
                <p:cNvSpPr>
                  <a:spLocks noChangeArrowheads="1"/>
                </p:cNvSpPr>
                <p:nvPr/>
              </p:nvSpPr>
              <p:spPr bwMode="auto">
                <a:xfrm rot="-5400000">
                  <a:off x="2653" y="2386"/>
                  <a:ext cx="136" cy="46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92579" name="Rectangle 47"/>
                <p:cNvSpPr>
                  <a:spLocks noChangeArrowheads="1"/>
                </p:cNvSpPr>
                <p:nvPr/>
              </p:nvSpPr>
              <p:spPr bwMode="auto">
                <a:xfrm rot="-5400000">
                  <a:off x="2471" y="2386"/>
                  <a:ext cx="136" cy="46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92580" name="Rectangle 48"/>
                <p:cNvSpPr>
                  <a:spLocks noChangeArrowheads="1"/>
                </p:cNvSpPr>
                <p:nvPr/>
              </p:nvSpPr>
              <p:spPr bwMode="auto">
                <a:xfrm rot="-5400000">
                  <a:off x="2290" y="2386"/>
                  <a:ext cx="136" cy="46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92581" name="Rectangle 49"/>
                <p:cNvSpPr>
                  <a:spLocks noChangeArrowheads="1"/>
                </p:cNvSpPr>
                <p:nvPr/>
              </p:nvSpPr>
              <p:spPr bwMode="auto">
                <a:xfrm rot="-5400000">
                  <a:off x="1201" y="2386"/>
                  <a:ext cx="136" cy="46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92582" name="Rectangle 50"/>
                <p:cNvSpPr>
                  <a:spLocks noChangeArrowheads="1"/>
                </p:cNvSpPr>
                <p:nvPr/>
              </p:nvSpPr>
              <p:spPr bwMode="auto">
                <a:xfrm rot="-5400000">
                  <a:off x="1383" y="2386"/>
                  <a:ext cx="136" cy="46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92583" name="Rectangle 51"/>
                <p:cNvSpPr>
                  <a:spLocks noChangeArrowheads="1"/>
                </p:cNvSpPr>
                <p:nvPr/>
              </p:nvSpPr>
              <p:spPr bwMode="auto">
                <a:xfrm rot="-5400000">
                  <a:off x="1564" y="2386"/>
                  <a:ext cx="136" cy="46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92584" name="Rectangle 52"/>
                <p:cNvSpPr>
                  <a:spLocks noChangeArrowheads="1"/>
                </p:cNvSpPr>
                <p:nvPr/>
              </p:nvSpPr>
              <p:spPr bwMode="auto">
                <a:xfrm rot="-5400000">
                  <a:off x="1746" y="2386"/>
                  <a:ext cx="136" cy="46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92585" name="Rectangle 53"/>
                <p:cNvSpPr>
                  <a:spLocks noChangeArrowheads="1"/>
                </p:cNvSpPr>
                <p:nvPr/>
              </p:nvSpPr>
              <p:spPr bwMode="auto">
                <a:xfrm rot="-5400000">
                  <a:off x="2109" y="2386"/>
                  <a:ext cx="136" cy="46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92586" name="Rectangle 54"/>
                <p:cNvSpPr>
                  <a:spLocks noChangeArrowheads="1"/>
                </p:cNvSpPr>
                <p:nvPr/>
              </p:nvSpPr>
              <p:spPr bwMode="auto">
                <a:xfrm rot="-5400000">
                  <a:off x="1928" y="2386"/>
                  <a:ext cx="136" cy="46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92587" name="Rectangle 55"/>
                <p:cNvSpPr>
                  <a:spLocks noChangeArrowheads="1"/>
                </p:cNvSpPr>
                <p:nvPr/>
              </p:nvSpPr>
              <p:spPr bwMode="auto">
                <a:xfrm rot="-5400000">
                  <a:off x="658" y="2386"/>
                  <a:ext cx="136" cy="46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92588" name="Rectangle 56"/>
                <p:cNvSpPr>
                  <a:spLocks noChangeArrowheads="1"/>
                </p:cNvSpPr>
                <p:nvPr/>
              </p:nvSpPr>
              <p:spPr bwMode="auto">
                <a:xfrm rot="-5400000">
                  <a:off x="839" y="2386"/>
                  <a:ext cx="136" cy="46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92589" name="Rectangle 57"/>
                <p:cNvSpPr>
                  <a:spLocks noChangeArrowheads="1"/>
                </p:cNvSpPr>
                <p:nvPr/>
              </p:nvSpPr>
              <p:spPr bwMode="auto">
                <a:xfrm rot="-5400000">
                  <a:off x="1020" y="2386"/>
                  <a:ext cx="136" cy="46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192568" name="Group 58"/>
              <p:cNvGrpSpPr>
                <a:grpSpLocks/>
              </p:cNvGrpSpPr>
              <p:nvPr/>
            </p:nvGrpSpPr>
            <p:grpSpPr bwMode="auto">
              <a:xfrm>
                <a:off x="158" y="2160"/>
                <a:ext cx="589" cy="136"/>
                <a:chOff x="748" y="2976"/>
                <a:chExt cx="589" cy="136"/>
              </a:xfrm>
            </p:grpSpPr>
            <p:sp>
              <p:nvSpPr>
                <p:cNvPr id="192569" name="Rectangle 59"/>
                <p:cNvSpPr>
                  <a:spLocks noChangeArrowheads="1"/>
                </p:cNvSpPr>
                <p:nvPr/>
              </p:nvSpPr>
              <p:spPr bwMode="auto">
                <a:xfrm rot="-5400000">
                  <a:off x="1246" y="3021"/>
                  <a:ext cx="136" cy="46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92570" name="Rectangle 60"/>
                <p:cNvSpPr>
                  <a:spLocks noChangeArrowheads="1"/>
                </p:cNvSpPr>
                <p:nvPr/>
              </p:nvSpPr>
              <p:spPr bwMode="auto">
                <a:xfrm rot="-5400000">
                  <a:off x="703" y="3021"/>
                  <a:ext cx="136" cy="46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92571" name="Rectangle 61"/>
                <p:cNvSpPr>
                  <a:spLocks noChangeArrowheads="1"/>
                </p:cNvSpPr>
                <p:nvPr/>
              </p:nvSpPr>
              <p:spPr bwMode="auto">
                <a:xfrm rot="-5400000">
                  <a:off x="884" y="3021"/>
                  <a:ext cx="136" cy="46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92572" name="Rectangle 62"/>
                <p:cNvSpPr>
                  <a:spLocks noChangeArrowheads="1"/>
                </p:cNvSpPr>
                <p:nvPr/>
              </p:nvSpPr>
              <p:spPr bwMode="auto">
                <a:xfrm rot="-5400000">
                  <a:off x="1065" y="3021"/>
                  <a:ext cx="136" cy="46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</p:grpSp>
        <p:grpSp>
          <p:nvGrpSpPr>
            <p:cNvPr id="192564" name="Group 63"/>
            <p:cNvGrpSpPr>
              <a:grpSpLocks/>
            </p:cNvGrpSpPr>
            <p:nvPr/>
          </p:nvGrpSpPr>
          <p:grpSpPr bwMode="auto">
            <a:xfrm>
              <a:off x="2517" y="1661"/>
              <a:ext cx="45" cy="1135"/>
              <a:chOff x="1429" y="1842"/>
              <a:chExt cx="45" cy="1135"/>
            </a:xfrm>
          </p:grpSpPr>
          <p:sp>
            <p:nvSpPr>
              <p:cNvPr id="192565" name="Rectangle 64"/>
              <p:cNvSpPr>
                <a:spLocks noChangeArrowheads="1"/>
              </p:cNvSpPr>
              <p:nvPr/>
            </p:nvSpPr>
            <p:spPr bwMode="auto">
              <a:xfrm rot="-5400000">
                <a:off x="1247" y="2024"/>
                <a:ext cx="409" cy="45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92566" name="Rectangle 65"/>
              <p:cNvSpPr>
                <a:spLocks noChangeArrowheads="1"/>
              </p:cNvSpPr>
              <p:nvPr/>
            </p:nvSpPr>
            <p:spPr bwMode="auto">
              <a:xfrm rot="-5400000">
                <a:off x="1247" y="2750"/>
                <a:ext cx="409" cy="45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grpSp>
        <p:nvGrpSpPr>
          <p:cNvPr id="413762" name="Group 66"/>
          <p:cNvGrpSpPr>
            <a:grpSpLocks/>
          </p:cNvGrpSpPr>
          <p:nvPr/>
        </p:nvGrpSpPr>
        <p:grpSpPr bwMode="auto">
          <a:xfrm flipH="1">
            <a:off x="1258888" y="5372100"/>
            <a:ext cx="5545137" cy="73025"/>
            <a:chOff x="113" y="2205"/>
            <a:chExt cx="3493" cy="46"/>
          </a:xfrm>
        </p:grpSpPr>
        <p:sp>
          <p:nvSpPr>
            <p:cNvPr id="192543" name="Oval 67"/>
            <p:cNvSpPr>
              <a:spLocks noChangeArrowheads="1"/>
            </p:cNvSpPr>
            <p:nvPr/>
          </p:nvSpPr>
          <p:spPr bwMode="auto">
            <a:xfrm rot="-2673413">
              <a:off x="657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92544" name="Oval 68"/>
            <p:cNvSpPr>
              <a:spLocks noChangeArrowheads="1"/>
            </p:cNvSpPr>
            <p:nvPr/>
          </p:nvSpPr>
          <p:spPr bwMode="auto">
            <a:xfrm rot="-2673413">
              <a:off x="113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92545" name="Oval 69"/>
            <p:cNvSpPr>
              <a:spLocks noChangeArrowheads="1"/>
            </p:cNvSpPr>
            <p:nvPr/>
          </p:nvSpPr>
          <p:spPr bwMode="auto">
            <a:xfrm rot="-2673413">
              <a:off x="295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92546" name="Oval 70"/>
            <p:cNvSpPr>
              <a:spLocks noChangeArrowheads="1"/>
            </p:cNvSpPr>
            <p:nvPr/>
          </p:nvSpPr>
          <p:spPr bwMode="auto">
            <a:xfrm rot="-2673413">
              <a:off x="839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92547" name="Oval 71"/>
            <p:cNvSpPr>
              <a:spLocks noChangeArrowheads="1"/>
            </p:cNvSpPr>
            <p:nvPr/>
          </p:nvSpPr>
          <p:spPr bwMode="auto">
            <a:xfrm rot="-2673413">
              <a:off x="1927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92548" name="Oval 72"/>
            <p:cNvSpPr>
              <a:spLocks noChangeArrowheads="1"/>
            </p:cNvSpPr>
            <p:nvPr/>
          </p:nvSpPr>
          <p:spPr bwMode="auto">
            <a:xfrm rot="-2673413">
              <a:off x="1384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92549" name="Oval 73"/>
            <p:cNvSpPr>
              <a:spLocks noChangeArrowheads="1"/>
            </p:cNvSpPr>
            <p:nvPr/>
          </p:nvSpPr>
          <p:spPr bwMode="auto">
            <a:xfrm rot="-2673413">
              <a:off x="2109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92550" name="Oval 74"/>
            <p:cNvSpPr>
              <a:spLocks noChangeArrowheads="1"/>
            </p:cNvSpPr>
            <p:nvPr/>
          </p:nvSpPr>
          <p:spPr bwMode="auto">
            <a:xfrm rot="-2673413">
              <a:off x="2291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92551" name="Oval 75"/>
            <p:cNvSpPr>
              <a:spLocks noChangeArrowheads="1"/>
            </p:cNvSpPr>
            <p:nvPr/>
          </p:nvSpPr>
          <p:spPr bwMode="auto">
            <a:xfrm rot="-2673413">
              <a:off x="1745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92552" name="Oval 76"/>
            <p:cNvSpPr>
              <a:spLocks noChangeArrowheads="1"/>
            </p:cNvSpPr>
            <p:nvPr/>
          </p:nvSpPr>
          <p:spPr bwMode="auto">
            <a:xfrm rot="-2673413">
              <a:off x="2472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92553" name="Oval 77"/>
            <p:cNvSpPr>
              <a:spLocks noChangeArrowheads="1"/>
            </p:cNvSpPr>
            <p:nvPr/>
          </p:nvSpPr>
          <p:spPr bwMode="auto">
            <a:xfrm rot="-2673413">
              <a:off x="2654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92554" name="Oval 78"/>
            <p:cNvSpPr>
              <a:spLocks noChangeArrowheads="1"/>
            </p:cNvSpPr>
            <p:nvPr/>
          </p:nvSpPr>
          <p:spPr bwMode="auto">
            <a:xfrm rot="-2673413">
              <a:off x="2835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92555" name="Oval 79"/>
            <p:cNvSpPr>
              <a:spLocks noChangeArrowheads="1"/>
            </p:cNvSpPr>
            <p:nvPr/>
          </p:nvSpPr>
          <p:spPr bwMode="auto">
            <a:xfrm rot="-2673413">
              <a:off x="3016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92556" name="Oval 80"/>
            <p:cNvSpPr>
              <a:spLocks noChangeArrowheads="1"/>
            </p:cNvSpPr>
            <p:nvPr/>
          </p:nvSpPr>
          <p:spPr bwMode="auto">
            <a:xfrm rot="-2673413">
              <a:off x="3198" y="2206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92557" name="Oval 81"/>
            <p:cNvSpPr>
              <a:spLocks noChangeArrowheads="1"/>
            </p:cNvSpPr>
            <p:nvPr/>
          </p:nvSpPr>
          <p:spPr bwMode="auto">
            <a:xfrm rot="-2673413">
              <a:off x="3379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92558" name="Oval 82"/>
            <p:cNvSpPr>
              <a:spLocks noChangeArrowheads="1"/>
            </p:cNvSpPr>
            <p:nvPr/>
          </p:nvSpPr>
          <p:spPr bwMode="auto">
            <a:xfrm rot="-2673413">
              <a:off x="3561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92559" name="Oval 83"/>
            <p:cNvSpPr>
              <a:spLocks noChangeArrowheads="1"/>
            </p:cNvSpPr>
            <p:nvPr/>
          </p:nvSpPr>
          <p:spPr bwMode="auto">
            <a:xfrm rot="-2673413">
              <a:off x="1021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92560" name="Oval 84"/>
            <p:cNvSpPr>
              <a:spLocks noChangeArrowheads="1"/>
            </p:cNvSpPr>
            <p:nvPr/>
          </p:nvSpPr>
          <p:spPr bwMode="auto">
            <a:xfrm rot="-2673413">
              <a:off x="1202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92561" name="Oval 85"/>
            <p:cNvSpPr>
              <a:spLocks noChangeArrowheads="1"/>
            </p:cNvSpPr>
            <p:nvPr/>
          </p:nvSpPr>
          <p:spPr bwMode="auto">
            <a:xfrm rot="-2673413">
              <a:off x="1565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92562" name="Oval 86"/>
            <p:cNvSpPr>
              <a:spLocks noChangeArrowheads="1"/>
            </p:cNvSpPr>
            <p:nvPr/>
          </p:nvSpPr>
          <p:spPr bwMode="auto">
            <a:xfrm rot="-2673413">
              <a:off x="476" y="2205"/>
              <a:ext cx="45" cy="4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13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413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13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9" dur="500"/>
                                        <p:tgtEl>
                                          <p:spTgt spid="4137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4137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13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13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13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13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413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13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413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4137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413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413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413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413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413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413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413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413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413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413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413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413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413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90" presetID="26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91" dur="500" tmFilter="0, 0; .2, .5; .8, .5; 1, 0"/>
                                        <p:tgtEl>
                                          <p:spTgt spid="4137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2" dur="250" autoRev="1" fill="hold"/>
                                        <p:tgtEl>
                                          <p:spTgt spid="4137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3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94" dur="500" tmFilter="0, 0; .2, .5; .8, .5; 1, 0"/>
                                        <p:tgtEl>
                                          <p:spTgt spid="4137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5" dur="250" autoRev="1" fill="hold"/>
                                        <p:tgtEl>
                                          <p:spTgt spid="4137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6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97" dur="500" tmFilter="0, 0; .2, .5; .8, .5; 1, 0"/>
                                        <p:tgtEl>
                                          <p:spTgt spid="4137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8" dur="250" autoRev="1" fill="hold"/>
                                        <p:tgtEl>
                                          <p:spTgt spid="4137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9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100" dur="500" tmFilter="0, 0; .2, .5; .8, .5; 1, 0"/>
                                        <p:tgtEl>
                                          <p:spTgt spid="4137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1" dur="250" autoRev="1" fill="hold"/>
                                        <p:tgtEl>
                                          <p:spTgt spid="4137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2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103" dur="500" tmFilter="0, 0; .2, .5; .8, .5; 1, 0"/>
                                        <p:tgtEl>
                                          <p:spTgt spid="4137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4" dur="250" autoRev="1" fill="hold"/>
                                        <p:tgtEl>
                                          <p:spTgt spid="4137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5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106" dur="500" tmFilter="0, 0; .2, .5; .8, .5; 1, 0"/>
                                        <p:tgtEl>
                                          <p:spTgt spid="4137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7" dur="250" autoRev="1" fill="hold"/>
                                        <p:tgtEl>
                                          <p:spTgt spid="4137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8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109" dur="500" tmFilter="0, 0; .2, .5; .8, .5; 1, 0"/>
                                        <p:tgtEl>
                                          <p:spTgt spid="4137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0" dur="250" autoRev="1" fill="hold"/>
                                        <p:tgtEl>
                                          <p:spTgt spid="4137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1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112" dur="500" tmFilter="0, 0; .2, .5; .8, .5; 1, 0"/>
                                        <p:tgtEl>
                                          <p:spTgt spid="4137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3" dur="250" autoRev="1" fill="hold"/>
                                        <p:tgtEl>
                                          <p:spTgt spid="4137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4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115" dur="500" tmFilter="0, 0; .2, .5; .8, .5; 1, 0"/>
                                        <p:tgtEl>
                                          <p:spTgt spid="4137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6" dur="250" autoRev="1" fill="hold"/>
                                        <p:tgtEl>
                                          <p:spTgt spid="4137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7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118" dur="500" tmFilter="0, 0; .2, .5; .8, .5; 1, 0"/>
                                        <p:tgtEl>
                                          <p:spTgt spid="4137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9" dur="250" autoRev="1" fill="hold"/>
                                        <p:tgtEl>
                                          <p:spTgt spid="4137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0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121" dur="500" tmFilter="0, 0; .2, .5; .8, .5; 1, 0"/>
                                        <p:tgtEl>
                                          <p:spTgt spid="4137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2" dur="250" autoRev="1" fill="hold"/>
                                        <p:tgtEl>
                                          <p:spTgt spid="4137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3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124" dur="500" tmFilter="0, 0; .2, .5; .8, .5; 1, 0"/>
                                        <p:tgtEl>
                                          <p:spTgt spid="41372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5" dur="250" autoRev="1" fill="hold"/>
                                        <p:tgtEl>
                                          <p:spTgt spid="41372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6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127" dur="500" tmFilter="0, 0; .2, .5; .8, .5; 1, 0"/>
                                        <p:tgtEl>
                                          <p:spTgt spid="4137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8" dur="250" autoRev="1" fill="hold"/>
                                        <p:tgtEl>
                                          <p:spTgt spid="4137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9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130" dur="500" tmFilter="0, 0; .2, .5; .8, .5; 1, 0"/>
                                        <p:tgtEl>
                                          <p:spTgt spid="4137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1" dur="250" autoRev="1" fill="hold"/>
                                        <p:tgtEl>
                                          <p:spTgt spid="4137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2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133" dur="500" tmFilter="0, 0; .2, .5; .8, .5; 1, 0"/>
                                        <p:tgtEl>
                                          <p:spTgt spid="41373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4" dur="250" autoRev="1" fill="hold"/>
                                        <p:tgtEl>
                                          <p:spTgt spid="41373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5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136" dur="500" tmFilter="0, 0; .2, .5; .8, .5; 1, 0"/>
                                        <p:tgtEl>
                                          <p:spTgt spid="41372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7" dur="250" autoRev="1" fill="hold"/>
                                        <p:tgtEl>
                                          <p:spTgt spid="41372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8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139" dur="500" tmFilter="0, 0; .2, .5; .8, .5; 1, 0"/>
                                        <p:tgtEl>
                                          <p:spTgt spid="4137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0" dur="250" autoRev="1" fill="hold"/>
                                        <p:tgtEl>
                                          <p:spTgt spid="4137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1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142" dur="500" tmFilter="0, 0; .2, .5; .8, .5; 1, 0"/>
                                        <p:tgtEl>
                                          <p:spTgt spid="4137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3" dur="250" autoRev="1" fill="hold"/>
                                        <p:tgtEl>
                                          <p:spTgt spid="4137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4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145" dur="500" tmFilter="0, 0; .2, .5; .8, .5; 1, 0"/>
                                        <p:tgtEl>
                                          <p:spTgt spid="4137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6" dur="250" autoRev="1" fill="hold"/>
                                        <p:tgtEl>
                                          <p:spTgt spid="4137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7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148" dur="500" tmFilter="0, 0; .2, .5; .8, .5; 1, 0"/>
                                        <p:tgtEl>
                                          <p:spTgt spid="4137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9" dur="250" autoRev="1" fill="hold"/>
                                        <p:tgtEl>
                                          <p:spTgt spid="4137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0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151" dur="500" tmFilter="0, 0; .2, .5; .8, .5; 1, 0"/>
                                        <p:tgtEl>
                                          <p:spTgt spid="4137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2" dur="250" autoRev="1" fill="hold"/>
                                        <p:tgtEl>
                                          <p:spTgt spid="4137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 nodeType="clickPar">
                      <p:stCondLst>
                        <p:cond delay="indefinite"/>
                      </p:stCondLst>
                      <p:childTnLst>
                        <p:par>
                          <p:cTn id="1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56" dur="500"/>
                                        <p:tgtEl>
                                          <p:spTgt spid="4137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9" dur="500"/>
                                        <p:tgtEl>
                                          <p:spTgt spid="4136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2" dur="500"/>
                                        <p:tgtEl>
                                          <p:spTgt spid="4137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5" dur="500"/>
                                        <p:tgtEl>
                                          <p:spTgt spid="4137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8" dur="500"/>
                                        <p:tgtEl>
                                          <p:spTgt spid="4137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1" dur="500"/>
                                        <p:tgtEl>
                                          <p:spTgt spid="4137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9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4" dur="500"/>
                                        <p:tgtEl>
                                          <p:spTgt spid="4137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9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7" dur="500"/>
                                        <p:tgtEl>
                                          <p:spTgt spid="4137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9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0" dur="500"/>
                                        <p:tgtEl>
                                          <p:spTgt spid="4137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9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3" dur="500"/>
                                        <p:tgtEl>
                                          <p:spTgt spid="4137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9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6" dur="500"/>
                                        <p:tgtEl>
                                          <p:spTgt spid="4137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9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9" dur="500"/>
                                        <p:tgtEl>
                                          <p:spTgt spid="4137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9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2" dur="500"/>
                                        <p:tgtEl>
                                          <p:spTgt spid="4137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9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5" dur="500"/>
                                        <p:tgtEl>
                                          <p:spTgt spid="4137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9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8" dur="500"/>
                                        <p:tgtEl>
                                          <p:spTgt spid="4137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9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1" dur="500"/>
                                        <p:tgtEl>
                                          <p:spTgt spid="4137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9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4" dur="500"/>
                                        <p:tgtEl>
                                          <p:spTgt spid="4137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9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7" dur="500"/>
                                        <p:tgtEl>
                                          <p:spTgt spid="4137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9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0" dur="500"/>
                                        <p:tgtEl>
                                          <p:spTgt spid="4137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3" dur="500"/>
                                        <p:tgtEl>
                                          <p:spTgt spid="4137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6" dur="500"/>
                                        <p:tgtEl>
                                          <p:spTgt spid="4137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9" dur="500"/>
                                        <p:tgtEl>
                                          <p:spTgt spid="4137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2" dur="500"/>
                                        <p:tgtEl>
                                          <p:spTgt spid="4137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3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7" dur="500"/>
                                        <p:tgtEl>
                                          <p:spTgt spid="413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1" dur="500"/>
                                        <p:tgtEl>
                                          <p:spTgt spid="413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33" presetID="18" presetClass="entr" presetSubtype="6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35" dur="500"/>
                                        <p:tgtEl>
                                          <p:spTgt spid="413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3698" grpId="0"/>
      <p:bldP spid="413700" grpId="0"/>
      <p:bldP spid="413700" grpId="1"/>
      <p:bldP spid="413709" grpId="0" animBg="1"/>
      <p:bldP spid="413709" grpId="1" animBg="1"/>
      <p:bldP spid="413709" grpId="2" animBg="1"/>
      <p:bldP spid="413710" grpId="0" animBg="1"/>
      <p:bldP spid="413710" grpId="1" animBg="1"/>
      <p:bldP spid="413710" grpId="2" animBg="1"/>
      <p:bldP spid="413711" grpId="0" animBg="1"/>
      <p:bldP spid="413711" grpId="1" animBg="1"/>
      <p:bldP spid="413711" grpId="2" animBg="1"/>
      <p:bldP spid="413718" grpId="0" animBg="1"/>
      <p:bldP spid="413718" grpId="1" animBg="1"/>
      <p:bldP spid="413718" grpId="2" animBg="1"/>
      <p:bldP spid="413719" grpId="0" animBg="1"/>
      <p:bldP spid="413719" grpId="1" animBg="1"/>
      <p:bldP spid="413719" grpId="2" animBg="1"/>
      <p:bldP spid="413720" grpId="0" animBg="1"/>
      <p:bldP spid="413720" grpId="1" animBg="1"/>
      <p:bldP spid="413720" grpId="2" animBg="1"/>
      <p:bldP spid="413721" grpId="0" animBg="1"/>
      <p:bldP spid="413721" grpId="1" animBg="1"/>
      <p:bldP spid="413721" grpId="2" animBg="1"/>
      <p:bldP spid="413722" grpId="0" animBg="1"/>
      <p:bldP spid="413722" grpId="1" animBg="1"/>
      <p:bldP spid="413722" grpId="2" animBg="1"/>
      <p:bldP spid="413723" grpId="0" animBg="1"/>
      <p:bldP spid="413723" grpId="1" animBg="1"/>
      <p:bldP spid="413723" grpId="2" animBg="1"/>
      <p:bldP spid="413724" grpId="0" animBg="1"/>
      <p:bldP spid="413724" grpId="1" animBg="1"/>
      <p:bldP spid="413724" grpId="2" animBg="1"/>
      <p:bldP spid="413725" grpId="0" animBg="1"/>
      <p:bldP spid="413725" grpId="1" animBg="1"/>
      <p:bldP spid="413725" grpId="2" animBg="1"/>
      <p:bldP spid="413726" grpId="0" animBg="1"/>
      <p:bldP spid="413726" grpId="1" animBg="1"/>
      <p:bldP spid="413726" grpId="2" animBg="1"/>
      <p:bldP spid="413727" grpId="0" animBg="1"/>
      <p:bldP spid="413727" grpId="1" animBg="1"/>
      <p:bldP spid="413727" grpId="2" animBg="1"/>
      <p:bldP spid="413732" grpId="0" build="allAtOnce"/>
      <p:bldP spid="413733" grpId="0"/>
    </p:bld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7711354B-8150-4635-91D7-EB1AEBF71821}" type="slidenum">
              <a:rPr lang="it-IT" altLang="it-IT" sz="1000">
                <a:solidFill>
                  <a:srgbClr val="FFFFFF"/>
                </a:solidFill>
              </a:rPr>
              <a:pPr/>
              <a:t>177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14772" name="Text Box 52"/>
          <p:cNvSpPr txBox="1">
            <a:spLocks noChangeArrowheads="1"/>
          </p:cNvSpPr>
          <p:nvPr/>
        </p:nvSpPr>
        <p:spPr bwMode="auto">
          <a:xfrm>
            <a:off x="0" y="1773238"/>
            <a:ext cx="9144000" cy="4486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Sono installate nei casi in cui gli aiuti luminosi esistenti non consentono all’aeromobile in avvicinamento una facile identificazione della pista e/o dell’area di avvicinamento, o quando la presenza di ostacoli possa interferire con le manovre a vista previste per avvicinamenti </a:t>
            </a:r>
            <a:r>
              <a:rPr lang="it-IT" altLang="it-IT" b="1" i="1">
                <a:latin typeface="Arial" panose="020B0604020202020204" pitchFamily="34" charset="0"/>
              </a:rPr>
              <a:t>Circling.</a:t>
            </a:r>
            <a:r>
              <a:rPr lang="it-IT" altLang="it-IT" b="1"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414773" name="Text Box 53"/>
          <p:cNvSpPr txBox="1">
            <a:spLocks noChangeArrowheads="1"/>
          </p:cNvSpPr>
          <p:nvPr/>
        </p:nvSpPr>
        <p:spPr bwMode="auto">
          <a:xfrm>
            <a:off x="0" y="0"/>
            <a:ext cx="914400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Luci di guida alla circuitazione      Circling guidance lights</a:t>
            </a:r>
            <a:r>
              <a:rPr lang="it-IT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414774" name="Text Box 54"/>
          <p:cNvSpPr txBox="1">
            <a:spLocks noChangeArrowheads="1"/>
          </p:cNvSpPr>
          <p:nvPr/>
        </p:nvSpPr>
        <p:spPr bwMode="auto">
          <a:xfrm>
            <a:off x="0" y="1557338"/>
            <a:ext cx="9144000" cy="4486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lvl="1"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Il numero e l’ubicazione di tali luci deve essere tale da consentire al pilota durante le manovre di circuitazione precedenti l’avvicinamento finale di:</a:t>
            </a:r>
          </a:p>
          <a:p>
            <a:pPr algn="ctr">
              <a:spcBef>
                <a:spcPct val="50000"/>
              </a:spcBef>
              <a:buFont typeface="Wingdings" panose="05000000000000000000" pitchFamily="2" charset="2"/>
              <a:buChar char="ü"/>
            </a:pPr>
            <a:r>
              <a:rPr lang="it-IT" altLang="it-IT" b="1">
                <a:latin typeface="Arial" panose="020B0604020202020204" pitchFamily="34" charset="0"/>
              </a:rPr>
              <a:t>inserirsi nel tratto sottovento </a:t>
            </a:r>
          </a:p>
          <a:p>
            <a:pPr algn="ctr">
              <a:spcBef>
                <a:spcPct val="50000"/>
              </a:spcBef>
              <a:buFont typeface="Wingdings" panose="05000000000000000000" pitchFamily="2" charset="2"/>
              <a:buChar char="ü"/>
            </a:pPr>
            <a:r>
              <a:rPr lang="it-IT" altLang="it-IT" b="1">
                <a:latin typeface="Arial" panose="020B0604020202020204" pitchFamily="34" charset="0"/>
              </a:rPr>
              <a:t>riconoscere la soglia ed altri riferimenti tipici della pista</a:t>
            </a:r>
          </a:p>
        </p:txBody>
      </p:sp>
      <p:sp>
        <p:nvSpPr>
          <p:cNvPr id="414775" name="Text Box 55"/>
          <p:cNvSpPr txBox="1">
            <a:spLocks noChangeArrowheads="1"/>
          </p:cNvSpPr>
          <p:nvPr/>
        </p:nvSpPr>
        <p:spPr bwMode="auto">
          <a:xfrm>
            <a:off x="0" y="2924175"/>
            <a:ext cx="9144000" cy="2289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Le luci di guida alla circuitazione possono essere fisse o lampeggianti e sono costituite da una combinazione delle seguenti configurazioni : </a:t>
            </a:r>
            <a:endParaRPr lang="it-IT" altLang="it-IT">
              <a:latin typeface="Arial" panose="020B0604020202020204" pitchFamily="34" charset="0"/>
            </a:endParaRPr>
          </a:p>
        </p:txBody>
      </p:sp>
      <p:sp>
        <p:nvSpPr>
          <p:cNvPr id="414776" name="Text Box 56"/>
          <p:cNvSpPr txBox="1">
            <a:spLocks noChangeArrowheads="1"/>
          </p:cNvSpPr>
          <p:nvPr/>
        </p:nvSpPr>
        <p:spPr bwMode="auto">
          <a:xfrm>
            <a:off x="0" y="1341438"/>
            <a:ext cx="9144000" cy="5310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 b="1">
              <a:latin typeface="Arial" panose="020B0604020202020204" pitchFamily="34" charset="0"/>
            </a:endParaRPr>
          </a:p>
          <a:p>
            <a:pPr algn="ctr">
              <a:spcBef>
                <a:spcPct val="50000"/>
              </a:spcBef>
              <a:buFont typeface="Wingdings" panose="05000000000000000000" pitchFamily="2" charset="2"/>
              <a:buChar char="ü"/>
            </a:pPr>
            <a:r>
              <a:rPr lang="it-IT" altLang="it-IT" b="1">
                <a:latin typeface="Arial" panose="020B0604020202020204" pitchFamily="34" charset="0"/>
              </a:rPr>
              <a:t>luci che segnalano il prolungamento dell’asse pista e/o parte del sistema di avvicinamento; </a:t>
            </a:r>
          </a:p>
          <a:p>
            <a:pPr algn="ctr">
              <a:spcBef>
                <a:spcPct val="50000"/>
              </a:spcBef>
              <a:buFont typeface="Wingdings" panose="05000000000000000000" pitchFamily="2" charset="2"/>
              <a:buChar char="ü"/>
            </a:pPr>
            <a:r>
              <a:rPr lang="it-IT" altLang="it-IT" b="1">
                <a:latin typeface="Arial" panose="020B0604020202020204" pitchFamily="34" charset="0"/>
              </a:rPr>
              <a:t>luci che indicano la posizione della soglia; </a:t>
            </a:r>
          </a:p>
          <a:p>
            <a:pPr algn="ctr">
              <a:spcBef>
                <a:spcPct val="50000"/>
              </a:spcBef>
              <a:buFont typeface="Wingdings" panose="05000000000000000000" pitchFamily="2" charset="2"/>
              <a:buChar char="ü"/>
            </a:pPr>
            <a:r>
              <a:rPr lang="it-IT" altLang="it-IT" b="1">
                <a:latin typeface="Arial" panose="020B0604020202020204" pitchFamily="34" charset="0"/>
              </a:rPr>
              <a:t>luci che indicano la direzione o l’ubicazione della pista.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14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414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5" dur="500"/>
                                        <p:tgtEl>
                                          <p:spTgt spid="4147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4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1000"/>
                                        <p:tgtEl>
                                          <p:spTgt spid="4147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1000"/>
                                        <p:tgtEl>
                                          <p:spTgt spid="4147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6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1000"/>
                                        <p:tgtEl>
                                          <p:spTgt spid="4147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2" dur="500"/>
                                        <p:tgtEl>
                                          <p:spTgt spid="4147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47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5" dur="500"/>
                                        <p:tgtEl>
                                          <p:spTgt spid="4147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47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8" dur="500"/>
                                        <p:tgtEl>
                                          <p:spTgt spid="4147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47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3" dur="500"/>
                                        <p:tgtEl>
                                          <p:spTgt spid="414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7" dur="500"/>
                                        <p:tgtEl>
                                          <p:spTgt spid="4147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4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0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2" dur="1000"/>
                                        <p:tgtEl>
                                          <p:spTgt spid="4147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54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6" dur="1000"/>
                                        <p:tgtEl>
                                          <p:spTgt spid="4147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8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0" dur="1000"/>
                                        <p:tgtEl>
                                          <p:spTgt spid="4147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4772" grpId="0"/>
      <p:bldP spid="414772" grpId="1"/>
      <p:bldP spid="414773" grpId="0"/>
      <p:bldP spid="414774" grpId="0" build="allAtOnce"/>
      <p:bldP spid="414775" grpId="0"/>
      <p:bldP spid="414775" grpId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it-IT" sz="6000" b="1">
                <a:solidFill>
                  <a:schemeClr val="tx1">
                    <a:lumMod val="75000"/>
                    <a:lumOff val="25000"/>
                  </a:schemeClr>
                </a:solidFill>
              </a:rPr>
              <a:t>AEREO CRITICO</a:t>
            </a:r>
            <a:r>
              <a:rPr lang="it-IT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</a:p>
        </p:txBody>
      </p:sp>
      <p:sp>
        <p:nvSpPr>
          <p:cNvPr id="60419" name="Rectangle 3"/>
          <p:cNvSpPr>
            <a:spLocks noGrp="1" noChangeArrowheads="1"/>
          </p:cNvSpPr>
          <p:nvPr>
            <p:ph idx="1"/>
          </p:nvPr>
        </p:nvSpPr>
        <p:spPr>
          <a:xfrm>
            <a:off x="468313" y="1989138"/>
            <a:ext cx="8229600" cy="4530725"/>
          </a:xfrm>
        </p:spPr>
        <p:txBody>
          <a:bodyPr/>
          <a:lstStyle/>
          <a:p>
            <a:pPr algn="ctr" eaLnBrk="1" hangingPunct="1">
              <a:buFont typeface="Wingdings" panose="05000000000000000000" pitchFamily="2" charset="2"/>
              <a:buNone/>
            </a:pPr>
            <a:r>
              <a:rPr lang="it-IT" altLang="it-IT" sz="4400" b="1" smtClean="0"/>
              <a:t>Per aereo critico si intende il velivolo che nell’ambito di quelli che si prevede utilizzeranno le infrastrutture aeroportuali risulta avere le maggiori esigenze.</a:t>
            </a:r>
          </a:p>
        </p:txBody>
      </p:sp>
      <p:sp>
        <p:nvSpPr>
          <p:cNvPr id="3072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0E742015-7DDD-4CB6-A5FB-6325F1B683B6}" type="slidenum">
              <a:rPr lang="it-IT" altLang="it-IT" sz="1000">
                <a:solidFill>
                  <a:srgbClr val="FFFFFF"/>
                </a:solidFill>
              </a:rPr>
              <a:pPr/>
              <a:t>18</a:t>
            </a:fld>
            <a:endParaRPr lang="it-IT" altLang="it-IT" sz="100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0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604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418" grpId="0"/>
      <p:bldP spid="60419" grpId="0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it-IT" b="1">
                <a:solidFill>
                  <a:schemeClr val="tx1">
                    <a:lumMod val="75000"/>
                    <a:lumOff val="25000"/>
                  </a:schemeClr>
                </a:solidFill>
              </a:rPr>
              <a:t>LUNGHEZZA DI CAMPO CARATTERISTICA</a:t>
            </a:r>
            <a:r>
              <a:rPr lang="it-IT" sz="400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</a:p>
        </p:txBody>
      </p:sp>
      <p:sp>
        <p:nvSpPr>
          <p:cNvPr id="61443" name="Rectangle 3"/>
          <p:cNvSpPr>
            <a:spLocks noGrp="1" noChangeArrowheads="1"/>
          </p:cNvSpPr>
          <p:nvPr>
            <p:ph idx="1"/>
          </p:nvPr>
        </p:nvSpPr>
        <p:spPr>
          <a:xfrm>
            <a:off x="395288" y="2133600"/>
            <a:ext cx="8229600" cy="4530725"/>
          </a:xfrm>
        </p:spPr>
        <p:txBody>
          <a:bodyPr/>
          <a:lstStyle/>
          <a:p>
            <a:pPr algn="just" eaLnBrk="1" hangingPunct="1">
              <a:buFont typeface="Wingdings" panose="05000000000000000000" pitchFamily="2" charset="2"/>
              <a:buNone/>
            </a:pPr>
            <a:r>
              <a:rPr lang="it-IT" altLang="it-IT" sz="3400" b="1" dirty="0" smtClean="0"/>
              <a:t>La minima lunghezza di campo necessaria per decollare al peso massimo certificato, in condizioni di Atmosfera Standard, in aria calma e con una pendenza di pista nulla, così come indicato nel manuale di volo prescritto dall’autorità certificatrice o in altro documento del costruttore.</a:t>
            </a:r>
            <a:r>
              <a:rPr lang="it-IT" altLang="it-IT" sz="3400" dirty="0" smtClean="0"/>
              <a:t> </a:t>
            </a:r>
          </a:p>
        </p:txBody>
      </p:sp>
      <p:sp>
        <p:nvSpPr>
          <p:cNvPr id="3174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84CD63AE-C760-4DA0-A14E-88C40B976175}" type="slidenum">
              <a:rPr lang="it-IT" altLang="it-IT" sz="1000">
                <a:solidFill>
                  <a:srgbClr val="FFFFFF"/>
                </a:solidFill>
              </a:rPr>
              <a:pPr/>
              <a:t>19</a:t>
            </a:fld>
            <a:endParaRPr lang="it-IT" altLang="it-IT" sz="100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1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2000"/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42" grpId="0"/>
      <p:bldP spid="61443" grpId="0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46" name="Picture 10" descr="http://www.passionando.it/wp-content/uploads/2014/09/Gift-Box-per-regalare-voli-in-Europa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79512" y="1879062"/>
            <a:ext cx="8829008" cy="49442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6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it-IT" b="1" dirty="0">
                <a:solidFill>
                  <a:srgbClr val="FF0000"/>
                </a:solidFill>
              </a:rPr>
              <a:t>AERODROMO</a:t>
            </a:r>
          </a:p>
        </p:txBody>
      </p:sp>
      <p:sp>
        <p:nvSpPr>
          <p:cNvPr id="25604" name="Text Box 4"/>
          <p:cNvSpPr>
            <a:spLocks noGrp="1" noChangeArrowheads="1"/>
          </p:cNvSpPr>
          <p:nvPr>
            <p:ph idx="1"/>
          </p:nvPr>
        </p:nvSpPr>
        <p:spPr>
          <a:xfrm>
            <a:off x="504006" y="1916832"/>
            <a:ext cx="8172450" cy="4530725"/>
          </a:xfrm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/>
          <a:lstStyle/>
          <a:p>
            <a:pPr algn="just">
              <a:spcBef>
                <a:spcPct val="70000"/>
              </a:spcBef>
              <a:buClrTx/>
              <a:buSzTx/>
              <a:buFontTx/>
              <a:buNone/>
              <a:tabLst>
                <a:tab pos="765175" algn="l"/>
              </a:tabLst>
            </a:pPr>
            <a:r>
              <a:rPr lang="it-IT" altLang="it-IT" sz="36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Un’area di definite dimensioni, su terra o su acqua, comprendente anche fabbricati, impianti e istallazioni, destinata in tutto o in parte ad essere impiegata per la partenza, l’arrivo ed il movimento di superficie degli aeromobili.</a:t>
            </a:r>
          </a:p>
        </p:txBody>
      </p:sp>
      <p:sp>
        <p:nvSpPr>
          <p:cNvPr id="1434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5DC916D2-BF2A-4C55-A4E9-4C4C6354977D}" type="slidenum">
              <a:rPr lang="it-IT" altLang="it-IT" sz="1000">
                <a:solidFill>
                  <a:srgbClr val="FFFFFF"/>
                </a:solidFill>
              </a:rPr>
              <a:pPr/>
              <a:t>2</a:t>
            </a:fld>
            <a:endParaRPr lang="it-IT" altLang="it-IT" sz="100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5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256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2" grpId="0" autoUpdateAnimBg="0"/>
      <p:bldP spid="25604" grpId="0" build="p" autoUpdateAnimBg="0" advAuto="50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4332" name="Group 60"/>
          <p:cNvGraphicFramePr>
            <a:graphicFrameLocks noGrp="1"/>
          </p:cNvGraphicFramePr>
          <p:nvPr>
            <p:ph/>
          </p:nvPr>
        </p:nvGraphicFramePr>
        <p:xfrm>
          <a:off x="179388" y="115888"/>
          <a:ext cx="8856663" cy="6192838"/>
        </p:xfrm>
        <a:graphic>
          <a:graphicData uri="http://schemas.openxmlformats.org/drawingml/2006/table">
            <a:tbl>
              <a:tblPr/>
              <a:tblGrid>
                <a:gridCol w="1048815"/>
                <a:gridCol w="2500509"/>
                <a:gridCol w="1008861"/>
                <a:gridCol w="2572094"/>
                <a:gridCol w="1726384"/>
              </a:tblGrid>
              <a:tr h="811296">
                <a:tc gridSpan="2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ELEMENTO NUMERICO</a:t>
                      </a:r>
                    </a:p>
                  </a:txBody>
                  <a:tcPr marL="91437" marR="91437" marT="45725" marB="45725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gridSpan="3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ELEMENTO ALFABETICO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</a:tr>
              <a:tr h="1310774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Numero di codice</a:t>
                      </a:r>
                    </a:p>
                  </a:txBody>
                  <a:tcPr marL="91437" marR="91437" marT="45725" marB="45725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Lunghezza di campo caratteristica dell’A/M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Lettera di codice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Apertura alare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Distanza tra i bordi esterni delle ruote del carrello principale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61125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1437" marR="91437"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Inferiore a 800 m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Inferiore a 15 m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Inferiore a 4,5 m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6128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</a:p>
                  </a:txBody>
                  <a:tcPr marL="91437" marR="91437"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 800 m a 1200 m esclusi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 15 m a 24 m esclusi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 4,5 m a 6 m esclusi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61125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</a:p>
                  </a:txBody>
                  <a:tcPr marL="91437" marR="91437"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 1200 m a 1800 m esclusi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 24 m a 36 m esclusi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 6 m a 9 m esclusi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6128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</a:p>
                  </a:txBody>
                  <a:tcPr marL="91437" marR="91437"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1800 m o più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 36 m a 52 m esclusi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 9 m a 14 m esclusi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811296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1437" marR="91437"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1437" marR="91437"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E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 52 m a 65 m esclusi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 9 m a 14 m esclusi 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811296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1437" marR="91437"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1437" marR="91437"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F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 65 m a 80 m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it-IT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 14 m a 16 m esclusi</a:t>
                      </a:r>
                    </a:p>
                  </a:txBody>
                  <a:tcPr marL="91437" marR="91437" marT="45725" marB="4572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sp>
        <p:nvSpPr>
          <p:cNvPr id="32823" name="Segnaposto numero diapositiva 4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D814BB1D-0312-49B4-85B1-3B8A1EBDCEC0}" type="slidenum">
              <a:rPr lang="it-IT" altLang="it-IT" sz="1000">
                <a:solidFill>
                  <a:srgbClr val="FFFFFF"/>
                </a:solidFill>
              </a:rPr>
              <a:pPr/>
              <a:t>20</a:t>
            </a:fld>
            <a:endParaRPr lang="it-IT" altLang="it-IT" sz="100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4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ECA1D78F-144E-41C5-BFC5-19DAAB1B156F}" type="slidenum">
              <a:rPr lang="it-IT" altLang="it-IT" sz="1000">
                <a:solidFill>
                  <a:srgbClr val="FFFFFF"/>
                </a:solidFill>
              </a:rPr>
              <a:pPr/>
              <a:t>21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55298" name="Text Box 2"/>
          <p:cNvSpPr txBox="1">
            <a:spLocks noChangeArrowheads="1"/>
          </p:cNvSpPr>
          <p:nvPr/>
        </p:nvSpPr>
        <p:spPr bwMode="auto">
          <a:xfrm>
            <a:off x="179388" y="1989138"/>
            <a:ext cx="8748712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6000" b="1">
                <a:latin typeface="Arial" panose="020B0604020202020204" pitchFamily="34" charset="0"/>
              </a:rPr>
              <a:t>Dati di riferimento aeroportuali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5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52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5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298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4CCB0C83-AFCC-4441-AB6C-2F527C6E5C95}" type="slidenum">
              <a:rPr lang="it-IT" altLang="it-IT" sz="1000">
                <a:solidFill>
                  <a:srgbClr val="FFFFFF"/>
                </a:solidFill>
              </a:rPr>
              <a:pPr/>
              <a:t>22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pic>
        <p:nvPicPr>
          <p:cNvPr id="64516" name="Picture 4" descr="aeroporti 3"/>
          <p:cNvPicPr>
            <a:picLocks noChangeAspect="1" noChangeArrowheads="1"/>
          </p:cNvPicPr>
          <p:nvPr/>
        </p:nvPicPr>
        <p:blipFill>
          <a:blip r:embed="rId3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4517" name="Text Box 5"/>
          <p:cNvSpPr txBox="1">
            <a:spLocks noChangeArrowheads="1"/>
          </p:cNvSpPr>
          <p:nvPr/>
        </p:nvSpPr>
        <p:spPr bwMode="auto">
          <a:xfrm>
            <a:off x="0" y="0"/>
            <a:ext cx="51847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2400" b="1">
                <a:solidFill>
                  <a:srgbClr val="0070C0"/>
                </a:solidFill>
                <a:latin typeface="Arial" panose="020B0604020202020204" pitchFamily="34" charset="0"/>
              </a:rPr>
              <a:t>Dati di riferimento aeroportuali</a:t>
            </a:r>
          </a:p>
        </p:txBody>
      </p:sp>
      <p:sp>
        <p:nvSpPr>
          <p:cNvPr id="64518" name="Text Box 6"/>
          <p:cNvSpPr txBox="1">
            <a:spLocks noChangeArrowheads="1"/>
          </p:cNvSpPr>
          <p:nvPr/>
        </p:nvSpPr>
        <p:spPr bwMode="auto">
          <a:xfrm>
            <a:off x="2124075" y="0"/>
            <a:ext cx="58324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2400" b="1">
                <a:solidFill>
                  <a:srgbClr val="0070C0"/>
                </a:solidFill>
                <a:latin typeface="Arial" panose="020B0604020202020204" pitchFamily="34" charset="0"/>
              </a:rPr>
              <a:t>Punto di riferimento di Aerodromo</a:t>
            </a:r>
          </a:p>
        </p:txBody>
      </p:sp>
      <p:sp>
        <p:nvSpPr>
          <p:cNvPr id="64519" name="Line 7"/>
          <p:cNvSpPr>
            <a:spLocks noChangeShapeType="1"/>
          </p:cNvSpPr>
          <p:nvPr/>
        </p:nvSpPr>
        <p:spPr bwMode="auto">
          <a:xfrm flipV="1">
            <a:off x="1547813" y="1773238"/>
            <a:ext cx="5111750" cy="2951162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4520" name="Line 8"/>
          <p:cNvSpPr>
            <a:spLocks noChangeShapeType="1"/>
          </p:cNvSpPr>
          <p:nvPr/>
        </p:nvSpPr>
        <p:spPr bwMode="auto">
          <a:xfrm flipH="1" flipV="1">
            <a:off x="5003800" y="2060575"/>
            <a:ext cx="2520950" cy="1655763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4521" name="Text Box 9"/>
          <p:cNvSpPr txBox="1">
            <a:spLocks noChangeArrowheads="1"/>
          </p:cNvSpPr>
          <p:nvPr/>
        </p:nvSpPr>
        <p:spPr bwMode="auto">
          <a:xfrm>
            <a:off x="0" y="549275"/>
            <a:ext cx="8878888" cy="1200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1800" b="1">
                <a:solidFill>
                  <a:srgbClr val="0070C0"/>
                </a:solidFill>
                <a:latin typeface="Arial" panose="020B0604020202020204" pitchFamily="34" charset="0"/>
              </a:rPr>
              <a:t>È il centro geometrico iniziale previsto</a:t>
            </a:r>
          </a:p>
          <a:p>
            <a:pPr algn="ctr" eaLnBrk="1" hangingPunct="1">
              <a:spcBef>
                <a:spcPct val="50000"/>
              </a:spcBef>
            </a:pPr>
            <a:r>
              <a:rPr lang="it-IT" altLang="it-IT" sz="1800" b="1">
                <a:solidFill>
                  <a:srgbClr val="0070C0"/>
                </a:solidFill>
                <a:latin typeface="Arial" panose="020B0604020202020204" pitchFamily="34" charset="0"/>
              </a:rPr>
              <a:t>In caso di una pista è il centro geometrico della stessa </a:t>
            </a:r>
          </a:p>
          <a:p>
            <a:pPr algn="ctr" eaLnBrk="1" hangingPunct="1">
              <a:spcBef>
                <a:spcPct val="50000"/>
              </a:spcBef>
            </a:pPr>
            <a:r>
              <a:rPr lang="it-IT" altLang="it-IT" sz="1800" b="1">
                <a:solidFill>
                  <a:srgbClr val="0070C0"/>
                </a:solidFill>
                <a:latin typeface="Arial" panose="020B0604020202020204" pitchFamily="34" charset="0"/>
              </a:rPr>
              <a:t>In caso di più piste è il centro geometrico del sistema di piste </a:t>
            </a:r>
          </a:p>
        </p:txBody>
      </p:sp>
      <p:sp>
        <p:nvSpPr>
          <p:cNvPr id="64522" name="Line 10"/>
          <p:cNvSpPr>
            <a:spLocks noChangeShapeType="1"/>
          </p:cNvSpPr>
          <p:nvPr/>
        </p:nvSpPr>
        <p:spPr bwMode="auto">
          <a:xfrm>
            <a:off x="3924300" y="1557338"/>
            <a:ext cx="2808288" cy="647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4523" name="Line 11"/>
          <p:cNvSpPr>
            <a:spLocks noChangeShapeType="1"/>
          </p:cNvSpPr>
          <p:nvPr/>
        </p:nvSpPr>
        <p:spPr bwMode="auto">
          <a:xfrm flipH="1" flipV="1">
            <a:off x="6516688" y="1773238"/>
            <a:ext cx="1439862" cy="194310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4524" name="Line 12"/>
          <p:cNvSpPr>
            <a:spLocks noChangeShapeType="1"/>
          </p:cNvSpPr>
          <p:nvPr/>
        </p:nvSpPr>
        <p:spPr bwMode="auto">
          <a:xfrm flipH="1" flipV="1">
            <a:off x="6732588" y="1700213"/>
            <a:ext cx="360362" cy="2016125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4525" name="Line 13"/>
          <p:cNvSpPr>
            <a:spLocks noChangeShapeType="1"/>
          </p:cNvSpPr>
          <p:nvPr/>
        </p:nvSpPr>
        <p:spPr bwMode="auto">
          <a:xfrm>
            <a:off x="3924300" y="2276475"/>
            <a:ext cx="1512888" cy="1444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4526" name="Text Box 14"/>
          <p:cNvSpPr txBox="1">
            <a:spLocks noChangeArrowheads="1"/>
          </p:cNvSpPr>
          <p:nvPr/>
        </p:nvSpPr>
        <p:spPr bwMode="auto">
          <a:xfrm>
            <a:off x="1403350" y="0"/>
            <a:ext cx="66960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2400" b="1">
                <a:solidFill>
                  <a:srgbClr val="0070C0"/>
                </a:solidFill>
                <a:latin typeface="Arial" panose="020B0604020202020204" pitchFamily="34" charset="0"/>
              </a:rPr>
              <a:t>Elevazione della pista e dell’ aerodromo</a:t>
            </a:r>
          </a:p>
        </p:txBody>
      </p:sp>
      <p:sp>
        <p:nvSpPr>
          <p:cNvPr id="64527" name="Text Box 15"/>
          <p:cNvSpPr txBox="1">
            <a:spLocks noChangeArrowheads="1"/>
          </p:cNvSpPr>
          <p:nvPr/>
        </p:nvSpPr>
        <p:spPr bwMode="auto">
          <a:xfrm>
            <a:off x="755650" y="692150"/>
            <a:ext cx="7848600" cy="830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2400" b="1">
                <a:solidFill>
                  <a:srgbClr val="0070C0"/>
                </a:solidFill>
                <a:latin typeface="Arial" panose="020B0604020202020204" pitchFamily="34" charset="0"/>
              </a:rPr>
              <a:t>È l’ elevazione del punto più alto dell’area d’atterraggio</a:t>
            </a:r>
          </a:p>
        </p:txBody>
      </p:sp>
      <p:sp>
        <p:nvSpPr>
          <p:cNvPr id="64528" name="Line 16"/>
          <p:cNvSpPr>
            <a:spLocks noChangeShapeType="1"/>
          </p:cNvSpPr>
          <p:nvPr/>
        </p:nvSpPr>
        <p:spPr bwMode="auto">
          <a:xfrm flipV="1">
            <a:off x="179388" y="1628775"/>
            <a:ext cx="4752975" cy="3313113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4531" name="Line 19"/>
          <p:cNvSpPr>
            <a:spLocks noChangeShapeType="1"/>
          </p:cNvSpPr>
          <p:nvPr/>
        </p:nvSpPr>
        <p:spPr bwMode="auto">
          <a:xfrm flipV="1">
            <a:off x="179388" y="4005263"/>
            <a:ext cx="8208962" cy="1008062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4532" name="Line 20"/>
          <p:cNvSpPr>
            <a:spLocks noChangeShapeType="1"/>
          </p:cNvSpPr>
          <p:nvPr/>
        </p:nvSpPr>
        <p:spPr bwMode="auto">
          <a:xfrm flipH="1" flipV="1">
            <a:off x="6877050" y="1628775"/>
            <a:ext cx="1511300" cy="2376488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4534" name="Line 22"/>
          <p:cNvSpPr>
            <a:spLocks noChangeShapeType="1"/>
          </p:cNvSpPr>
          <p:nvPr/>
        </p:nvSpPr>
        <p:spPr bwMode="auto">
          <a:xfrm flipH="1" flipV="1">
            <a:off x="4932363" y="1628775"/>
            <a:ext cx="1944687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4535" name="Text Box 23"/>
          <p:cNvSpPr txBox="1">
            <a:spLocks noChangeArrowheads="1"/>
          </p:cNvSpPr>
          <p:nvPr/>
        </p:nvSpPr>
        <p:spPr bwMode="auto">
          <a:xfrm>
            <a:off x="1042988" y="0"/>
            <a:ext cx="72009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2400" b="1">
                <a:solidFill>
                  <a:srgbClr val="0070C0"/>
                </a:solidFill>
                <a:latin typeface="Arial" panose="020B0604020202020204" pitchFamily="34" charset="0"/>
              </a:rPr>
              <a:t>Temperatura di riferimento dell’aerodromo.</a:t>
            </a:r>
            <a:r>
              <a:rPr lang="it-IT" altLang="it-IT" sz="1800">
                <a:solidFill>
                  <a:srgbClr val="0070C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64536" name="Text Box 24"/>
          <p:cNvSpPr txBox="1">
            <a:spLocks noChangeArrowheads="1"/>
          </p:cNvSpPr>
          <p:nvPr/>
        </p:nvSpPr>
        <p:spPr bwMode="auto">
          <a:xfrm>
            <a:off x="1908175" y="549275"/>
            <a:ext cx="5618163" cy="1200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2400" b="1">
                <a:solidFill>
                  <a:srgbClr val="0070C0"/>
                </a:solidFill>
                <a:latin typeface="Arial" panose="020B0604020202020204" pitchFamily="34" charset="0"/>
              </a:rPr>
              <a:t>è la media delle massime temperature diurne del mese più caldo dell’anno</a:t>
            </a:r>
            <a:r>
              <a:rPr lang="it-IT" altLang="it-IT" sz="1800">
                <a:solidFill>
                  <a:srgbClr val="0070C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64537" name="Text Box 25"/>
          <p:cNvSpPr txBox="1"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2400" b="1">
                <a:solidFill>
                  <a:srgbClr val="0070C0"/>
                </a:solidFill>
                <a:latin typeface="Arial" panose="020B0604020202020204" pitchFamily="34" charset="0"/>
              </a:rPr>
              <a:t>Dimensioni degli aerodromi e relative informazioni</a:t>
            </a:r>
            <a:endParaRPr lang="it-IT" altLang="it-IT" sz="2400">
              <a:solidFill>
                <a:srgbClr val="0070C0"/>
              </a:solidFill>
              <a:latin typeface="Arial" panose="020B0604020202020204" pitchFamily="34" charset="0"/>
            </a:endParaRPr>
          </a:p>
        </p:txBody>
      </p:sp>
      <p:sp>
        <p:nvSpPr>
          <p:cNvPr id="64538" name="Text Box 26"/>
          <p:cNvSpPr txBox="1">
            <a:spLocks noChangeArrowheads="1"/>
          </p:cNvSpPr>
          <p:nvPr/>
        </p:nvSpPr>
        <p:spPr bwMode="auto">
          <a:xfrm>
            <a:off x="0" y="1412875"/>
            <a:ext cx="8054975" cy="3278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1800" b="1">
                <a:solidFill>
                  <a:srgbClr val="0070C0"/>
                </a:solidFill>
                <a:latin typeface="Arial" panose="020B0604020202020204" pitchFamily="34" charset="0"/>
              </a:rPr>
              <a:t>PISTE</a:t>
            </a:r>
            <a:endParaRPr lang="it-IT" altLang="it-IT" sz="1800">
              <a:solidFill>
                <a:srgbClr val="0070C0"/>
              </a:solidFill>
              <a:latin typeface="Arial" panose="020B0604020202020204" pitchFamily="34" charset="0"/>
            </a:endParaRPr>
          </a:p>
          <a:p>
            <a:pPr eaLnBrk="1" hangingPunct="1">
              <a:spcBef>
                <a:spcPct val="50000"/>
              </a:spcBef>
            </a:pPr>
            <a:r>
              <a:rPr lang="it-IT" altLang="it-IT" sz="1800" b="1">
                <a:solidFill>
                  <a:srgbClr val="0070C0"/>
                </a:solidFill>
                <a:latin typeface="Arial" panose="020B0604020202020204" pitchFamily="34" charset="0"/>
              </a:rPr>
              <a:t>STRISCE, AREE DI SICUREZZA DI FINE PISTA, STOPWAY</a:t>
            </a:r>
            <a:r>
              <a:rPr lang="it-IT" altLang="it-IT" sz="1800">
                <a:solidFill>
                  <a:srgbClr val="0070C0"/>
                </a:solidFill>
                <a:latin typeface="Arial" panose="020B0604020202020204" pitchFamily="34" charset="0"/>
              </a:rPr>
              <a:t> </a:t>
            </a:r>
            <a:r>
              <a:rPr lang="it-IT" altLang="it-IT" sz="1800" b="1">
                <a:solidFill>
                  <a:srgbClr val="0070C0"/>
                </a:solidFill>
                <a:latin typeface="Arial" panose="020B0604020202020204" pitchFamily="34" charset="0"/>
              </a:rPr>
              <a:t>CLEARWAY</a:t>
            </a:r>
            <a:endParaRPr lang="it-IT" altLang="it-IT" sz="1800">
              <a:solidFill>
                <a:srgbClr val="0070C0"/>
              </a:solidFill>
              <a:latin typeface="Arial" panose="020B0604020202020204" pitchFamily="34" charset="0"/>
            </a:endParaRPr>
          </a:p>
          <a:p>
            <a:pPr eaLnBrk="1" hangingPunct="1">
              <a:spcBef>
                <a:spcPct val="50000"/>
              </a:spcBef>
            </a:pPr>
            <a:r>
              <a:rPr lang="it-IT" altLang="it-IT" sz="1800" b="1">
                <a:solidFill>
                  <a:srgbClr val="0070C0"/>
                </a:solidFill>
                <a:latin typeface="Arial" panose="020B0604020202020204" pitchFamily="34" charset="0"/>
              </a:rPr>
              <a:t>TAXIWAY</a:t>
            </a:r>
            <a:r>
              <a:rPr lang="it-IT" altLang="it-IT" sz="1800">
                <a:solidFill>
                  <a:srgbClr val="0070C0"/>
                </a:solidFill>
                <a:latin typeface="Arial" panose="020B0604020202020204" pitchFamily="34" charset="0"/>
              </a:rPr>
              <a:t> </a:t>
            </a:r>
          </a:p>
          <a:p>
            <a:pPr eaLnBrk="1" hangingPunct="1">
              <a:spcBef>
                <a:spcPct val="50000"/>
              </a:spcBef>
            </a:pPr>
            <a:r>
              <a:rPr lang="it-IT" altLang="it-IT" sz="1800" b="1">
                <a:solidFill>
                  <a:srgbClr val="0070C0"/>
                </a:solidFill>
                <a:latin typeface="Arial" panose="020B0604020202020204" pitchFamily="34" charset="0"/>
              </a:rPr>
              <a:t>PIAZZALI</a:t>
            </a:r>
          </a:p>
          <a:p>
            <a:pPr eaLnBrk="1" hangingPunct="1">
              <a:spcBef>
                <a:spcPct val="50000"/>
              </a:spcBef>
            </a:pPr>
            <a:r>
              <a:rPr lang="it-IT" altLang="it-IT" sz="1800" b="1">
                <a:solidFill>
                  <a:srgbClr val="0070C0"/>
                </a:solidFill>
                <a:latin typeface="Arial" panose="020B0604020202020204" pitchFamily="34" charset="0"/>
              </a:rPr>
              <a:t>AIUTI VISIVI</a:t>
            </a:r>
            <a:r>
              <a:rPr lang="it-IT" altLang="it-IT" sz="1800">
                <a:solidFill>
                  <a:srgbClr val="0070C0"/>
                </a:solidFill>
                <a:latin typeface="Arial" panose="020B0604020202020204" pitchFamily="34" charset="0"/>
              </a:rPr>
              <a:t> </a:t>
            </a:r>
          </a:p>
          <a:p>
            <a:pPr eaLnBrk="1" hangingPunct="1">
              <a:spcBef>
                <a:spcPct val="50000"/>
              </a:spcBef>
            </a:pPr>
            <a:r>
              <a:rPr lang="it-IT" altLang="it-IT" sz="1800" b="1">
                <a:solidFill>
                  <a:srgbClr val="0070C0"/>
                </a:solidFill>
                <a:latin typeface="Arial" panose="020B0604020202020204" pitchFamily="34" charset="0"/>
              </a:rPr>
              <a:t>SEGNALETICA E ILLUMINAZIONE</a:t>
            </a:r>
            <a:r>
              <a:rPr lang="it-IT" altLang="it-IT" sz="1800">
                <a:solidFill>
                  <a:srgbClr val="0070C0"/>
                </a:solidFill>
                <a:latin typeface="Arial" panose="020B0604020202020204" pitchFamily="34" charset="0"/>
              </a:rPr>
              <a:t> </a:t>
            </a:r>
          </a:p>
          <a:p>
            <a:pPr eaLnBrk="1" hangingPunct="1">
              <a:spcBef>
                <a:spcPct val="50000"/>
              </a:spcBef>
            </a:pPr>
            <a:r>
              <a:rPr lang="it-IT" altLang="it-IT" sz="1800" b="1">
                <a:solidFill>
                  <a:srgbClr val="0070C0"/>
                </a:solidFill>
                <a:latin typeface="Arial" panose="020B0604020202020204" pitchFamily="34" charset="0"/>
              </a:rPr>
              <a:t>PUNTO DI CONTROLLO VOR («radiofaro» trasmettitore onde VHF)</a:t>
            </a:r>
            <a:r>
              <a:rPr lang="it-IT" altLang="it-IT" sz="1800">
                <a:solidFill>
                  <a:srgbClr val="0070C0"/>
                </a:solidFill>
                <a:latin typeface="Arial" panose="020B0604020202020204" pitchFamily="34" charset="0"/>
              </a:rPr>
              <a:t>  </a:t>
            </a:r>
          </a:p>
          <a:p>
            <a:pPr eaLnBrk="1" hangingPunct="1">
              <a:spcBef>
                <a:spcPct val="50000"/>
              </a:spcBef>
            </a:pPr>
            <a:r>
              <a:rPr lang="it-IT" altLang="it-IT" sz="1800" b="1">
                <a:solidFill>
                  <a:srgbClr val="0070C0"/>
                </a:solidFill>
                <a:latin typeface="Arial" panose="020B0604020202020204" pitchFamily="34" charset="0"/>
              </a:rPr>
              <a:t>ANTENNE</a:t>
            </a:r>
            <a:r>
              <a:rPr lang="it-IT" altLang="it-IT" sz="1800">
                <a:solidFill>
                  <a:srgbClr val="0070C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64539" name="Line 27"/>
          <p:cNvSpPr>
            <a:spLocks noChangeShapeType="1"/>
          </p:cNvSpPr>
          <p:nvPr/>
        </p:nvSpPr>
        <p:spPr bwMode="auto">
          <a:xfrm>
            <a:off x="1331913" y="2636838"/>
            <a:ext cx="4248150" cy="10080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4540" name="Line 28"/>
          <p:cNvSpPr>
            <a:spLocks noChangeShapeType="1"/>
          </p:cNvSpPr>
          <p:nvPr/>
        </p:nvSpPr>
        <p:spPr bwMode="auto">
          <a:xfrm>
            <a:off x="827088" y="1557338"/>
            <a:ext cx="2808287" cy="15113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4541" name="Line 29"/>
          <p:cNvSpPr>
            <a:spLocks noChangeShapeType="1"/>
          </p:cNvSpPr>
          <p:nvPr/>
        </p:nvSpPr>
        <p:spPr bwMode="auto">
          <a:xfrm>
            <a:off x="827088" y="1557338"/>
            <a:ext cx="5976937" cy="863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4542" name="Line 30"/>
          <p:cNvSpPr>
            <a:spLocks noChangeShapeType="1"/>
          </p:cNvSpPr>
          <p:nvPr/>
        </p:nvSpPr>
        <p:spPr bwMode="auto">
          <a:xfrm flipV="1">
            <a:off x="1403350" y="1844675"/>
            <a:ext cx="4321175" cy="7921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4543" name="Line 31"/>
          <p:cNvSpPr>
            <a:spLocks noChangeShapeType="1"/>
          </p:cNvSpPr>
          <p:nvPr/>
        </p:nvSpPr>
        <p:spPr bwMode="auto">
          <a:xfrm>
            <a:off x="1331913" y="2636838"/>
            <a:ext cx="1511300" cy="7143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pic>
        <p:nvPicPr>
          <p:cNvPr id="64548" name="Picture 36" descr="mqnic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148263" y="836613"/>
            <a:ext cx="5759450" cy="177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49" name="Line 37"/>
          <p:cNvSpPr>
            <a:spLocks noChangeShapeType="1"/>
          </p:cNvSpPr>
          <p:nvPr/>
        </p:nvSpPr>
        <p:spPr bwMode="auto">
          <a:xfrm flipH="1" flipV="1">
            <a:off x="1692275" y="1844675"/>
            <a:ext cx="3240088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4550" name="Line 38"/>
          <p:cNvSpPr>
            <a:spLocks noChangeShapeType="1"/>
          </p:cNvSpPr>
          <p:nvPr/>
        </p:nvSpPr>
        <p:spPr bwMode="auto">
          <a:xfrm flipV="1">
            <a:off x="250825" y="1844675"/>
            <a:ext cx="1441450" cy="576263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4552" name="Line 40"/>
          <p:cNvSpPr>
            <a:spLocks noChangeShapeType="1"/>
          </p:cNvSpPr>
          <p:nvPr/>
        </p:nvSpPr>
        <p:spPr bwMode="auto">
          <a:xfrm flipV="1">
            <a:off x="250825" y="1844675"/>
            <a:ext cx="4681538" cy="230505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4553" name="Line 41"/>
          <p:cNvSpPr>
            <a:spLocks noChangeShapeType="1"/>
          </p:cNvSpPr>
          <p:nvPr/>
        </p:nvSpPr>
        <p:spPr bwMode="auto">
          <a:xfrm flipV="1">
            <a:off x="179388" y="2420938"/>
            <a:ext cx="71437" cy="1728787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pic>
        <p:nvPicPr>
          <p:cNvPr id="64579" name="Picture 67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092950" y="5302250"/>
            <a:ext cx="544513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4580" name="Group 68"/>
          <p:cNvGrpSpPr>
            <a:grpSpLocks/>
          </p:cNvGrpSpPr>
          <p:nvPr/>
        </p:nvGrpSpPr>
        <p:grpSpPr bwMode="auto">
          <a:xfrm>
            <a:off x="7812088" y="4581525"/>
            <a:ext cx="931862" cy="384175"/>
            <a:chOff x="2976" y="960"/>
            <a:chExt cx="1104" cy="384"/>
          </a:xfrm>
        </p:grpSpPr>
        <p:sp>
          <p:nvSpPr>
            <p:cNvPr id="34862" name="Rectangle 69"/>
            <p:cNvSpPr>
              <a:spLocks noChangeArrowheads="1"/>
            </p:cNvSpPr>
            <p:nvPr/>
          </p:nvSpPr>
          <p:spPr bwMode="auto">
            <a:xfrm>
              <a:off x="3264" y="1056"/>
              <a:ext cx="528" cy="19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>
                <a:solidFill>
                  <a:srgbClr val="0070C0"/>
                </a:solidFill>
              </a:endParaRPr>
            </a:p>
          </p:txBody>
        </p:sp>
        <p:sp>
          <p:nvSpPr>
            <p:cNvPr id="34863" name="Oval 70"/>
            <p:cNvSpPr>
              <a:spLocks noChangeArrowheads="1"/>
            </p:cNvSpPr>
            <p:nvPr/>
          </p:nvSpPr>
          <p:spPr bwMode="auto">
            <a:xfrm>
              <a:off x="2976" y="960"/>
              <a:ext cx="384" cy="384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>
                <a:solidFill>
                  <a:srgbClr val="0070C0"/>
                </a:solidFill>
              </a:endParaRPr>
            </a:p>
          </p:txBody>
        </p:sp>
        <p:sp>
          <p:nvSpPr>
            <p:cNvPr id="34864" name="Oval 71"/>
            <p:cNvSpPr>
              <a:spLocks noChangeArrowheads="1"/>
            </p:cNvSpPr>
            <p:nvPr/>
          </p:nvSpPr>
          <p:spPr bwMode="auto">
            <a:xfrm>
              <a:off x="3696" y="960"/>
              <a:ext cx="384" cy="384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>
                <a:solidFill>
                  <a:srgbClr val="0070C0"/>
                </a:solidFill>
              </a:endParaRPr>
            </a:p>
          </p:txBody>
        </p:sp>
        <p:sp>
          <p:nvSpPr>
            <p:cNvPr id="34865" name="Rectangle 73"/>
            <p:cNvSpPr>
              <a:spLocks noChangeArrowheads="1"/>
            </p:cNvSpPr>
            <p:nvPr/>
          </p:nvSpPr>
          <p:spPr bwMode="auto">
            <a:xfrm>
              <a:off x="3648" y="1056"/>
              <a:ext cx="96" cy="19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 eaLnBrk="1" hangingPunct="1"/>
              <a:endParaRPr lang="it-IT" altLang="it-IT" sz="2400">
                <a:solidFill>
                  <a:srgbClr val="0070C0"/>
                </a:solidFill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64586" name="Group 74"/>
          <p:cNvGrpSpPr>
            <a:grpSpLocks/>
          </p:cNvGrpSpPr>
          <p:nvPr/>
        </p:nvGrpSpPr>
        <p:grpSpPr bwMode="auto">
          <a:xfrm>
            <a:off x="7885113" y="5373688"/>
            <a:ext cx="993775" cy="325437"/>
            <a:chOff x="4704" y="960"/>
            <a:chExt cx="1104" cy="384"/>
          </a:xfrm>
          <a:solidFill>
            <a:schemeClr val="bg1"/>
          </a:solidFill>
        </p:grpSpPr>
        <p:sp>
          <p:nvSpPr>
            <p:cNvPr id="30766" name="Rectangle 75"/>
            <p:cNvSpPr>
              <a:spLocks noChangeArrowheads="1"/>
            </p:cNvSpPr>
            <p:nvPr/>
          </p:nvSpPr>
          <p:spPr bwMode="auto">
            <a:xfrm>
              <a:off x="4992" y="1056"/>
              <a:ext cx="528" cy="192"/>
            </a:xfrm>
            <a:prstGeom prst="rect">
              <a:avLst/>
            </a:prstGeom>
            <a:grp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1pPr>
              <a:lvl2pPr marL="742950" indent="-28575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2pPr>
              <a:lvl3pPr marL="11430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3pPr>
              <a:lvl4pPr marL="16002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4pPr>
              <a:lvl5pPr marL="20574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9pPr>
            </a:lstStyle>
            <a:p>
              <a:pPr>
                <a:defRPr/>
              </a:pPr>
              <a:endParaRPr lang="it-IT" altLang="it-IT" smtClean="0"/>
            </a:p>
          </p:txBody>
        </p:sp>
        <p:sp>
          <p:nvSpPr>
            <p:cNvPr id="30767" name="Oval 76"/>
            <p:cNvSpPr>
              <a:spLocks noChangeArrowheads="1"/>
            </p:cNvSpPr>
            <p:nvPr/>
          </p:nvSpPr>
          <p:spPr bwMode="auto">
            <a:xfrm>
              <a:off x="4704" y="960"/>
              <a:ext cx="384" cy="384"/>
            </a:xfrm>
            <a:prstGeom prst="ellipse">
              <a:avLst/>
            </a:prstGeom>
            <a:grp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1pPr>
              <a:lvl2pPr marL="742950" indent="-28575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2pPr>
              <a:lvl3pPr marL="11430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3pPr>
              <a:lvl4pPr marL="16002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4pPr>
              <a:lvl5pPr marL="20574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9pPr>
            </a:lstStyle>
            <a:p>
              <a:pPr>
                <a:defRPr/>
              </a:pPr>
              <a:endParaRPr lang="it-IT" altLang="it-IT" smtClean="0"/>
            </a:p>
          </p:txBody>
        </p:sp>
        <p:sp>
          <p:nvSpPr>
            <p:cNvPr id="30768" name="Oval 77"/>
            <p:cNvSpPr>
              <a:spLocks noChangeArrowheads="1"/>
            </p:cNvSpPr>
            <p:nvPr/>
          </p:nvSpPr>
          <p:spPr bwMode="auto">
            <a:xfrm>
              <a:off x="5424" y="960"/>
              <a:ext cx="384" cy="384"/>
            </a:xfrm>
            <a:prstGeom prst="ellipse">
              <a:avLst/>
            </a:prstGeom>
            <a:grp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1pPr>
              <a:lvl2pPr marL="742950" indent="-28575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2pPr>
              <a:lvl3pPr marL="11430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3pPr>
              <a:lvl4pPr marL="16002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4pPr>
              <a:lvl5pPr marL="20574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9pPr>
            </a:lstStyle>
            <a:p>
              <a:pPr>
                <a:defRPr/>
              </a:pPr>
              <a:endParaRPr lang="it-IT" altLang="it-IT" smtClean="0"/>
            </a:p>
          </p:txBody>
        </p:sp>
        <p:sp>
          <p:nvSpPr>
            <p:cNvPr id="30769" name="Rectangle 78"/>
            <p:cNvSpPr>
              <a:spLocks noChangeArrowheads="1"/>
            </p:cNvSpPr>
            <p:nvPr/>
          </p:nvSpPr>
          <p:spPr bwMode="auto">
            <a:xfrm>
              <a:off x="5040" y="1056"/>
              <a:ext cx="96" cy="192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1pPr>
              <a:lvl2pPr marL="742950" indent="-28575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2pPr>
              <a:lvl3pPr marL="11430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3pPr>
              <a:lvl4pPr marL="16002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4pPr>
              <a:lvl5pPr marL="20574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defRPr/>
              </a:pPr>
              <a:endParaRPr lang="it-IT" altLang="it-IT" sz="2400" smtClean="0">
                <a:latin typeface="Times New Roman" pitchFamily="18" charset="0"/>
              </a:endParaRPr>
            </a:p>
          </p:txBody>
        </p:sp>
        <p:sp>
          <p:nvSpPr>
            <p:cNvPr id="30770" name="Rectangle 79"/>
            <p:cNvSpPr>
              <a:spLocks noChangeArrowheads="1"/>
            </p:cNvSpPr>
            <p:nvPr/>
          </p:nvSpPr>
          <p:spPr bwMode="auto">
            <a:xfrm>
              <a:off x="5376" y="1056"/>
              <a:ext cx="96" cy="192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2075" tIns="46038" rIns="92075" bIns="46038" anchor="ctr"/>
            <a:lstStyle>
              <a:lvl1pPr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1pPr>
              <a:lvl2pPr marL="742950" indent="-28575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2pPr>
              <a:lvl3pPr marL="11430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3pPr>
              <a:lvl4pPr marL="16002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4pPr>
              <a:lvl5pPr marL="20574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defRPr/>
              </a:pPr>
              <a:endParaRPr lang="it-IT" altLang="it-IT" sz="2400" smtClean="0">
                <a:latin typeface="Times New Roman" pitchFamily="18" charset="0"/>
              </a:endParaRPr>
            </a:p>
          </p:txBody>
        </p:sp>
        <p:sp>
          <p:nvSpPr>
            <p:cNvPr id="30771" name="Rectangle 80"/>
            <p:cNvSpPr>
              <a:spLocks noChangeArrowheads="1"/>
            </p:cNvSpPr>
            <p:nvPr/>
          </p:nvSpPr>
          <p:spPr bwMode="auto">
            <a:xfrm>
              <a:off x="4848" y="960"/>
              <a:ext cx="96" cy="384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1pPr>
              <a:lvl2pPr marL="742950" indent="-28575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2pPr>
              <a:lvl3pPr marL="11430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3pPr>
              <a:lvl4pPr marL="16002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4pPr>
              <a:lvl5pPr marL="20574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9pPr>
            </a:lstStyle>
            <a:p>
              <a:pPr>
                <a:defRPr/>
              </a:pPr>
              <a:endParaRPr lang="it-IT" altLang="it-IT" smtClean="0"/>
            </a:p>
          </p:txBody>
        </p:sp>
        <p:sp>
          <p:nvSpPr>
            <p:cNvPr id="30772" name="Rectangle 81"/>
            <p:cNvSpPr>
              <a:spLocks noChangeArrowheads="1"/>
            </p:cNvSpPr>
            <p:nvPr/>
          </p:nvSpPr>
          <p:spPr bwMode="auto">
            <a:xfrm>
              <a:off x="5568" y="960"/>
              <a:ext cx="96" cy="384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1pPr>
              <a:lvl2pPr marL="742950" indent="-28575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2pPr>
              <a:lvl3pPr marL="11430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3pPr>
              <a:lvl4pPr marL="16002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4pPr>
              <a:lvl5pPr marL="2057400" indent="-228600" algn="ctr">
                <a:spcBef>
                  <a:spcPct val="50000"/>
                </a:spcBef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itchFamily="34" charset="0"/>
                </a:defRPr>
              </a:lvl9pPr>
            </a:lstStyle>
            <a:p>
              <a:pPr>
                <a:defRPr/>
              </a:pPr>
              <a:endParaRPr lang="it-IT" altLang="it-IT" smtClean="0"/>
            </a:p>
          </p:txBody>
        </p:sp>
      </p:grpSp>
      <p:pic>
        <p:nvPicPr>
          <p:cNvPr id="64594" name="Picture 82"/>
          <p:cNvPicPr preferRelativeResize="0">
            <a:picLocks noChangeAspect="1" noChangeArrowheads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092950" y="4437063"/>
            <a:ext cx="538163" cy="576262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4595" name="Picture 83" descr="freccia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56550" y="5949950"/>
            <a:ext cx="792163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596" name="Picture 84" descr="hhh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019925" y="6094413"/>
            <a:ext cx="792163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598" name="Picture 86" descr="Untitled-1 copy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795963" y="2492375"/>
            <a:ext cx="1079500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599" name="Picture 87" descr="pippo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2363" y="-171450"/>
            <a:ext cx="4572000" cy="2563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601" name="Picture 89" descr="pippomod1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1836738" y="908050"/>
            <a:ext cx="6134101" cy="343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602" name="AutoShape 90"/>
          <p:cNvSpPr>
            <a:spLocks noChangeArrowheads="1"/>
          </p:cNvSpPr>
          <p:nvPr/>
        </p:nvSpPr>
        <p:spPr bwMode="auto">
          <a:xfrm rot="-1141201">
            <a:off x="2051050" y="1628775"/>
            <a:ext cx="3024188" cy="863600"/>
          </a:xfrm>
          <a:prstGeom prst="rightArrow">
            <a:avLst>
              <a:gd name="adj1" fmla="val 50000"/>
              <a:gd name="adj2" fmla="val 87546"/>
            </a:avLst>
          </a:prstGeom>
          <a:noFill/>
          <a:ln w="31750">
            <a:solidFill>
              <a:schemeClr val="tx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>
              <a:solidFill>
                <a:srgbClr val="0070C0"/>
              </a:solidFill>
            </a:endParaRPr>
          </a:p>
        </p:txBody>
      </p:sp>
      <p:sp>
        <p:nvSpPr>
          <p:cNvPr id="64604" name="Text Box 92"/>
          <p:cNvSpPr txBox="1">
            <a:spLocks noChangeArrowheads="1"/>
          </p:cNvSpPr>
          <p:nvPr/>
        </p:nvSpPr>
        <p:spPr bwMode="auto">
          <a:xfrm>
            <a:off x="0" y="333375"/>
            <a:ext cx="9094788" cy="70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2000" b="1">
                <a:solidFill>
                  <a:srgbClr val="0070C0"/>
                </a:solidFill>
                <a:latin typeface="Arial" panose="020B0604020202020204" pitchFamily="34" charset="0"/>
              </a:rPr>
              <a:t>Posizione ed ingombro di tutte le antenne presenti all’interno delle strips o che perforano le superfici aeroportuali devono essere segnalate</a:t>
            </a:r>
          </a:p>
        </p:txBody>
      </p:sp>
      <p:pic>
        <p:nvPicPr>
          <p:cNvPr id="64606" name="Picture 94" descr="85-148916917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2363" y="1125538"/>
            <a:ext cx="1730375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608" name="Picture 96" descr="bar315"/>
          <p:cNvPicPr>
            <a:picLocks noChangeAspect="1" noChangeArrowheads="1" noCrop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9750" y="6110288"/>
            <a:ext cx="7778750" cy="271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4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64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5" dur="500"/>
                                        <p:tgtEl>
                                          <p:spTgt spid="645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64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645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6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500"/>
                                        <p:tgtEl>
                                          <p:spTgt spid="645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64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64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9" dur="500"/>
                                        <p:tgtEl>
                                          <p:spTgt spid="64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xit" presetSubtype="1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43" dur="500"/>
                                        <p:tgtEl>
                                          <p:spTgt spid="645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46" dur="500"/>
                                        <p:tgtEl>
                                          <p:spTgt spid="645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49" dur="500"/>
                                        <p:tgtEl>
                                          <p:spTgt spid="645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2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4" dur="500"/>
                                        <p:tgtEl>
                                          <p:spTgt spid="645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6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8" dur="500"/>
                                        <p:tgtEl>
                                          <p:spTgt spid="64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64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64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xit" presetSubtype="1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69" dur="500"/>
                                        <p:tgtEl>
                                          <p:spTgt spid="645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2" presetID="18" presetClass="exit" presetSubtype="1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73" dur="500"/>
                                        <p:tgtEl>
                                          <p:spTgt spid="645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76" dur="500"/>
                                        <p:tgtEl>
                                          <p:spTgt spid="645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9" presetID="3" presetClass="exit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0" dur="500"/>
                                        <p:tgtEl>
                                          <p:spTgt spid="645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83" presetID="3" presetClass="exit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4" dur="500"/>
                                        <p:tgtEl>
                                          <p:spTgt spid="645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87" presetID="3" presetClass="exit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8" dur="500"/>
                                        <p:tgtEl>
                                          <p:spTgt spid="645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91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92" dur="500"/>
                                        <p:tgtEl>
                                          <p:spTgt spid="645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9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7" dur="500"/>
                                        <p:tgtEl>
                                          <p:spTgt spid="64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9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1" dur="500"/>
                                        <p:tgtEl>
                                          <p:spTgt spid="64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103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5" dur="500"/>
                                        <p:tgtEl>
                                          <p:spTgt spid="64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8" presetClass="entr" presetSubtype="1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8" dur="500"/>
                                        <p:tgtEl>
                                          <p:spTgt spid="64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8" presetClass="entr" presetSubtype="1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1" dur="500"/>
                                        <p:tgtEl>
                                          <p:spTgt spid="64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8" presetClass="entr" presetSubtype="1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4" dur="500"/>
                                        <p:tgtEl>
                                          <p:spTgt spid="64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 nodeType="clickPar">
                      <p:stCondLst>
                        <p:cond delay="indefinite"/>
                      </p:stCondLst>
                      <p:childTnLst>
                        <p:par>
                          <p:cTn id="1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7" presetID="18" presetClass="exit" presetSubtype="1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118" dur="500"/>
                                        <p:tgtEl>
                                          <p:spTgt spid="645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121" dur="500"/>
                                        <p:tgtEl>
                                          <p:spTgt spid="645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124" dur="500"/>
                                        <p:tgtEl>
                                          <p:spTgt spid="645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127" dur="500"/>
                                        <p:tgtEl>
                                          <p:spTgt spid="645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30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31" dur="500"/>
                                        <p:tgtEl>
                                          <p:spTgt spid="645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4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35" dur="500"/>
                                        <p:tgtEl>
                                          <p:spTgt spid="645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40" dur="500"/>
                                        <p:tgtEl>
                                          <p:spTgt spid="64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4" dur="500"/>
                                        <p:tgtEl>
                                          <p:spTgt spid="64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46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48" dur="500"/>
                                        <p:tgtEl>
                                          <p:spTgt spid="64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 nodeType="clickPar">
                      <p:stCondLst>
                        <p:cond delay="indefinite"/>
                      </p:stCondLst>
                      <p:childTnLst>
                        <p:par>
                          <p:cTn id="1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2" dur="500"/>
                                        <p:tgtEl>
                                          <p:spTgt spid="64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5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56" dur="500"/>
                                        <p:tgtEl>
                                          <p:spTgt spid="645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59" dur="500"/>
                                        <p:tgtEl>
                                          <p:spTgt spid="645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2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4" dur="500"/>
                                        <p:tgtEl>
                                          <p:spTgt spid="64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 nodeType="clickPar">
                      <p:stCondLst>
                        <p:cond delay="indefinite"/>
                      </p:stCondLst>
                      <p:childTnLst>
                        <p:par>
                          <p:cTn id="1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7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68" dur="500"/>
                                        <p:tgtEl>
                                          <p:spTgt spid="645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7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3" dur="500"/>
                                        <p:tgtEl>
                                          <p:spTgt spid="645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5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7" dur="500"/>
                                        <p:tgtEl>
                                          <p:spTgt spid="645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8" presetClass="entr" presetSubtype="1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0" dur="500"/>
                                        <p:tgtEl>
                                          <p:spTgt spid="64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 nodeType="clickPar">
                      <p:stCondLst>
                        <p:cond delay="indefinite"/>
                      </p:stCondLst>
                      <p:childTnLst>
                        <p:par>
                          <p:cTn id="1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3" presetID="18" presetClass="exit" presetSubtype="1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184" dur="500"/>
                                        <p:tgtEl>
                                          <p:spTgt spid="645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187" dur="500"/>
                                        <p:tgtEl>
                                          <p:spTgt spid="645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0" presetID="3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91" dur="500"/>
                                        <p:tgtEl>
                                          <p:spTgt spid="645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4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6" dur="500"/>
                                        <p:tgtEl>
                                          <p:spTgt spid="645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 nodeType="clickPar">
                      <p:stCondLst>
                        <p:cond delay="indefinite"/>
                      </p:stCondLst>
                      <p:childTnLst>
                        <p:par>
                          <p:cTn id="1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9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00" dur="500"/>
                                        <p:tgtEl>
                                          <p:spTgt spid="645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4" dur="500"/>
                                        <p:tgtEl>
                                          <p:spTgt spid="645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06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08" dur="500"/>
                                        <p:tgtEl>
                                          <p:spTgt spid="64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1" dur="500"/>
                                        <p:tgtEl>
                                          <p:spTgt spid="64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4" dur="500"/>
                                        <p:tgtEl>
                                          <p:spTgt spid="64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 nodeType="clickPar">
                      <p:stCondLst>
                        <p:cond delay="indefinite"/>
                      </p:stCondLst>
                      <p:childTnLst>
                        <p:par>
                          <p:cTn id="2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7" presetID="18" presetClass="exit" presetSubtype="1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218" dur="500"/>
                                        <p:tgtEl>
                                          <p:spTgt spid="645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221" dur="500"/>
                                        <p:tgtEl>
                                          <p:spTgt spid="64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224" dur="500"/>
                                        <p:tgtEl>
                                          <p:spTgt spid="645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7" presetID="3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28" dur="500"/>
                                        <p:tgtEl>
                                          <p:spTgt spid="645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2" dur="500"/>
                                        <p:tgtEl>
                                          <p:spTgt spid="645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5" dur="500"/>
                                        <p:tgtEl>
                                          <p:spTgt spid="64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8" dur="500"/>
                                        <p:tgtEl>
                                          <p:spTgt spid="64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1" dur="500"/>
                                        <p:tgtEl>
                                          <p:spTgt spid="64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4" dur="500"/>
                                        <p:tgtEl>
                                          <p:spTgt spid="64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5" fill="hold" nodeType="clickPar">
                      <p:stCondLst>
                        <p:cond delay="indefinite"/>
                      </p:stCondLst>
                      <p:childTnLst>
                        <p:par>
                          <p:cTn id="2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7" presetID="18" presetClass="exit" presetSubtype="1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248" dur="500"/>
                                        <p:tgtEl>
                                          <p:spTgt spid="645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251" dur="500"/>
                                        <p:tgtEl>
                                          <p:spTgt spid="645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254" dur="500"/>
                                        <p:tgtEl>
                                          <p:spTgt spid="645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257" dur="500"/>
                                        <p:tgtEl>
                                          <p:spTgt spid="645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0" presetID="3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61" dur="500"/>
                                        <p:tgtEl>
                                          <p:spTgt spid="645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5" dur="500"/>
                                        <p:tgtEl>
                                          <p:spTgt spid="645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67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9" dur="500"/>
                                        <p:tgtEl>
                                          <p:spTgt spid="64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71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3" dur="500"/>
                                        <p:tgtEl>
                                          <p:spTgt spid="64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7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7" dur="500"/>
                                        <p:tgtEl>
                                          <p:spTgt spid="64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7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1" dur="500"/>
                                        <p:tgtEl>
                                          <p:spTgt spid="64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8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5" dur="500"/>
                                        <p:tgtEl>
                                          <p:spTgt spid="64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28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9" dur="500"/>
                                        <p:tgtEl>
                                          <p:spTgt spid="64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0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9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3" dur="500"/>
                                        <p:tgtEl>
                                          <p:spTgt spid="64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29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7" dur="500"/>
                                        <p:tgtEl>
                                          <p:spTgt spid="64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8" fill="hold" nodeType="clickPar">
                      <p:stCondLst>
                        <p:cond delay="indefinite"/>
                      </p:stCondLst>
                      <p:childTnLst>
                        <p:par>
                          <p:cTn id="2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0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01" dur="500"/>
                                        <p:tgtEl>
                                          <p:spTgt spid="645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04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5" dur="500"/>
                                        <p:tgtEl>
                                          <p:spTgt spid="645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8" dur="500"/>
                                        <p:tgtEl>
                                          <p:spTgt spid="645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1" dur="500"/>
                                        <p:tgtEl>
                                          <p:spTgt spid="645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4" dur="500"/>
                                        <p:tgtEl>
                                          <p:spTgt spid="645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7" dur="500"/>
                                        <p:tgtEl>
                                          <p:spTgt spid="645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0" dur="500"/>
                                        <p:tgtEl>
                                          <p:spTgt spid="645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3" dur="500"/>
                                        <p:tgtEl>
                                          <p:spTgt spid="645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6" dur="500"/>
                                        <p:tgtEl>
                                          <p:spTgt spid="645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30" dur="500"/>
                                        <p:tgtEl>
                                          <p:spTgt spid="645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1" fill="hold" nodeType="clickPar">
                      <p:stCondLst>
                        <p:cond delay="indefinite"/>
                      </p:stCondLst>
                      <p:childTnLst>
                        <p:par>
                          <p:cTn id="3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3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34" dur="500"/>
                                        <p:tgtEl>
                                          <p:spTgt spid="645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38" dur="500"/>
                                        <p:tgtEl>
                                          <p:spTgt spid="6453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0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2" dur="500"/>
                                        <p:tgtEl>
                                          <p:spTgt spid="64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44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46" dur="500"/>
                                        <p:tgtEl>
                                          <p:spTgt spid="64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4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0" dur="500"/>
                                        <p:tgtEl>
                                          <p:spTgt spid="64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1" fill="hold" nodeType="clickPar">
                      <p:stCondLst>
                        <p:cond delay="indefinite"/>
                      </p:stCondLst>
                      <p:childTnLst>
                        <p:par>
                          <p:cTn id="3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4" dur="500"/>
                                        <p:tgtEl>
                                          <p:spTgt spid="645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357" dur="500"/>
                                        <p:tgtEl>
                                          <p:spTgt spid="64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0" dur="500"/>
                                        <p:tgtEl>
                                          <p:spTgt spid="646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63" dur="500"/>
                                        <p:tgtEl>
                                          <p:spTgt spid="6453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3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67" dur="500"/>
                                        <p:tgtEl>
                                          <p:spTgt spid="6453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6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1" dur="500"/>
                                        <p:tgtEl>
                                          <p:spTgt spid="64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7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5" dur="500"/>
                                        <p:tgtEl>
                                          <p:spTgt spid="64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517" grpId="0"/>
      <p:bldP spid="64517" grpId="1"/>
      <p:bldP spid="64518" grpId="0"/>
      <p:bldP spid="64518" grpId="1"/>
      <p:bldP spid="64519" grpId="0" animBg="1"/>
      <p:bldP spid="64519" grpId="1" animBg="1"/>
      <p:bldP spid="64520" grpId="0" animBg="1"/>
      <p:bldP spid="64520" grpId="1" animBg="1"/>
      <p:bldP spid="64521" grpId="0" build="allAtOnce"/>
      <p:bldP spid="64522" grpId="0" animBg="1"/>
      <p:bldP spid="64522" grpId="1" animBg="1"/>
      <p:bldP spid="64523" grpId="0" animBg="1"/>
      <p:bldP spid="64523" grpId="1" animBg="1"/>
      <p:bldP spid="64524" grpId="0" animBg="1"/>
      <p:bldP spid="64524" grpId="1" animBg="1"/>
      <p:bldP spid="64525" grpId="0" animBg="1"/>
      <p:bldP spid="64525" grpId="1" animBg="1"/>
      <p:bldP spid="64526" grpId="0"/>
      <p:bldP spid="64526" grpId="1"/>
      <p:bldP spid="64527" grpId="0"/>
      <p:bldP spid="64527" grpId="1"/>
      <p:bldP spid="64528" grpId="0" animBg="1"/>
      <p:bldP spid="64528" grpId="1" animBg="1"/>
      <p:bldP spid="64531" grpId="0" animBg="1"/>
      <p:bldP spid="64531" grpId="1" animBg="1"/>
      <p:bldP spid="64532" grpId="0" animBg="1"/>
      <p:bldP spid="64532" grpId="1" animBg="1"/>
      <p:bldP spid="64534" grpId="0" animBg="1"/>
      <p:bldP spid="64534" grpId="1" animBg="1"/>
      <p:bldP spid="64535" grpId="0"/>
      <p:bldP spid="64535" grpId="1"/>
      <p:bldP spid="64536" grpId="0"/>
      <p:bldP spid="64536" grpId="1"/>
      <p:bldP spid="64537" grpId="0"/>
      <p:bldP spid="64537" grpId="1"/>
      <p:bldP spid="64539" grpId="0" animBg="1"/>
      <p:bldP spid="64539" grpId="1" animBg="1"/>
      <p:bldP spid="64540" grpId="0" animBg="1"/>
      <p:bldP spid="64540" grpId="1" animBg="1"/>
      <p:bldP spid="64541" grpId="0" animBg="1"/>
      <p:bldP spid="64541" grpId="1" animBg="1"/>
      <p:bldP spid="64542" grpId="0" animBg="1"/>
      <p:bldP spid="64542" grpId="1" animBg="1"/>
      <p:bldP spid="64543" grpId="0" animBg="1"/>
      <p:bldP spid="64543" grpId="1" animBg="1"/>
      <p:bldP spid="64549" grpId="0" animBg="1"/>
      <p:bldP spid="64549" grpId="1" animBg="1"/>
      <p:bldP spid="64550" grpId="0" animBg="1"/>
      <p:bldP spid="64550" grpId="1" animBg="1"/>
      <p:bldP spid="64552" grpId="0" animBg="1"/>
      <p:bldP spid="64552" grpId="1" animBg="1"/>
      <p:bldP spid="64553" grpId="0" animBg="1"/>
      <p:bldP spid="64553" grpId="1" animBg="1"/>
      <p:bldP spid="64602" grpId="0" animBg="1"/>
      <p:bldP spid="64602" grpId="1" animBg="1"/>
      <p:bldP spid="6460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/>
          <p:cNvSpPr>
            <a:spLocks noGrp="1" noChangeArrowheads="1"/>
          </p:cNvSpPr>
          <p:nvPr>
            <p:ph type="title"/>
          </p:nvPr>
        </p:nvSpPr>
        <p:spPr>
          <a:xfrm>
            <a:off x="395288" y="26035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it-IT" sz="4000" b="1">
                <a:solidFill>
                  <a:schemeClr val="tx1">
                    <a:lumMod val="75000"/>
                    <a:lumOff val="25000"/>
                  </a:schemeClr>
                </a:solidFill>
              </a:rPr>
              <a:t>CARATTERISTICHE FISICHE DI UN AERODROMO</a:t>
            </a:r>
          </a:p>
        </p:txBody>
      </p:sp>
      <p:sp>
        <p:nvSpPr>
          <p:cNvPr id="51203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815779F9-79D7-45A0-AF9F-BEFD725F03B3}" type="slidenum">
              <a:rPr lang="it-IT" altLang="it-IT" sz="1000">
                <a:solidFill>
                  <a:srgbClr val="FFFFFF"/>
                </a:solidFill>
              </a:rPr>
              <a:pPr/>
              <a:t>23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77827" name="Text Box 3"/>
          <p:cNvSpPr txBox="1">
            <a:spLocks noChangeArrowheads="1"/>
          </p:cNvSpPr>
          <p:nvPr/>
        </p:nvSpPr>
        <p:spPr bwMode="auto">
          <a:xfrm>
            <a:off x="1258888" y="2420938"/>
            <a:ext cx="6767512" cy="3046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4800" b="1" dirty="0" smtClean="0">
                <a:latin typeface="Arial" panose="020B0604020202020204" pitchFamily="34" charset="0"/>
              </a:rPr>
              <a:t>Area </a:t>
            </a:r>
            <a:r>
              <a:rPr lang="it-IT" altLang="it-IT" sz="4800" b="1" dirty="0">
                <a:latin typeface="Arial" panose="020B0604020202020204" pitchFamily="34" charset="0"/>
              </a:rPr>
              <a:t>di </a:t>
            </a:r>
            <a:r>
              <a:rPr lang="it-IT" altLang="it-IT" sz="4800" b="1" dirty="0" smtClean="0">
                <a:latin typeface="Arial" panose="020B0604020202020204" pitchFamily="34" charset="0"/>
              </a:rPr>
              <a:t>atterraggio.</a:t>
            </a:r>
          </a:p>
          <a:p>
            <a:pPr algn="ctr" eaLnBrk="1" hangingPunct="1">
              <a:spcBef>
                <a:spcPct val="50000"/>
              </a:spcBef>
            </a:pPr>
            <a:r>
              <a:rPr lang="it-IT" altLang="it-IT" sz="4800" b="1" dirty="0" smtClean="0">
                <a:latin typeface="Arial" panose="020B0604020202020204" pitchFamily="34" charset="0"/>
              </a:rPr>
              <a:t>Area </a:t>
            </a:r>
            <a:r>
              <a:rPr lang="it-IT" altLang="it-IT" sz="4800" b="1" dirty="0">
                <a:latin typeface="Arial" panose="020B0604020202020204" pitchFamily="34" charset="0"/>
              </a:rPr>
              <a:t>di </a:t>
            </a:r>
            <a:r>
              <a:rPr lang="it-IT" altLang="it-IT" sz="4800" b="1" dirty="0" smtClean="0">
                <a:latin typeface="Arial" panose="020B0604020202020204" pitchFamily="34" charset="0"/>
              </a:rPr>
              <a:t>manovra</a:t>
            </a:r>
            <a:r>
              <a:rPr lang="it-IT" altLang="it-IT" sz="4800" b="1" dirty="0">
                <a:latin typeface="Arial" panose="020B0604020202020204" pitchFamily="34" charset="0"/>
              </a:rPr>
              <a:t>.</a:t>
            </a:r>
          </a:p>
          <a:p>
            <a:pPr algn="ctr" eaLnBrk="1" hangingPunct="1">
              <a:spcBef>
                <a:spcPct val="50000"/>
              </a:spcBef>
            </a:pPr>
            <a:r>
              <a:rPr lang="it-IT" altLang="it-IT" sz="4800" b="1" dirty="0" smtClean="0">
                <a:latin typeface="Arial" panose="020B0604020202020204" pitchFamily="34" charset="0"/>
              </a:rPr>
              <a:t>Area </a:t>
            </a:r>
            <a:r>
              <a:rPr lang="it-IT" altLang="it-IT" sz="4800" b="1" dirty="0">
                <a:latin typeface="Arial" panose="020B0604020202020204" pitchFamily="34" charset="0"/>
              </a:rPr>
              <a:t>di movimento.</a:t>
            </a:r>
          </a:p>
        </p:txBody>
      </p:sp>
    </p:spTree>
    <p:extLst>
      <p:ext uri="{BB962C8B-B14F-4D97-AF65-F5344CB8AC3E}">
        <p14:creationId xmlns:p14="http://schemas.microsoft.com/office/powerpoint/2010/main" val="2202192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78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778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778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44" name="Rectangle 36"/>
          <p:cNvSpPr>
            <a:spLocks noGrp="1" noChangeArrowheads="1"/>
          </p:cNvSpPr>
          <p:nvPr>
            <p:ph type="title"/>
          </p:nvPr>
        </p:nvSpPr>
        <p:spPr>
          <a:xfrm>
            <a:off x="4140200" y="6524625"/>
            <a:ext cx="5003800" cy="333375"/>
          </a:xfrm>
        </p:spPr>
        <p:txBody>
          <a:bodyPr/>
          <a:lstStyle/>
          <a:p>
            <a:pPr algn="r" eaLnBrk="1" fontAlgn="auto" hangingPunct="1">
              <a:spcAft>
                <a:spcPts val="0"/>
              </a:spcAft>
              <a:defRPr/>
            </a:pPr>
            <a:r>
              <a:rPr lang="it-IT" sz="1600">
                <a:solidFill>
                  <a:srgbClr val="FFFF00"/>
                </a:solidFill>
              </a:rPr>
              <a:t>CARATTERISTICHE FISICHE DI UN AERODROMO</a:t>
            </a:r>
          </a:p>
        </p:txBody>
      </p:sp>
      <p:sp>
        <p:nvSpPr>
          <p:cNvPr id="52227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6BEB2B90-7BBF-428F-AF61-BCBE8B459A00}" type="slidenum">
              <a:rPr lang="it-IT" altLang="it-IT" sz="1000">
                <a:solidFill>
                  <a:srgbClr val="FFFFFF"/>
                </a:solidFill>
              </a:rPr>
              <a:pPr/>
              <a:t>24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68613" name="Text Box 5"/>
          <p:cNvSpPr txBox="1">
            <a:spLocks noChangeArrowheads="1"/>
          </p:cNvSpPr>
          <p:nvPr/>
        </p:nvSpPr>
        <p:spPr bwMode="auto">
          <a:xfrm>
            <a:off x="0" y="0"/>
            <a:ext cx="9144000" cy="5848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/>
            <a:r>
              <a:rPr lang="it-IT" altLang="it-IT" sz="3400" b="1">
                <a:solidFill>
                  <a:srgbClr val="FF0000"/>
                </a:solidFill>
                <a:latin typeface="Arial" panose="020B0604020202020204" pitchFamily="34" charset="0"/>
              </a:rPr>
              <a:t>Area di Atterraggio</a:t>
            </a:r>
          </a:p>
          <a:p>
            <a:pPr algn="ctr" eaLnBrk="1" hangingPunct="1"/>
            <a:r>
              <a:rPr lang="it-IT" altLang="it-IT" sz="3400">
                <a:latin typeface="Arial" panose="020B0604020202020204" pitchFamily="34" charset="0"/>
              </a:rPr>
              <a:t>parte dell’area di  movimento utilizzata per l'atterraggio e il decollo di un velivolo.</a:t>
            </a:r>
          </a:p>
          <a:p>
            <a:pPr algn="ctr" eaLnBrk="1" hangingPunct="1"/>
            <a:endParaRPr lang="it-IT" altLang="it-IT" sz="3400">
              <a:latin typeface="Arial" panose="020B0604020202020204" pitchFamily="34" charset="0"/>
            </a:endParaRPr>
          </a:p>
          <a:p>
            <a:pPr algn="ctr" eaLnBrk="1" hangingPunct="1"/>
            <a:endParaRPr lang="it-IT" altLang="it-IT" sz="3400">
              <a:latin typeface="Arial" panose="020B0604020202020204" pitchFamily="34" charset="0"/>
            </a:endParaRPr>
          </a:p>
          <a:p>
            <a:pPr algn="ctr" eaLnBrk="1" hangingPunct="1"/>
            <a:endParaRPr lang="it-IT" altLang="it-IT" sz="3400">
              <a:latin typeface="Arial" panose="020B0604020202020204" pitchFamily="34" charset="0"/>
            </a:endParaRPr>
          </a:p>
          <a:p>
            <a:pPr algn="just" eaLnBrk="1" hangingPunct="1"/>
            <a:r>
              <a:rPr lang="it-IT" altLang="it-IT" sz="3400">
                <a:latin typeface="Arial" panose="020B0604020202020204" pitchFamily="34" charset="0"/>
              </a:rPr>
              <a:t>L’area di atterraggio è composta dalle piste e se presenti dalle aree di decollo destinate ad elicotteri e/o agli aeromobili a decollo e atterraggio verticale </a:t>
            </a:r>
          </a:p>
          <a:p>
            <a:pPr algn="just" eaLnBrk="1" hangingPunct="1"/>
            <a:r>
              <a:rPr lang="it-IT" altLang="it-IT" sz="3400">
                <a:latin typeface="Arial" panose="020B0604020202020204" pitchFamily="34" charset="0"/>
              </a:rPr>
              <a:t>(VTOL </a:t>
            </a:r>
            <a:r>
              <a:rPr lang="it-IT" altLang="it-IT" sz="3400" i="1">
                <a:latin typeface="Arial" panose="020B0604020202020204" pitchFamily="34" charset="0"/>
              </a:rPr>
              <a:t>Vertical Take-Off and Landing)</a:t>
            </a:r>
            <a:endParaRPr lang="it-IT" altLang="it-IT" sz="3400">
              <a:latin typeface="Arial" panose="020B0604020202020204" pitchFamily="34" charset="0"/>
            </a:endParaRPr>
          </a:p>
        </p:txBody>
      </p:sp>
      <p:pic>
        <p:nvPicPr>
          <p:cNvPr id="68638" name="Picture 30" descr="pista prosp0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42988" y="1700213"/>
            <a:ext cx="758190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641" name="Picture 33" descr="veicoli%2520vari224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356100" y="1730375"/>
            <a:ext cx="1905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3320844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86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686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8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86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686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8" name="Rectangle 4"/>
          <p:cNvSpPr>
            <a:spLocks noGrp="1" noChangeArrowheads="1"/>
          </p:cNvSpPr>
          <p:nvPr>
            <p:ph type="title"/>
          </p:nvPr>
        </p:nvSpPr>
        <p:spPr>
          <a:xfrm>
            <a:off x="4140200" y="6524625"/>
            <a:ext cx="5003800" cy="333375"/>
          </a:xfrm>
        </p:spPr>
        <p:txBody>
          <a:bodyPr/>
          <a:lstStyle/>
          <a:p>
            <a:pPr algn="r" eaLnBrk="1" fontAlgn="auto" hangingPunct="1">
              <a:spcAft>
                <a:spcPts val="0"/>
              </a:spcAft>
              <a:defRPr/>
            </a:pPr>
            <a:r>
              <a:rPr lang="it-IT" sz="1600">
                <a:solidFill>
                  <a:srgbClr val="FFFF00"/>
                </a:solidFill>
              </a:rPr>
              <a:t>CARATTERISTICHE FISICHE DI UN AERODROMO</a:t>
            </a:r>
          </a:p>
        </p:txBody>
      </p:sp>
      <p:sp>
        <p:nvSpPr>
          <p:cNvPr id="53251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A11D4AFC-9E5E-4964-B52C-E1FC4DC3B570}" type="slidenum">
              <a:rPr lang="it-IT" altLang="it-IT" sz="1000">
                <a:solidFill>
                  <a:srgbClr val="FFFFFF"/>
                </a:solidFill>
              </a:rPr>
              <a:pPr/>
              <a:t>25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53252" name="Text Box 6"/>
          <p:cNvSpPr txBox="1">
            <a:spLocks noChangeArrowheads="1"/>
          </p:cNvSpPr>
          <p:nvPr/>
        </p:nvSpPr>
        <p:spPr bwMode="auto">
          <a:xfrm>
            <a:off x="0" y="276225"/>
            <a:ext cx="9144000" cy="554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3000" b="1">
                <a:solidFill>
                  <a:srgbClr val="FF0000"/>
                </a:solidFill>
                <a:latin typeface="Arial" panose="020B0604020202020204" pitchFamily="34" charset="0"/>
              </a:rPr>
              <a:t>Area di Manovra</a:t>
            </a:r>
            <a:endParaRPr lang="it-IT" altLang="it-IT" sz="30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72711" name="Text Box 7"/>
          <p:cNvSpPr txBox="1">
            <a:spLocks noChangeArrowheads="1"/>
          </p:cNvSpPr>
          <p:nvPr/>
        </p:nvSpPr>
        <p:spPr bwMode="auto">
          <a:xfrm>
            <a:off x="33338" y="908050"/>
            <a:ext cx="9144000" cy="830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parte di un aerodromo utilizzata per il decollo, l'atterraggio ed il rullaggio dei velivoli, esclusi i piazzali.</a:t>
            </a:r>
          </a:p>
        </p:txBody>
      </p:sp>
      <p:grpSp>
        <p:nvGrpSpPr>
          <p:cNvPr id="72746" name="Group 42"/>
          <p:cNvGrpSpPr>
            <a:grpSpLocks/>
          </p:cNvGrpSpPr>
          <p:nvPr/>
        </p:nvGrpSpPr>
        <p:grpSpPr bwMode="auto">
          <a:xfrm>
            <a:off x="250825" y="3284538"/>
            <a:ext cx="8712200" cy="2376487"/>
            <a:chOff x="68" y="1616"/>
            <a:chExt cx="5488" cy="1497"/>
          </a:xfrm>
        </p:grpSpPr>
        <p:grpSp>
          <p:nvGrpSpPr>
            <p:cNvPr id="53285" name="Group 41"/>
            <p:cNvGrpSpPr>
              <a:grpSpLocks/>
            </p:cNvGrpSpPr>
            <p:nvPr/>
          </p:nvGrpSpPr>
          <p:grpSpPr bwMode="auto">
            <a:xfrm>
              <a:off x="691" y="2205"/>
              <a:ext cx="4276" cy="908"/>
              <a:chOff x="612" y="2205"/>
              <a:chExt cx="4276" cy="908"/>
            </a:xfrm>
          </p:grpSpPr>
          <p:sp>
            <p:nvSpPr>
              <p:cNvPr id="53288" name="Rectangle 36"/>
              <p:cNvSpPr>
                <a:spLocks noChangeArrowheads="1"/>
              </p:cNvSpPr>
              <p:nvPr/>
            </p:nvSpPr>
            <p:spPr bwMode="auto">
              <a:xfrm>
                <a:off x="612" y="2750"/>
                <a:ext cx="4219" cy="363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53289" name="Rectangle 37"/>
              <p:cNvSpPr>
                <a:spLocks noChangeArrowheads="1"/>
              </p:cNvSpPr>
              <p:nvPr/>
            </p:nvSpPr>
            <p:spPr bwMode="auto">
              <a:xfrm rot="1857826">
                <a:off x="2633" y="2212"/>
                <a:ext cx="2255" cy="362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53290" name="Rectangle 39"/>
              <p:cNvSpPr>
                <a:spLocks noChangeArrowheads="1"/>
              </p:cNvSpPr>
              <p:nvPr/>
            </p:nvSpPr>
            <p:spPr bwMode="auto">
              <a:xfrm rot="19742174" flipH="1">
                <a:off x="998" y="2205"/>
                <a:ext cx="2255" cy="362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53286" name="AutoShape 35"/>
            <p:cNvSpPr>
              <a:spLocks noChangeArrowheads="1"/>
            </p:cNvSpPr>
            <p:nvPr/>
          </p:nvSpPr>
          <p:spPr bwMode="auto">
            <a:xfrm rot="-5400000">
              <a:off x="-46" y="1730"/>
              <a:ext cx="1497" cy="127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77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5400" y="10800"/>
                  </a:move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399"/>
                    <a:pt x="16199" y="7817"/>
                    <a:pt x="16200" y="10799"/>
                  </a:cubicBezTo>
                  <a:lnTo>
                    <a:pt x="21600" y="10800"/>
                  </a:ln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lnTo>
                    <a:pt x="5400" y="1080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3287" name="AutoShape 38"/>
            <p:cNvSpPr>
              <a:spLocks noChangeArrowheads="1"/>
            </p:cNvSpPr>
            <p:nvPr/>
          </p:nvSpPr>
          <p:spPr bwMode="auto">
            <a:xfrm rot="5400000">
              <a:off x="4139" y="1695"/>
              <a:ext cx="1452" cy="1383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771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5400" y="10800"/>
                  </a:move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399"/>
                    <a:pt x="16199" y="7817"/>
                    <a:pt x="16200" y="10799"/>
                  </a:cubicBezTo>
                  <a:lnTo>
                    <a:pt x="21600" y="10800"/>
                  </a:ln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lnTo>
                    <a:pt x="5400" y="1080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  <p:grpSp>
        <p:nvGrpSpPr>
          <p:cNvPr id="72714" name="Group 10"/>
          <p:cNvGrpSpPr>
            <a:grpSpLocks/>
          </p:cNvGrpSpPr>
          <p:nvPr/>
        </p:nvGrpSpPr>
        <p:grpSpPr bwMode="auto">
          <a:xfrm>
            <a:off x="825500" y="2349500"/>
            <a:ext cx="7559675" cy="1584325"/>
            <a:chOff x="431" y="2387"/>
            <a:chExt cx="4762" cy="998"/>
          </a:xfrm>
        </p:grpSpPr>
        <p:sp>
          <p:nvSpPr>
            <p:cNvPr id="53262" name="Rectangle 11"/>
            <p:cNvSpPr>
              <a:spLocks noChangeArrowheads="1"/>
            </p:cNvSpPr>
            <p:nvPr/>
          </p:nvSpPr>
          <p:spPr bwMode="auto">
            <a:xfrm>
              <a:off x="431" y="2387"/>
              <a:ext cx="4762" cy="998"/>
            </a:xfrm>
            <a:prstGeom prst="rect">
              <a:avLst/>
            </a:prstGeom>
            <a:solidFill>
              <a:srgbClr val="80808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grpSp>
          <p:nvGrpSpPr>
            <p:cNvPr id="53263" name="Group 12"/>
            <p:cNvGrpSpPr>
              <a:grpSpLocks/>
            </p:cNvGrpSpPr>
            <p:nvPr/>
          </p:nvGrpSpPr>
          <p:grpSpPr bwMode="auto">
            <a:xfrm>
              <a:off x="521" y="2497"/>
              <a:ext cx="4446" cy="778"/>
              <a:chOff x="521" y="2497"/>
              <a:chExt cx="4446" cy="778"/>
            </a:xfrm>
          </p:grpSpPr>
          <p:grpSp>
            <p:nvGrpSpPr>
              <p:cNvPr id="53264" name="Group 13"/>
              <p:cNvGrpSpPr>
                <a:grpSpLocks/>
              </p:cNvGrpSpPr>
              <p:nvPr/>
            </p:nvGrpSpPr>
            <p:grpSpPr bwMode="auto">
              <a:xfrm>
                <a:off x="521" y="2497"/>
                <a:ext cx="375" cy="778"/>
                <a:chOff x="1513" y="2207"/>
                <a:chExt cx="71" cy="336"/>
              </a:xfrm>
            </p:grpSpPr>
            <p:sp>
              <p:nvSpPr>
                <p:cNvPr id="53277" name="Line 14"/>
                <p:cNvSpPr>
                  <a:spLocks noChangeShapeType="1"/>
                </p:cNvSpPr>
                <p:nvPr/>
              </p:nvSpPr>
              <p:spPr bwMode="auto">
                <a:xfrm>
                  <a:off x="1513" y="225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278" name="Line 15"/>
                <p:cNvSpPr>
                  <a:spLocks noChangeShapeType="1"/>
                </p:cNvSpPr>
                <p:nvPr/>
              </p:nvSpPr>
              <p:spPr bwMode="auto">
                <a:xfrm>
                  <a:off x="1513" y="2399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279" name="Line 16"/>
                <p:cNvSpPr>
                  <a:spLocks noChangeShapeType="1"/>
                </p:cNvSpPr>
                <p:nvPr/>
              </p:nvSpPr>
              <p:spPr bwMode="auto">
                <a:xfrm>
                  <a:off x="1513" y="249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280" name="Line 17"/>
                <p:cNvSpPr>
                  <a:spLocks noChangeShapeType="1"/>
                </p:cNvSpPr>
                <p:nvPr/>
              </p:nvSpPr>
              <p:spPr bwMode="auto">
                <a:xfrm>
                  <a:off x="1513" y="254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281" name="Line 18"/>
                <p:cNvSpPr>
                  <a:spLocks noChangeShapeType="1"/>
                </p:cNvSpPr>
                <p:nvPr/>
              </p:nvSpPr>
              <p:spPr bwMode="auto">
                <a:xfrm>
                  <a:off x="1513" y="2351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282" name="Line 19"/>
                <p:cNvSpPr>
                  <a:spLocks noChangeShapeType="1"/>
                </p:cNvSpPr>
                <p:nvPr/>
              </p:nvSpPr>
              <p:spPr bwMode="auto">
                <a:xfrm>
                  <a:off x="1513" y="2447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283" name="Line 20"/>
                <p:cNvSpPr>
                  <a:spLocks noChangeShapeType="1"/>
                </p:cNvSpPr>
                <p:nvPr/>
              </p:nvSpPr>
              <p:spPr bwMode="auto">
                <a:xfrm>
                  <a:off x="1513" y="2207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284" name="Line 21"/>
                <p:cNvSpPr>
                  <a:spLocks noChangeShapeType="1"/>
                </p:cNvSpPr>
                <p:nvPr/>
              </p:nvSpPr>
              <p:spPr bwMode="auto">
                <a:xfrm>
                  <a:off x="1513" y="230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grpSp>
            <p:nvGrpSpPr>
              <p:cNvPr id="53265" name="Group 22"/>
              <p:cNvGrpSpPr>
                <a:grpSpLocks/>
              </p:cNvGrpSpPr>
              <p:nvPr/>
            </p:nvGrpSpPr>
            <p:grpSpPr bwMode="auto">
              <a:xfrm>
                <a:off x="4633" y="2497"/>
                <a:ext cx="334" cy="778"/>
                <a:chOff x="3817" y="2207"/>
                <a:chExt cx="71" cy="336"/>
              </a:xfrm>
            </p:grpSpPr>
            <p:sp>
              <p:nvSpPr>
                <p:cNvPr id="53269" name="Line 23"/>
                <p:cNvSpPr>
                  <a:spLocks noChangeShapeType="1"/>
                </p:cNvSpPr>
                <p:nvPr/>
              </p:nvSpPr>
              <p:spPr bwMode="auto">
                <a:xfrm>
                  <a:off x="3817" y="225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270" name="Line 24"/>
                <p:cNvSpPr>
                  <a:spLocks noChangeShapeType="1"/>
                </p:cNvSpPr>
                <p:nvPr/>
              </p:nvSpPr>
              <p:spPr bwMode="auto">
                <a:xfrm>
                  <a:off x="3817" y="2399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271" name="Line 25"/>
                <p:cNvSpPr>
                  <a:spLocks noChangeShapeType="1"/>
                </p:cNvSpPr>
                <p:nvPr/>
              </p:nvSpPr>
              <p:spPr bwMode="auto">
                <a:xfrm>
                  <a:off x="3817" y="249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272" name="Line 26"/>
                <p:cNvSpPr>
                  <a:spLocks noChangeShapeType="1"/>
                </p:cNvSpPr>
                <p:nvPr/>
              </p:nvSpPr>
              <p:spPr bwMode="auto">
                <a:xfrm>
                  <a:off x="3817" y="254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273" name="Line 27"/>
                <p:cNvSpPr>
                  <a:spLocks noChangeShapeType="1"/>
                </p:cNvSpPr>
                <p:nvPr/>
              </p:nvSpPr>
              <p:spPr bwMode="auto">
                <a:xfrm>
                  <a:off x="3817" y="2351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274" name="Line 28"/>
                <p:cNvSpPr>
                  <a:spLocks noChangeShapeType="1"/>
                </p:cNvSpPr>
                <p:nvPr/>
              </p:nvSpPr>
              <p:spPr bwMode="auto">
                <a:xfrm>
                  <a:off x="3817" y="2447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275" name="Line 29"/>
                <p:cNvSpPr>
                  <a:spLocks noChangeShapeType="1"/>
                </p:cNvSpPr>
                <p:nvPr/>
              </p:nvSpPr>
              <p:spPr bwMode="auto">
                <a:xfrm>
                  <a:off x="3817" y="2207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276" name="Line 30"/>
                <p:cNvSpPr>
                  <a:spLocks noChangeShapeType="1"/>
                </p:cNvSpPr>
                <p:nvPr/>
              </p:nvSpPr>
              <p:spPr bwMode="auto">
                <a:xfrm>
                  <a:off x="3817" y="230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53266" name="Rectangle 31"/>
              <p:cNvSpPr>
                <a:spLocks noChangeArrowheads="1"/>
              </p:cNvSpPr>
              <p:nvPr/>
            </p:nvSpPr>
            <p:spPr bwMode="auto">
              <a:xfrm rot="5700000">
                <a:off x="901" y="2729"/>
                <a:ext cx="330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bg2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2075" tIns="46038" rIns="92075" bIns="46038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it-IT" altLang="it-IT" sz="2400" b="1">
                    <a:latin typeface="Arial" panose="020B0604020202020204" pitchFamily="34" charset="0"/>
                  </a:rPr>
                  <a:t>02</a:t>
                </a:r>
              </a:p>
            </p:txBody>
          </p:sp>
          <p:sp>
            <p:nvSpPr>
              <p:cNvPr id="53267" name="Line 32"/>
              <p:cNvSpPr>
                <a:spLocks noChangeShapeType="1"/>
              </p:cNvSpPr>
              <p:nvPr/>
            </p:nvSpPr>
            <p:spPr bwMode="auto">
              <a:xfrm>
                <a:off x="1259" y="2831"/>
                <a:ext cx="3010" cy="0"/>
              </a:xfrm>
              <a:prstGeom prst="line">
                <a:avLst/>
              </a:prstGeom>
              <a:noFill/>
              <a:ln w="31750">
                <a:solidFill>
                  <a:schemeClr val="tx2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268" name="Rectangle 33"/>
              <p:cNvSpPr>
                <a:spLocks noChangeArrowheads="1"/>
              </p:cNvSpPr>
              <p:nvPr/>
            </p:nvSpPr>
            <p:spPr bwMode="auto">
              <a:xfrm rot="-5400000">
                <a:off x="4072" y="2684"/>
                <a:ext cx="661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2075" tIns="46038" rIns="92075" bIns="46038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it-IT" altLang="it-IT" sz="2400" b="1">
                    <a:latin typeface="Arial" panose="020B0604020202020204" pitchFamily="34" charset="0"/>
                  </a:rPr>
                  <a:t>20</a:t>
                </a:r>
              </a:p>
            </p:txBody>
          </p:sp>
        </p:grpSp>
      </p:grpSp>
      <p:grpSp>
        <p:nvGrpSpPr>
          <p:cNvPr id="72752" name="Group 48"/>
          <p:cNvGrpSpPr>
            <a:grpSpLocks/>
          </p:cNvGrpSpPr>
          <p:nvPr/>
        </p:nvGrpSpPr>
        <p:grpSpPr bwMode="auto">
          <a:xfrm>
            <a:off x="465138" y="3573463"/>
            <a:ext cx="8191500" cy="1801812"/>
            <a:chOff x="385" y="1752"/>
            <a:chExt cx="5160" cy="1135"/>
          </a:xfrm>
        </p:grpSpPr>
        <p:sp>
          <p:nvSpPr>
            <p:cNvPr id="53257" name="Line 43"/>
            <p:cNvSpPr>
              <a:spLocks noChangeShapeType="1"/>
            </p:cNvSpPr>
            <p:nvPr/>
          </p:nvSpPr>
          <p:spPr bwMode="auto">
            <a:xfrm flipH="1">
              <a:off x="1474" y="1979"/>
              <a:ext cx="1497" cy="90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3258" name="Line 44"/>
            <p:cNvSpPr>
              <a:spLocks noChangeShapeType="1"/>
            </p:cNvSpPr>
            <p:nvPr/>
          </p:nvSpPr>
          <p:spPr bwMode="auto">
            <a:xfrm>
              <a:off x="3424" y="1979"/>
              <a:ext cx="1452" cy="90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3259" name="Line 45"/>
            <p:cNvSpPr>
              <a:spLocks noChangeShapeType="1"/>
            </p:cNvSpPr>
            <p:nvPr/>
          </p:nvSpPr>
          <p:spPr bwMode="auto">
            <a:xfrm flipH="1">
              <a:off x="839" y="2886"/>
              <a:ext cx="4264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3260" name="Arc 46"/>
            <p:cNvSpPr>
              <a:spLocks/>
            </p:cNvSpPr>
            <p:nvPr/>
          </p:nvSpPr>
          <p:spPr bwMode="auto">
            <a:xfrm flipH="1" flipV="1">
              <a:off x="385" y="1752"/>
              <a:ext cx="533" cy="1135"/>
            </a:xfrm>
            <a:custGeom>
              <a:avLst/>
              <a:gdLst>
                <a:gd name="T0" fmla="*/ 0 w 25446"/>
                <a:gd name="T1" fmla="*/ 0 h 43200"/>
                <a:gd name="T2" fmla="*/ 0 w 25446"/>
                <a:gd name="T3" fmla="*/ 0 h 43200"/>
                <a:gd name="T4" fmla="*/ 0 w 25446"/>
                <a:gd name="T5" fmla="*/ 0 h 43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446" h="43200" fill="none" extrusionOk="0">
                  <a:moveTo>
                    <a:pt x="0" y="345"/>
                  </a:moveTo>
                  <a:cubicBezTo>
                    <a:pt x="1269" y="115"/>
                    <a:pt x="2556" y="-1"/>
                    <a:pt x="3846" y="0"/>
                  </a:cubicBezTo>
                  <a:cubicBezTo>
                    <a:pt x="15775" y="0"/>
                    <a:pt x="25446" y="9670"/>
                    <a:pt x="25446" y="21600"/>
                  </a:cubicBezTo>
                  <a:cubicBezTo>
                    <a:pt x="25446" y="33529"/>
                    <a:pt x="15775" y="43200"/>
                    <a:pt x="3846" y="43200"/>
                  </a:cubicBezTo>
                  <a:cubicBezTo>
                    <a:pt x="3673" y="43200"/>
                    <a:pt x="3501" y="43197"/>
                    <a:pt x="3330" y="43193"/>
                  </a:cubicBezTo>
                </a:path>
                <a:path w="25446" h="43200" stroke="0" extrusionOk="0">
                  <a:moveTo>
                    <a:pt x="0" y="345"/>
                  </a:moveTo>
                  <a:cubicBezTo>
                    <a:pt x="1269" y="115"/>
                    <a:pt x="2556" y="-1"/>
                    <a:pt x="3846" y="0"/>
                  </a:cubicBezTo>
                  <a:cubicBezTo>
                    <a:pt x="15775" y="0"/>
                    <a:pt x="25446" y="9670"/>
                    <a:pt x="25446" y="21600"/>
                  </a:cubicBezTo>
                  <a:cubicBezTo>
                    <a:pt x="25446" y="33529"/>
                    <a:pt x="15775" y="43200"/>
                    <a:pt x="3846" y="43200"/>
                  </a:cubicBezTo>
                  <a:cubicBezTo>
                    <a:pt x="3673" y="43200"/>
                    <a:pt x="3501" y="43197"/>
                    <a:pt x="3330" y="43193"/>
                  </a:cubicBezTo>
                  <a:lnTo>
                    <a:pt x="3846" y="21600"/>
                  </a:lnTo>
                  <a:lnTo>
                    <a:pt x="0" y="345"/>
                  </a:lnTo>
                  <a:close/>
                </a:path>
              </a:pathLst>
            </a:custGeom>
            <a:noFill/>
            <a:ln w="254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3261" name="Arc 47"/>
            <p:cNvSpPr>
              <a:spLocks/>
            </p:cNvSpPr>
            <p:nvPr/>
          </p:nvSpPr>
          <p:spPr bwMode="auto">
            <a:xfrm flipV="1">
              <a:off x="5012" y="1752"/>
              <a:ext cx="533" cy="1135"/>
            </a:xfrm>
            <a:custGeom>
              <a:avLst/>
              <a:gdLst>
                <a:gd name="T0" fmla="*/ 0 w 25446"/>
                <a:gd name="T1" fmla="*/ 0 h 43200"/>
                <a:gd name="T2" fmla="*/ 0 w 25446"/>
                <a:gd name="T3" fmla="*/ 0 h 43200"/>
                <a:gd name="T4" fmla="*/ 0 w 25446"/>
                <a:gd name="T5" fmla="*/ 0 h 43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446" h="43200" fill="none" extrusionOk="0">
                  <a:moveTo>
                    <a:pt x="0" y="345"/>
                  </a:moveTo>
                  <a:cubicBezTo>
                    <a:pt x="1269" y="115"/>
                    <a:pt x="2556" y="-1"/>
                    <a:pt x="3846" y="0"/>
                  </a:cubicBezTo>
                  <a:cubicBezTo>
                    <a:pt x="15775" y="0"/>
                    <a:pt x="25446" y="9670"/>
                    <a:pt x="25446" y="21600"/>
                  </a:cubicBezTo>
                  <a:cubicBezTo>
                    <a:pt x="25446" y="33529"/>
                    <a:pt x="15775" y="43200"/>
                    <a:pt x="3846" y="43200"/>
                  </a:cubicBezTo>
                  <a:cubicBezTo>
                    <a:pt x="3673" y="43200"/>
                    <a:pt x="3501" y="43197"/>
                    <a:pt x="3330" y="43193"/>
                  </a:cubicBezTo>
                </a:path>
                <a:path w="25446" h="43200" stroke="0" extrusionOk="0">
                  <a:moveTo>
                    <a:pt x="0" y="345"/>
                  </a:moveTo>
                  <a:cubicBezTo>
                    <a:pt x="1269" y="115"/>
                    <a:pt x="2556" y="-1"/>
                    <a:pt x="3846" y="0"/>
                  </a:cubicBezTo>
                  <a:cubicBezTo>
                    <a:pt x="15775" y="0"/>
                    <a:pt x="25446" y="9670"/>
                    <a:pt x="25446" y="21600"/>
                  </a:cubicBezTo>
                  <a:cubicBezTo>
                    <a:pt x="25446" y="33529"/>
                    <a:pt x="15775" y="43200"/>
                    <a:pt x="3846" y="43200"/>
                  </a:cubicBezTo>
                  <a:cubicBezTo>
                    <a:pt x="3673" y="43200"/>
                    <a:pt x="3501" y="43197"/>
                    <a:pt x="3330" y="43193"/>
                  </a:cubicBezTo>
                  <a:lnTo>
                    <a:pt x="3846" y="21600"/>
                  </a:lnTo>
                  <a:lnTo>
                    <a:pt x="0" y="345"/>
                  </a:lnTo>
                  <a:close/>
                </a:path>
              </a:pathLst>
            </a:custGeom>
            <a:noFill/>
            <a:ln w="254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</p:spTree>
    <p:extLst>
      <p:ext uri="{BB962C8B-B14F-4D97-AF65-F5344CB8AC3E}">
        <p14:creationId xmlns:p14="http://schemas.microsoft.com/office/powerpoint/2010/main" val="328401420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2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2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2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8" presetClass="entr" presetSubtype="1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" dur="500"/>
                                        <p:tgtEl>
                                          <p:spTgt spid="72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711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/>
          <p:cNvSpPr>
            <a:spLocks noGrp="1" noChangeArrowheads="1"/>
          </p:cNvSpPr>
          <p:nvPr>
            <p:ph type="title"/>
          </p:nvPr>
        </p:nvSpPr>
        <p:spPr>
          <a:xfrm>
            <a:off x="4140200" y="6524625"/>
            <a:ext cx="5003800" cy="333375"/>
          </a:xfrm>
        </p:spPr>
        <p:txBody>
          <a:bodyPr/>
          <a:lstStyle/>
          <a:p>
            <a:pPr algn="r" eaLnBrk="1" fontAlgn="auto" hangingPunct="1">
              <a:spcAft>
                <a:spcPts val="0"/>
              </a:spcAft>
              <a:defRPr/>
            </a:pPr>
            <a:r>
              <a:rPr lang="it-IT" sz="1600">
                <a:solidFill>
                  <a:srgbClr val="FFFF00"/>
                </a:solidFill>
              </a:rPr>
              <a:t>CARATTERISTICHE FISICHE DI UN AERODROMO</a:t>
            </a:r>
          </a:p>
        </p:txBody>
      </p:sp>
      <p:sp>
        <p:nvSpPr>
          <p:cNvPr id="54275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DA618C00-C847-423D-8466-1E237AD02E06}" type="slidenum">
              <a:rPr lang="it-IT" altLang="it-IT" sz="1000">
                <a:solidFill>
                  <a:srgbClr val="FFFFFF"/>
                </a:solidFill>
              </a:rPr>
              <a:pPr/>
              <a:t>26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grpSp>
        <p:nvGrpSpPr>
          <p:cNvPr id="79912" name="Group 40"/>
          <p:cNvGrpSpPr>
            <a:grpSpLocks/>
          </p:cNvGrpSpPr>
          <p:nvPr/>
        </p:nvGrpSpPr>
        <p:grpSpPr bwMode="auto">
          <a:xfrm>
            <a:off x="431800" y="404813"/>
            <a:ext cx="8712200" cy="3311525"/>
            <a:chOff x="158" y="1480"/>
            <a:chExt cx="5488" cy="2086"/>
          </a:xfrm>
        </p:grpSpPr>
        <p:grpSp>
          <p:nvGrpSpPr>
            <p:cNvPr id="54296" name="Group 3"/>
            <p:cNvGrpSpPr>
              <a:grpSpLocks/>
            </p:cNvGrpSpPr>
            <p:nvPr/>
          </p:nvGrpSpPr>
          <p:grpSpPr bwMode="auto">
            <a:xfrm>
              <a:off x="158" y="2069"/>
              <a:ext cx="5488" cy="1497"/>
              <a:chOff x="68" y="1616"/>
              <a:chExt cx="5488" cy="1497"/>
            </a:xfrm>
          </p:grpSpPr>
          <p:grpSp>
            <p:nvGrpSpPr>
              <p:cNvPr id="54327" name="Group 4"/>
              <p:cNvGrpSpPr>
                <a:grpSpLocks/>
              </p:cNvGrpSpPr>
              <p:nvPr/>
            </p:nvGrpSpPr>
            <p:grpSpPr bwMode="auto">
              <a:xfrm>
                <a:off x="691" y="2205"/>
                <a:ext cx="4276" cy="908"/>
                <a:chOff x="612" y="2205"/>
                <a:chExt cx="4276" cy="908"/>
              </a:xfrm>
            </p:grpSpPr>
            <p:sp>
              <p:nvSpPr>
                <p:cNvPr id="54330" name="Rectangle 5"/>
                <p:cNvSpPr>
                  <a:spLocks noChangeArrowheads="1"/>
                </p:cNvSpPr>
                <p:nvPr/>
              </p:nvSpPr>
              <p:spPr bwMode="auto">
                <a:xfrm>
                  <a:off x="612" y="2750"/>
                  <a:ext cx="4219" cy="363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54331" name="Rectangle 6"/>
                <p:cNvSpPr>
                  <a:spLocks noChangeArrowheads="1"/>
                </p:cNvSpPr>
                <p:nvPr/>
              </p:nvSpPr>
              <p:spPr bwMode="auto">
                <a:xfrm rot="1857826">
                  <a:off x="2633" y="2212"/>
                  <a:ext cx="2255" cy="362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54332" name="Rectangle 7"/>
                <p:cNvSpPr>
                  <a:spLocks noChangeArrowheads="1"/>
                </p:cNvSpPr>
                <p:nvPr/>
              </p:nvSpPr>
              <p:spPr bwMode="auto">
                <a:xfrm rot="19742174" flipH="1">
                  <a:off x="998" y="2205"/>
                  <a:ext cx="2255" cy="362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sp>
            <p:nvSpPr>
              <p:cNvPr id="54328" name="AutoShape 8"/>
              <p:cNvSpPr>
                <a:spLocks noChangeArrowheads="1"/>
              </p:cNvSpPr>
              <p:nvPr/>
            </p:nvSpPr>
            <p:spPr bwMode="auto">
              <a:xfrm rot="-5400000">
                <a:off x="-46" y="1730"/>
                <a:ext cx="1497" cy="127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00"/>
                  <a:gd name="T13" fmla="*/ 0 h 21600"/>
                  <a:gd name="T14" fmla="*/ 21600 w 21600"/>
                  <a:gd name="T15" fmla="*/ 7722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5400" y="10800"/>
                    </a:moveTo>
                    <a:cubicBezTo>
                      <a:pt x="5400" y="7817"/>
                      <a:pt x="7817" y="5400"/>
                      <a:pt x="10800" y="5400"/>
                    </a:cubicBezTo>
                    <a:cubicBezTo>
                      <a:pt x="13782" y="5399"/>
                      <a:pt x="16199" y="7817"/>
                      <a:pt x="16200" y="10799"/>
                    </a:cubicBezTo>
                    <a:lnTo>
                      <a:pt x="21600" y="10800"/>
                    </a:lnTo>
                    <a:cubicBezTo>
                      <a:pt x="21600" y="4835"/>
                      <a:pt x="16764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lnTo>
                      <a:pt x="5400" y="1080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329" name="AutoShape 9"/>
              <p:cNvSpPr>
                <a:spLocks noChangeArrowheads="1"/>
              </p:cNvSpPr>
              <p:nvPr/>
            </p:nvSpPr>
            <p:spPr bwMode="auto">
              <a:xfrm rot="5400000">
                <a:off x="4139" y="1695"/>
                <a:ext cx="1452" cy="138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00"/>
                  <a:gd name="T13" fmla="*/ 0 h 21600"/>
                  <a:gd name="T14" fmla="*/ 21600 w 21600"/>
                  <a:gd name="T15" fmla="*/ 771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5400" y="10800"/>
                    </a:moveTo>
                    <a:cubicBezTo>
                      <a:pt x="5400" y="7817"/>
                      <a:pt x="7817" y="5400"/>
                      <a:pt x="10800" y="5400"/>
                    </a:cubicBezTo>
                    <a:cubicBezTo>
                      <a:pt x="13782" y="5399"/>
                      <a:pt x="16199" y="7817"/>
                      <a:pt x="16200" y="10799"/>
                    </a:cubicBezTo>
                    <a:lnTo>
                      <a:pt x="21600" y="10800"/>
                    </a:lnTo>
                    <a:cubicBezTo>
                      <a:pt x="21600" y="4835"/>
                      <a:pt x="16764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lnTo>
                      <a:pt x="5400" y="1080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54297" name="Group 10"/>
            <p:cNvGrpSpPr>
              <a:grpSpLocks/>
            </p:cNvGrpSpPr>
            <p:nvPr/>
          </p:nvGrpSpPr>
          <p:grpSpPr bwMode="auto">
            <a:xfrm>
              <a:off x="520" y="1480"/>
              <a:ext cx="4762" cy="998"/>
              <a:chOff x="431" y="2387"/>
              <a:chExt cx="4762" cy="998"/>
            </a:xfrm>
          </p:grpSpPr>
          <p:sp>
            <p:nvSpPr>
              <p:cNvPr id="54304" name="Rectangle 11"/>
              <p:cNvSpPr>
                <a:spLocks noChangeArrowheads="1"/>
              </p:cNvSpPr>
              <p:nvPr/>
            </p:nvSpPr>
            <p:spPr bwMode="auto">
              <a:xfrm>
                <a:off x="431" y="2387"/>
                <a:ext cx="4762" cy="998"/>
              </a:xfrm>
              <a:prstGeom prst="rect">
                <a:avLst/>
              </a:prstGeom>
              <a:solidFill>
                <a:srgbClr val="808080"/>
              </a:solidFill>
              <a:ln w="12700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grpSp>
            <p:nvGrpSpPr>
              <p:cNvPr id="54305" name="Group 12"/>
              <p:cNvGrpSpPr>
                <a:grpSpLocks/>
              </p:cNvGrpSpPr>
              <p:nvPr/>
            </p:nvGrpSpPr>
            <p:grpSpPr bwMode="auto">
              <a:xfrm>
                <a:off x="521" y="2497"/>
                <a:ext cx="4446" cy="778"/>
                <a:chOff x="521" y="2497"/>
                <a:chExt cx="4446" cy="778"/>
              </a:xfrm>
            </p:grpSpPr>
            <p:grpSp>
              <p:nvGrpSpPr>
                <p:cNvPr id="54306" name="Group 13"/>
                <p:cNvGrpSpPr>
                  <a:grpSpLocks/>
                </p:cNvGrpSpPr>
                <p:nvPr/>
              </p:nvGrpSpPr>
              <p:grpSpPr bwMode="auto">
                <a:xfrm>
                  <a:off x="521" y="2497"/>
                  <a:ext cx="375" cy="778"/>
                  <a:chOff x="1513" y="2207"/>
                  <a:chExt cx="71" cy="336"/>
                </a:xfrm>
              </p:grpSpPr>
              <p:sp>
                <p:nvSpPr>
                  <p:cNvPr id="54319" name="Line 14"/>
                  <p:cNvSpPr>
                    <a:spLocks noChangeShapeType="1"/>
                  </p:cNvSpPr>
                  <p:nvPr/>
                </p:nvSpPr>
                <p:spPr bwMode="auto">
                  <a:xfrm>
                    <a:off x="1513" y="2255"/>
                    <a:ext cx="71" cy="0"/>
                  </a:xfrm>
                  <a:prstGeom prst="line">
                    <a:avLst/>
                  </a:prstGeom>
                  <a:noFill/>
                  <a:ln w="25400">
                    <a:solidFill>
                      <a:schemeClr val="tx2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320" name="Line 15"/>
                  <p:cNvSpPr>
                    <a:spLocks noChangeShapeType="1"/>
                  </p:cNvSpPr>
                  <p:nvPr/>
                </p:nvSpPr>
                <p:spPr bwMode="auto">
                  <a:xfrm>
                    <a:off x="1513" y="2399"/>
                    <a:ext cx="71" cy="0"/>
                  </a:xfrm>
                  <a:prstGeom prst="line">
                    <a:avLst/>
                  </a:prstGeom>
                  <a:noFill/>
                  <a:ln w="25400">
                    <a:solidFill>
                      <a:schemeClr val="tx2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321" name="Line 16"/>
                  <p:cNvSpPr>
                    <a:spLocks noChangeShapeType="1"/>
                  </p:cNvSpPr>
                  <p:nvPr/>
                </p:nvSpPr>
                <p:spPr bwMode="auto">
                  <a:xfrm>
                    <a:off x="1513" y="2495"/>
                    <a:ext cx="71" cy="0"/>
                  </a:xfrm>
                  <a:prstGeom prst="line">
                    <a:avLst/>
                  </a:prstGeom>
                  <a:noFill/>
                  <a:ln w="25400">
                    <a:solidFill>
                      <a:schemeClr val="tx2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322" name="Line 17"/>
                  <p:cNvSpPr>
                    <a:spLocks noChangeShapeType="1"/>
                  </p:cNvSpPr>
                  <p:nvPr/>
                </p:nvSpPr>
                <p:spPr bwMode="auto">
                  <a:xfrm>
                    <a:off x="1513" y="2543"/>
                    <a:ext cx="71" cy="0"/>
                  </a:xfrm>
                  <a:prstGeom prst="line">
                    <a:avLst/>
                  </a:prstGeom>
                  <a:noFill/>
                  <a:ln w="25400">
                    <a:solidFill>
                      <a:schemeClr val="tx2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323" name="Line 18"/>
                  <p:cNvSpPr>
                    <a:spLocks noChangeShapeType="1"/>
                  </p:cNvSpPr>
                  <p:nvPr/>
                </p:nvSpPr>
                <p:spPr bwMode="auto">
                  <a:xfrm>
                    <a:off x="1513" y="2351"/>
                    <a:ext cx="71" cy="0"/>
                  </a:xfrm>
                  <a:prstGeom prst="line">
                    <a:avLst/>
                  </a:prstGeom>
                  <a:noFill/>
                  <a:ln w="25400">
                    <a:solidFill>
                      <a:schemeClr val="tx2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324" name="Line 19"/>
                  <p:cNvSpPr>
                    <a:spLocks noChangeShapeType="1"/>
                  </p:cNvSpPr>
                  <p:nvPr/>
                </p:nvSpPr>
                <p:spPr bwMode="auto">
                  <a:xfrm>
                    <a:off x="1513" y="2447"/>
                    <a:ext cx="71" cy="0"/>
                  </a:xfrm>
                  <a:prstGeom prst="line">
                    <a:avLst/>
                  </a:prstGeom>
                  <a:noFill/>
                  <a:ln w="25400">
                    <a:solidFill>
                      <a:schemeClr val="tx2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325" name="Line 20"/>
                  <p:cNvSpPr>
                    <a:spLocks noChangeShapeType="1"/>
                  </p:cNvSpPr>
                  <p:nvPr/>
                </p:nvSpPr>
                <p:spPr bwMode="auto">
                  <a:xfrm>
                    <a:off x="1513" y="2207"/>
                    <a:ext cx="71" cy="0"/>
                  </a:xfrm>
                  <a:prstGeom prst="line">
                    <a:avLst/>
                  </a:prstGeom>
                  <a:noFill/>
                  <a:ln w="25400">
                    <a:solidFill>
                      <a:schemeClr val="tx2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326" name="Line 21"/>
                  <p:cNvSpPr>
                    <a:spLocks noChangeShapeType="1"/>
                  </p:cNvSpPr>
                  <p:nvPr/>
                </p:nvSpPr>
                <p:spPr bwMode="auto">
                  <a:xfrm>
                    <a:off x="1513" y="2303"/>
                    <a:ext cx="71" cy="0"/>
                  </a:xfrm>
                  <a:prstGeom prst="line">
                    <a:avLst/>
                  </a:prstGeom>
                  <a:noFill/>
                  <a:ln w="25400">
                    <a:solidFill>
                      <a:schemeClr val="tx2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  <p:grpSp>
              <p:nvGrpSpPr>
                <p:cNvPr id="54307" name="Group 22"/>
                <p:cNvGrpSpPr>
                  <a:grpSpLocks/>
                </p:cNvGrpSpPr>
                <p:nvPr/>
              </p:nvGrpSpPr>
              <p:grpSpPr bwMode="auto">
                <a:xfrm>
                  <a:off x="4633" y="2497"/>
                  <a:ext cx="334" cy="778"/>
                  <a:chOff x="3817" y="2207"/>
                  <a:chExt cx="71" cy="336"/>
                </a:xfrm>
              </p:grpSpPr>
              <p:sp>
                <p:nvSpPr>
                  <p:cNvPr id="54311" name="Line 23"/>
                  <p:cNvSpPr>
                    <a:spLocks noChangeShapeType="1"/>
                  </p:cNvSpPr>
                  <p:nvPr/>
                </p:nvSpPr>
                <p:spPr bwMode="auto">
                  <a:xfrm>
                    <a:off x="3817" y="2255"/>
                    <a:ext cx="71" cy="0"/>
                  </a:xfrm>
                  <a:prstGeom prst="line">
                    <a:avLst/>
                  </a:prstGeom>
                  <a:noFill/>
                  <a:ln w="25400">
                    <a:solidFill>
                      <a:schemeClr val="tx2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312" name="Line 24"/>
                  <p:cNvSpPr>
                    <a:spLocks noChangeShapeType="1"/>
                  </p:cNvSpPr>
                  <p:nvPr/>
                </p:nvSpPr>
                <p:spPr bwMode="auto">
                  <a:xfrm>
                    <a:off x="3817" y="2399"/>
                    <a:ext cx="71" cy="0"/>
                  </a:xfrm>
                  <a:prstGeom prst="line">
                    <a:avLst/>
                  </a:prstGeom>
                  <a:noFill/>
                  <a:ln w="25400">
                    <a:solidFill>
                      <a:schemeClr val="tx2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313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3817" y="2495"/>
                    <a:ext cx="71" cy="0"/>
                  </a:xfrm>
                  <a:prstGeom prst="line">
                    <a:avLst/>
                  </a:prstGeom>
                  <a:noFill/>
                  <a:ln w="25400">
                    <a:solidFill>
                      <a:schemeClr val="tx2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314" name="Line 26"/>
                  <p:cNvSpPr>
                    <a:spLocks noChangeShapeType="1"/>
                  </p:cNvSpPr>
                  <p:nvPr/>
                </p:nvSpPr>
                <p:spPr bwMode="auto">
                  <a:xfrm>
                    <a:off x="3817" y="2543"/>
                    <a:ext cx="71" cy="0"/>
                  </a:xfrm>
                  <a:prstGeom prst="line">
                    <a:avLst/>
                  </a:prstGeom>
                  <a:noFill/>
                  <a:ln w="25400">
                    <a:solidFill>
                      <a:schemeClr val="tx2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315" name="Line 27"/>
                  <p:cNvSpPr>
                    <a:spLocks noChangeShapeType="1"/>
                  </p:cNvSpPr>
                  <p:nvPr/>
                </p:nvSpPr>
                <p:spPr bwMode="auto">
                  <a:xfrm>
                    <a:off x="3817" y="2351"/>
                    <a:ext cx="71" cy="0"/>
                  </a:xfrm>
                  <a:prstGeom prst="line">
                    <a:avLst/>
                  </a:prstGeom>
                  <a:noFill/>
                  <a:ln w="25400">
                    <a:solidFill>
                      <a:schemeClr val="tx2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316" name="Line 28"/>
                  <p:cNvSpPr>
                    <a:spLocks noChangeShapeType="1"/>
                  </p:cNvSpPr>
                  <p:nvPr/>
                </p:nvSpPr>
                <p:spPr bwMode="auto">
                  <a:xfrm>
                    <a:off x="3817" y="2447"/>
                    <a:ext cx="71" cy="0"/>
                  </a:xfrm>
                  <a:prstGeom prst="line">
                    <a:avLst/>
                  </a:prstGeom>
                  <a:noFill/>
                  <a:ln w="25400">
                    <a:solidFill>
                      <a:schemeClr val="tx2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317" name="Line 29"/>
                  <p:cNvSpPr>
                    <a:spLocks noChangeShapeType="1"/>
                  </p:cNvSpPr>
                  <p:nvPr/>
                </p:nvSpPr>
                <p:spPr bwMode="auto">
                  <a:xfrm>
                    <a:off x="3817" y="2207"/>
                    <a:ext cx="71" cy="0"/>
                  </a:xfrm>
                  <a:prstGeom prst="line">
                    <a:avLst/>
                  </a:prstGeom>
                  <a:noFill/>
                  <a:ln w="25400">
                    <a:solidFill>
                      <a:schemeClr val="tx2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318" name="Line 30"/>
                  <p:cNvSpPr>
                    <a:spLocks noChangeShapeType="1"/>
                  </p:cNvSpPr>
                  <p:nvPr/>
                </p:nvSpPr>
                <p:spPr bwMode="auto">
                  <a:xfrm>
                    <a:off x="3817" y="2303"/>
                    <a:ext cx="71" cy="0"/>
                  </a:xfrm>
                  <a:prstGeom prst="line">
                    <a:avLst/>
                  </a:prstGeom>
                  <a:noFill/>
                  <a:ln w="25400">
                    <a:solidFill>
                      <a:schemeClr val="tx2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  <p:sp>
              <p:nvSpPr>
                <p:cNvPr id="54308" name="Rectangle 31"/>
                <p:cNvSpPr>
                  <a:spLocks noChangeArrowheads="1"/>
                </p:cNvSpPr>
                <p:nvPr/>
              </p:nvSpPr>
              <p:spPr bwMode="auto">
                <a:xfrm rot="5700000">
                  <a:off x="901" y="2729"/>
                  <a:ext cx="330" cy="28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bg2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92075" tIns="46038" rIns="92075" bIns="46038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it-IT" altLang="it-IT" sz="2400" b="1">
                      <a:latin typeface="Arial" panose="020B0604020202020204" pitchFamily="34" charset="0"/>
                    </a:rPr>
                    <a:t>02</a:t>
                  </a:r>
                </a:p>
              </p:txBody>
            </p:sp>
            <p:sp>
              <p:nvSpPr>
                <p:cNvPr id="54309" name="Line 32"/>
                <p:cNvSpPr>
                  <a:spLocks noChangeShapeType="1"/>
                </p:cNvSpPr>
                <p:nvPr/>
              </p:nvSpPr>
              <p:spPr bwMode="auto">
                <a:xfrm>
                  <a:off x="1259" y="2831"/>
                  <a:ext cx="3010" cy="0"/>
                </a:xfrm>
                <a:prstGeom prst="line">
                  <a:avLst/>
                </a:prstGeom>
                <a:noFill/>
                <a:ln w="31750">
                  <a:solidFill>
                    <a:schemeClr val="tx2"/>
                  </a:solidFill>
                  <a:prstDash val="dash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4310" name="Rectangle 33"/>
                <p:cNvSpPr>
                  <a:spLocks noChangeArrowheads="1"/>
                </p:cNvSpPr>
                <p:nvPr/>
              </p:nvSpPr>
              <p:spPr bwMode="auto">
                <a:xfrm rot="-5400000">
                  <a:off x="4072" y="2684"/>
                  <a:ext cx="661" cy="28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92075" tIns="46038" rIns="92075" bIns="46038"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it-IT" altLang="it-IT" sz="2400" b="1">
                      <a:latin typeface="Arial" panose="020B0604020202020204" pitchFamily="34" charset="0"/>
                    </a:rPr>
                    <a:t>20</a:t>
                  </a:r>
                </a:p>
              </p:txBody>
            </p:sp>
          </p:grpSp>
        </p:grpSp>
        <p:grpSp>
          <p:nvGrpSpPr>
            <p:cNvPr id="54298" name="Group 34"/>
            <p:cNvGrpSpPr>
              <a:grpSpLocks/>
            </p:cNvGrpSpPr>
            <p:nvPr/>
          </p:nvGrpSpPr>
          <p:grpSpPr bwMode="auto">
            <a:xfrm>
              <a:off x="293" y="2251"/>
              <a:ext cx="5160" cy="1135"/>
              <a:chOff x="385" y="1752"/>
              <a:chExt cx="5160" cy="1135"/>
            </a:xfrm>
          </p:grpSpPr>
          <p:sp>
            <p:nvSpPr>
              <p:cNvPr id="54299" name="Line 35"/>
              <p:cNvSpPr>
                <a:spLocks noChangeShapeType="1"/>
              </p:cNvSpPr>
              <p:nvPr/>
            </p:nvSpPr>
            <p:spPr bwMode="auto">
              <a:xfrm flipH="1">
                <a:off x="1474" y="1979"/>
                <a:ext cx="1497" cy="907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4300" name="Line 36"/>
              <p:cNvSpPr>
                <a:spLocks noChangeShapeType="1"/>
              </p:cNvSpPr>
              <p:nvPr/>
            </p:nvSpPr>
            <p:spPr bwMode="auto">
              <a:xfrm>
                <a:off x="3424" y="1979"/>
                <a:ext cx="1452" cy="907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4301" name="Line 37"/>
              <p:cNvSpPr>
                <a:spLocks noChangeShapeType="1"/>
              </p:cNvSpPr>
              <p:nvPr/>
            </p:nvSpPr>
            <p:spPr bwMode="auto">
              <a:xfrm flipH="1">
                <a:off x="839" y="2886"/>
                <a:ext cx="4264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4302" name="Arc 38"/>
              <p:cNvSpPr>
                <a:spLocks/>
              </p:cNvSpPr>
              <p:nvPr/>
            </p:nvSpPr>
            <p:spPr bwMode="auto">
              <a:xfrm flipH="1" flipV="1">
                <a:off x="385" y="1752"/>
                <a:ext cx="533" cy="1135"/>
              </a:xfrm>
              <a:custGeom>
                <a:avLst/>
                <a:gdLst>
                  <a:gd name="T0" fmla="*/ 0 w 25446"/>
                  <a:gd name="T1" fmla="*/ 0 h 43200"/>
                  <a:gd name="T2" fmla="*/ 0 w 25446"/>
                  <a:gd name="T3" fmla="*/ 0 h 43200"/>
                  <a:gd name="T4" fmla="*/ 0 w 25446"/>
                  <a:gd name="T5" fmla="*/ 0 h 432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446" h="43200" fill="none" extrusionOk="0">
                    <a:moveTo>
                      <a:pt x="0" y="345"/>
                    </a:moveTo>
                    <a:cubicBezTo>
                      <a:pt x="1269" y="115"/>
                      <a:pt x="2556" y="-1"/>
                      <a:pt x="3846" y="0"/>
                    </a:cubicBezTo>
                    <a:cubicBezTo>
                      <a:pt x="15775" y="0"/>
                      <a:pt x="25446" y="9670"/>
                      <a:pt x="25446" y="21600"/>
                    </a:cubicBezTo>
                    <a:cubicBezTo>
                      <a:pt x="25446" y="33529"/>
                      <a:pt x="15775" y="43200"/>
                      <a:pt x="3846" y="43200"/>
                    </a:cubicBezTo>
                    <a:cubicBezTo>
                      <a:pt x="3673" y="43200"/>
                      <a:pt x="3501" y="43197"/>
                      <a:pt x="3330" y="43193"/>
                    </a:cubicBezTo>
                  </a:path>
                  <a:path w="25446" h="43200" stroke="0" extrusionOk="0">
                    <a:moveTo>
                      <a:pt x="0" y="345"/>
                    </a:moveTo>
                    <a:cubicBezTo>
                      <a:pt x="1269" y="115"/>
                      <a:pt x="2556" y="-1"/>
                      <a:pt x="3846" y="0"/>
                    </a:cubicBezTo>
                    <a:cubicBezTo>
                      <a:pt x="15775" y="0"/>
                      <a:pt x="25446" y="9670"/>
                      <a:pt x="25446" y="21600"/>
                    </a:cubicBezTo>
                    <a:cubicBezTo>
                      <a:pt x="25446" y="33529"/>
                      <a:pt x="15775" y="43200"/>
                      <a:pt x="3846" y="43200"/>
                    </a:cubicBezTo>
                    <a:cubicBezTo>
                      <a:pt x="3673" y="43200"/>
                      <a:pt x="3501" y="43197"/>
                      <a:pt x="3330" y="43193"/>
                    </a:cubicBezTo>
                    <a:lnTo>
                      <a:pt x="3846" y="21600"/>
                    </a:lnTo>
                    <a:lnTo>
                      <a:pt x="0" y="345"/>
                    </a:lnTo>
                    <a:close/>
                  </a:path>
                </a:pathLst>
              </a:custGeom>
              <a:noFill/>
              <a:ln w="25400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303" name="Arc 39"/>
              <p:cNvSpPr>
                <a:spLocks/>
              </p:cNvSpPr>
              <p:nvPr/>
            </p:nvSpPr>
            <p:spPr bwMode="auto">
              <a:xfrm flipV="1">
                <a:off x="5012" y="1752"/>
                <a:ext cx="533" cy="1135"/>
              </a:xfrm>
              <a:custGeom>
                <a:avLst/>
                <a:gdLst>
                  <a:gd name="T0" fmla="*/ 0 w 25446"/>
                  <a:gd name="T1" fmla="*/ 0 h 43200"/>
                  <a:gd name="T2" fmla="*/ 0 w 25446"/>
                  <a:gd name="T3" fmla="*/ 0 h 43200"/>
                  <a:gd name="T4" fmla="*/ 0 w 25446"/>
                  <a:gd name="T5" fmla="*/ 0 h 432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446" h="43200" fill="none" extrusionOk="0">
                    <a:moveTo>
                      <a:pt x="0" y="345"/>
                    </a:moveTo>
                    <a:cubicBezTo>
                      <a:pt x="1269" y="115"/>
                      <a:pt x="2556" y="-1"/>
                      <a:pt x="3846" y="0"/>
                    </a:cubicBezTo>
                    <a:cubicBezTo>
                      <a:pt x="15775" y="0"/>
                      <a:pt x="25446" y="9670"/>
                      <a:pt x="25446" y="21600"/>
                    </a:cubicBezTo>
                    <a:cubicBezTo>
                      <a:pt x="25446" y="33529"/>
                      <a:pt x="15775" y="43200"/>
                      <a:pt x="3846" y="43200"/>
                    </a:cubicBezTo>
                    <a:cubicBezTo>
                      <a:pt x="3673" y="43200"/>
                      <a:pt x="3501" y="43197"/>
                      <a:pt x="3330" y="43193"/>
                    </a:cubicBezTo>
                  </a:path>
                  <a:path w="25446" h="43200" stroke="0" extrusionOk="0">
                    <a:moveTo>
                      <a:pt x="0" y="345"/>
                    </a:moveTo>
                    <a:cubicBezTo>
                      <a:pt x="1269" y="115"/>
                      <a:pt x="2556" y="-1"/>
                      <a:pt x="3846" y="0"/>
                    </a:cubicBezTo>
                    <a:cubicBezTo>
                      <a:pt x="15775" y="0"/>
                      <a:pt x="25446" y="9670"/>
                      <a:pt x="25446" y="21600"/>
                    </a:cubicBezTo>
                    <a:cubicBezTo>
                      <a:pt x="25446" y="33529"/>
                      <a:pt x="15775" y="43200"/>
                      <a:pt x="3846" y="43200"/>
                    </a:cubicBezTo>
                    <a:cubicBezTo>
                      <a:pt x="3673" y="43200"/>
                      <a:pt x="3501" y="43197"/>
                      <a:pt x="3330" y="43193"/>
                    </a:cubicBezTo>
                    <a:lnTo>
                      <a:pt x="3846" y="21600"/>
                    </a:lnTo>
                    <a:lnTo>
                      <a:pt x="0" y="345"/>
                    </a:lnTo>
                    <a:close/>
                  </a:path>
                </a:pathLst>
              </a:custGeom>
              <a:noFill/>
              <a:ln w="25400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</p:grpSp>
      <p:grpSp>
        <p:nvGrpSpPr>
          <p:cNvPr id="79925" name="Group 53"/>
          <p:cNvGrpSpPr>
            <a:grpSpLocks/>
          </p:cNvGrpSpPr>
          <p:nvPr/>
        </p:nvGrpSpPr>
        <p:grpSpPr bwMode="auto">
          <a:xfrm>
            <a:off x="2128838" y="3716338"/>
            <a:ext cx="4892675" cy="2376487"/>
            <a:chOff x="1341" y="2341"/>
            <a:chExt cx="3082" cy="1497"/>
          </a:xfrm>
        </p:grpSpPr>
        <p:sp>
          <p:nvSpPr>
            <p:cNvPr id="54293" name="AutoShape 47"/>
            <p:cNvSpPr>
              <a:spLocks noChangeArrowheads="1"/>
            </p:cNvSpPr>
            <p:nvPr/>
          </p:nvSpPr>
          <p:spPr bwMode="auto">
            <a:xfrm flipV="1">
              <a:off x="3107" y="2568"/>
              <a:ext cx="1316" cy="127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25 w 21600"/>
                <a:gd name="T13" fmla="*/ 3589 h 21600"/>
                <a:gd name="T14" fmla="*/ 21600 w 21600"/>
                <a:gd name="T15" fmla="*/ 857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21600" y="0"/>
                  </a:lnTo>
                  <a:lnTo>
                    <a:pt x="21600" y="3587"/>
                  </a:lnTo>
                  <a:lnTo>
                    <a:pt x="12427" y="3587"/>
                  </a:lnTo>
                  <a:cubicBezTo>
                    <a:pt x="5564" y="3587"/>
                    <a:pt x="0" y="7424"/>
                    <a:pt x="0" y="12158"/>
                  </a:cubicBezTo>
                  <a:lnTo>
                    <a:pt x="0" y="21600"/>
                  </a:lnTo>
                  <a:lnTo>
                    <a:pt x="5094" y="21600"/>
                  </a:lnTo>
                  <a:lnTo>
                    <a:pt x="5094" y="12158"/>
                  </a:lnTo>
                  <a:cubicBezTo>
                    <a:pt x="5094" y="10177"/>
                    <a:pt x="8377" y="8571"/>
                    <a:pt x="12427" y="8571"/>
                  </a:cubicBezTo>
                  <a:lnTo>
                    <a:pt x="21600" y="8571"/>
                  </a:lnTo>
                  <a:lnTo>
                    <a:pt x="21600" y="12158"/>
                  </a:lnTo>
                  <a:lnTo>
                    <a:pt x="21600" y="6079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4294" name="Rectangle 44"/>
            <p:cNvSpPr>
              <a:spLocks noChangeArrowheads="1"/>
            </p:cNvSpPr>
            <p:nvPr/>
          </p:nvSpPr>
          <p:spPr bwMode="auto">
            <a:xfrm>
              <a:off x="1341" y="2341"/>
              <a:ext cx="317" cy="681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54295" name="Rectangle 45"/>
            <p:cNvSpPr>
              <a:spLocks noChangeArrowheads="1"/>
            </p:cNvSpPr>
            <p:nvPr/>
          </p:nvSpPr>
          <p:spPr bwMode="auto">
            <a:xfrm>
              <a:off x="3107" y="2341"/>
              <a:ext cx="317" cy="454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grpSp>
        <p:nvGrpSpPr>
          <p:cNvPr id="79926" name="Group 54"/>
          <p:cNvGrpSpPr>
            <a:grpSpLocks/>
          </p:cNvGrpSpPr>
          <p:nvPr/>
        </p:nvGrpSpPr>
        <p:grpSpPr bwMode="auto">
          <a:xfrm>
            <a:off x="2339975" y="3429000"/>
            <a:ext cx="4464050" cy="2135188"/>
            <a:chOff x="1474" y="2160"/>
            <a:chExt cx="2812" cy="1345"/>
          </a:xfrm>
        </p:grpSpPr>
        <p:sp>
          <p:nvSpPr>
            <p:cNvPr id="54290" name="Line 48"/>
            <p:cNvSpPr>
              <a:spLocks noChangeShapeType="1"/>
            </p:cNvSpPr>
            <p:nvPr/>
          </p:nvSpPr>
          <p:spPr bwMode="auto">
            <a:xfrm>
              <a:off x="1474" y="2161"/>
              <a:ext cx="0" cy="86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4291" name="Line 49"/>
            <p:cNvSpPr>
              <a:spLocks noChangeShapeType="1"/>
            </p:cNvSpPr>
            <p:nvPr/>
          </p:nvSpPr>
          <p:spPr bwMode="auto">
            <a:xfrm>
              <a:off x="3288" y="2160"/>
              <a:ext cx="0" cy="86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4292" name="Freeform 52"/>
            <p:cNvSpPr>
              <a:spLocks/>
            </p:cNvSpPr>
            <p:nvPr/>
          </p:nvSpPr>
          <p:spPr bwMode="auto">
            <a:xfrm>
              <a:off x="3288" y="3022"/>
              <a:ext cx="998" cy="483"/>
            </a:xfrm>
            <a:custGeom>
              <a:avLst/>
              <a:gdLst>
                <a:gd name="T0" fmla="*/ 0 w 998"/>
                <a:gd name="T1" fmla="*/ 0 h 483"/>
                <a:gd name="T2" fmla="*/ 182 w 998"/>
                <a:gd name="T3" fmla="*/ 408 h 483"/>
                <a:gd name="T4" fmla="*/ 998 w 998"/>
                <a:gd name="T5" fmla="*/ 453 h 4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8" h="483">
                  <a:moveTo>
                    <a:pt x="0" y="0"/>
                  </a:moveTo>
                  <a:cubicBezTo>
                    <a:pt x="8" y="166"/>
                    <a:pt x="16" y="333"/>
                    <a:pt x="182" y="408"/>
                  </a:cubicBezTo>
                  <a:cubicBezTo>
                    <a:pt x="348" y="483"/>
                    <a:pt x="862" y="446"/>
                    <a:pt x="998" y="453"/>
                  </a:cubicBezTo>
                </a:path>
              </a:pathLst>
            </a:custGeom>
            <a:noFill/>
            <a:ln w="25400" cap="flat">
              <a:solidFill>
                <a:schemeClr val="tx2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sp>
        <p:nvSpPr>
          <p:cNvPr id="79928" name="Text Box 56"/>
          <p:cNvSpPr txBox="1"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Area di Movimento</a:t>
            </a:r>
            <a:endParaRPr lang="it-IT" altLang="it-IT" sz="2400">
              <a:latin typeface="Arial" panose="020B0604020202020204" pitchFamily="34" charset="0"/>
            </a:endParaRPr>
          </a:p>
        </p:txBody>
      </p:sp>
      <p:sp>
        <p:nvSpPr>
          <p:cNvPr id="79929" name="Text Box 57"/>
          <p:cNvSpPr txBox="1">
            <a:spLocks noChangeArrowheads="1"/>
          </p:cNvSpPr>
          <p:nvPr/>
        </p:nvSpPr>
        <p:spPr bwMode="auto">
          <a:xfrm>
            <a:off x="0" y="620713"/>
            <a:ext cx="9144000" cy="70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parte di un aerodromo utilizzata per il decollo, l'atterraggio ed il rullaggio del velivolo, comprendente l’ area di manovra e i piazzali. </a:t>
            </a:r>
          </a:p>
        </p:txBody>
      </p:sp>
      <p:sp>
        <p:nvSpPr>
          <p:cNvPr id="79930" name="Rectangle 58"/>
          <p:cNvSpPr>
            <a:spLocks noChangeArrowheads="1"/>
          </p:cNvSpPr>
          <p:nvPr/>
        </p:nvSpPr>
        <p:spPr bwMode="auto">
          <a:xfrm>
            <a:off x="971550" y="333375"/>
            <a:ext cx="7632700" cy="1727200"/>
          </a:xfrm>
          <a:prstGeom prst="rect">
            <a:avLst/>
          </a:prstGeom>
          <a:solidFill>
            <a:schemeClr val="accent1">
              <a:alpha val="0"/>
            </a:schemeClr>
          </a:solidFill>
          <a:ln w="38100">
            <a:solidFill>
              <a:srgbClr val="FFFF00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79931" name="Rectangle 59"/>
          <p:cNvSpPr>
            <a:spLocks noChangeArrowheads="1"/>
          </p:cNvSpPr>
          <p:nvPr/>
        </p:nvSpPr>
        <p:spPr bwMode="auto">
          <a:xfrm>
            <a:off x="3132138" y="692150"/>
            <a:ext cx="3095625" cy="86518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/>
            <a:r>
              <a:rPr lang="it-IT" altLang="it-IT" sz="2800">
                <a:solidFill>
                  <a:srgbClr val="000000"/>
                </a:solidFill>
                <a:latin typeface="Arial" panose="020B0604020202020204" pitchFamily="34" charset="0"/>
              </a:rPr>
              <a:t>Area di atterraggio</a:t>
            </a:r>
          </a:p>
        </p:txBody>
      </p:sp>
      <p:sp>
        <p:nvSpPr>
          <p:cNvPr id="79932" name="Rectangle 60"/>
          <p:cNvSpPr>
            <a:spLocks noChangeArrowheads="1"/>
          </p:cNvSpPr>
          <p:nvPr/>
        </p:nvSpPr>
        <p:spPr bwMode="auto">
          <a:xfrm>
            <a:off x="161925" y="1349375"/>
            <a:ext cx="8820150" cy="4319588"/>
          </a:xfrm>
          <a:prstGeom prst="rect">
            <a:avLst/>
          </a:prstGeom>
          <a:solidFill>
            <a:schemeClr val="accent1">
              <a:alpha val="0"/>
            </a:schemeClr>
          </a:solidFill>
          <a:ln w="38100">
            <a:solidFill>
              <a:srgbClr val="FFFF00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79933" name="Rectangle 61"/>
          <p:cNvSpPr>
            <a:spLocks noChangeArrowheads="1"/>
          </p:cNvSpPr>
          <p:nvPr/>
        </p:nvSpPr>
        <p:spPr bwMode="auto">
          <a:xfrm>
            <a:off x="3132138" y="2420938"/>
            <a:ext cx="3095625" cy="86518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/>
            <a:r>
              <a:rPr lang="it-IT" altLang="it-IT" sz="2800">
                <a:solidFill>
                  <a:srgbClr val="000000"/>
                </a:solidFill>
                <a:latin typeface="Arial" panose="020B0604020202020204" pitchFamily="34" charset="0"/>
              </a:rPr>
              <a:t>Area di manovra</a:t>
            </a:r>
          </a:p>
        </p:txBody>
      </p:sp>
      <p:sp>
        <p:nvSpPr>
          <p:cNvPr id="79934" name="Rectangle 62"/>
          <p:cNvSpPr>
            <a:spLocks noChangeArrowheads="1"/>
          </p:cNvSpPr>
          <p:nvPr/>
        </p:nvSpPr>
        <p:spPr bwMode="auto">
          <a:xfrm>
            <a:off x="161925" y="117475"/>
            <a:ext cx="8820150" cy="6524625"/>
          </a:xfrm>
          <a:prstGeom prst="rect">
            <a:avLst/>
          </a:prstGeom>
          <a:solidFill>
            <a:schemeClr val="accent1">
              <a:alpha val="0"/>
            </a:schemeClr>
          </a:solidFill>
          <a:ln w="38100">
            <a:solidFill>
              <a:srgbClr val="FFFF00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79936" name="Rectangle 64"/>
          <p:cNvSpPr>
            <a:spLocks noChangeArrowheads="1"/>
          </p:cNvSpPr>
          <p:nvPr/>
        </p:nvSpPr>
        <p:spPr bwMode="auto">
          <a:xfrm>
            <a:off x="3132138" y="3213100"/>
            <a:ext cx="3095625" cy="86518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/>
            <a:r>
              <a:rPr lang="it-IT" altLang="it-IT" sz="2800">
                <a:solidFill>
                  <a:srgbClr val="000000"/>
                </a:solidFill>
                <a:latin typeface="Arial" panose="020B0604020202020204" pitchFamily="34" charset="0"/>
              </a:rPr>
              <a:t>Area di movimento</a:t>
            </a:r>
          </a:p>
        </p:txBody>
      </p:sp>
      <p:grpSp>
        <p:nvGrpSpPr>
          <p:cNvPr id="79927" name="Group 55"/>
          <p:cNvGrpSpPr>
            <a:grpSpLocks/>
          </p:cNvGrpSpPr>
          <p:nvPr/>
        </p:nvGrpSpPr>
        <p:grpSpPr bwMode="auto">
          <a:xfrm>
            <a:off x="1258888" y="4724400"/>
            <a:ext cx="7327900" cy="2133600"/>
            <a:chOff x="793" y="2976"/>
            <a:chExt cx="4616" cy="1344"/>
          </a:xfrm>
        </p:grpSpPr>
        <p:pic>
          <p:nvPicPr>
            <p:cNvPr id="54288" name="Picture 42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" y="3017"/>
              <a:ext cx="1316" cy="13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54289" name="Picture 43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rot="-5400000">
              <a:off x="4281" y="2981"/>
              <a:ext cx="1134" cy="11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78452970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9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" dur="500"/>
                                        <p:tgtEl>
                                          <p:spTgt spid="799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3" presetClass="exit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5" dur="500"/>
                                        <p:tgtEl>
                                          <p:spTgt spid="799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9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799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9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9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9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79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1" presetID="35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42" dur="2000" fill="hold"/>
                                        <p:tgtEl>
                                          <p:spTgt spid="79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6" dur="500"/>
                                        <p:tgtEl>
                                          <p:spTgt spid="799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9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9" dur="500"/>
                                        <p:tgtEl>
                                          <p:spTgt spid="799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79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79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9" presetID="35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60" dur="2000" fill="hold"/>
                                        <p:tgtEl>
                                          <p:spTgt spid="79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9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4" dur="500"/>
                                        <p:tgtEl>
                                          <p:spTgt spid="799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7" dur="500"/>
                                        <p:tgtEl>
                                          <p:spTgt spid="799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79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5" dur="500"/>
                                        <p:tgtEl>
                                          <p:spTgt spid="79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7" presetID="35" presetClass="emph" presetSubtype="0" repeatCount="3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2000" fill="hold"/>
                                        <p:tgtEl>
                                          <p:spTgt spid="79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928" grpId="0"/>
      <p:bldP spid="79929" grpId="0"/>
      <p:bldP spid="79929" grpId="1"/>
      <p:bldP spid="79930" grpId="0" animBg="1"/>
      <p:bldP spid="79930" grpId="1" animBg="1"/>
      <p:bldP spid="79930" grpId="2" animBg="1"/>
      <p:bldP spid="79931" grpId="0" animBg="1"/>
      <p:bldP spid="79931" grpId="1" animBg="1"/>
      <p:bldP spid="79932" grpId="0" animBg="1"/>
      <p:bldP spid="79932" grpId="1" animBg="1"/>
      <p:bldP spid="79932" grpId="2" animBg="1"/>
      <p:bldP spid="79933" grpId="0" animBg="1"/>
      <p:bldP spid="79933" grpId="1" animBg="1"/>
      <p:bldP spid="79934" grpId="0" animBg="1"/>
      <p:bldP spid="79934" grpId="1" animBg="1"/>
      <p:bldP spid="79936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1ACCDF9A-9512-454A-8134-8A5C089DA289}" type="slidenum">
              <a:rPr lang="it-IT" altLang="it-IT" sz="1000">
                <a:solidFill>
                  <a:srgbClr val="FFFFFF"/>
                </a:solidFill>
              </a:rPr>
              <a:pPr/>
              <a:t>27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74754" name="Text Box 2"/>
          <p:cNvSpPr txBox="1">
            <a:spLocks noChangeArrowheads="1"/>
          </p:cNvSpPr>
          <p:nvPr/>
        </p:nvSpPr>
        <p:spPr bwMode="auto">
          <a:xfrm>
            <a:off x="0" y="0"/>
            <a:ext cx="91440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40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74755" name="Text Box 3"/>
          <p:cNvSpPr txBox="1">
            <a:spLocks noChangeArrowheads="1"/>
          </p:cNvSpPr>
          <p:nvPr/>
        </p:nvSpPr>
        <p:spPr bwMode="auto">
          <a:xfrm>
            <a:off x="611188" y="1989138"/>
            <a:ext cx="7848600" cy="2308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La Pista è un’area rettangolare di un aerodromo terrestre apprestata per l’atterraggio ed il decollo di aeromobili.</a:t>
            </a:r>
            <a:endParaRPr lang="it-IT" altLang="it-IT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645708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4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74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54" grpId="0"/>
      <p:bldP spid="7475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DDCFF979-FD6E-43CB-85BF-42E592B39478}" type="slidenum">
              <a:rPr lang="it-IT" altLang="it-IT" sz="1000">
                <a:solidFill>
                  <a:srgbClr val="FFFFFF"/>
                </a:solidFill>
              </a:rPr>
              <a:pPr/>
              <a:t>28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62467" name="Text Box 4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88069" name="Text Box 5"/>
          <p:cNvSpPr txBox="1"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I DATI CHE IDENTIFICANO UNA PISTA SONO</a:t>
            </a:r>
          </a:p>
        </p:txBody>
      </p:sp>
      <p:grpSp>
        <p:nvGrpSpPr>
          <p:cNvPr id="88070" name="Group 6"/>
          <p:cNvGrpSpPr>
            <a:grpSpLocks/>
          </p:cNvGrpSpPr>
          <p:nvPr/>
        </p:nvGrpSpPr>
        <p:grpSpPr bwMode="auto">
          <a:xfrm rot="-1581604">
            <a:off x="1187450" y="2781300"/>
            <a:ext cx="6659563" cy="1150938"/>
            <a:chOff x="431" y="2387"/>
            <a:chExt cx="4762" cy="998"/>
          </a:xfrm>
        </p:grpSpPr>
        <p:sp>
          <p:nvSpPr>
            <p:cNvPr id="62477" name="Rectangle 7"/>
            <p:cNvSpPr>
              <a:spLocks noChangeArrowheads="1"/>
            </p:cNvSpPr>
            <p:nvPr/>
          </p:nvSpPr>
          <p:spPr bwMode="auto">
            <a:xfrm>
              <a:off x="431" y="2387"/>
              <a:ext cx="4762" cy="998"/>
            </a:xfrm>
            <a:prstGeom prst="rect">
              <a:avLst/>
            </a:prstGeom>
            <a:solidFill>
              <a:srgbClr val="80808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grpSp>
          <p:nvGrpSpPr>
            <p:cNvPr id="62478" name="Group 8"/>
            <p:cNvGrpSpPr>
              <a:grpSpLocks/>
            </p:cNvGrpSpPr>
            <p:nvPr/>
          </p:nvGrpSpPr>
          <p:grpSpPr bwMode="auto">
            <a:xfrm>
              <a:off x="521" y="2494"/>
              <a:ext cx="4446" cy="781"/>
              <a:chOff x="521" y="2494"/>
              <a:chExt cx="4446" cy="781"/>
            </a:xfrm>
          </p:grpSpPr>
          <p:grpSp>
            <p:nvGrpSpPr>
              <p:cNvPr id="62479" name="Group 9"/>
              <p:cNvGrpSpPr>
                <a:grpSpLocks/>
              </p:cNvGrpSpPr>
              <p:nvPr/>
            </p:nvGrpSpPr>
            <p:grpSpPr bwMode="auto">
              <a:xfrm>
                <a:off x="521" y="2497"/>
                <a:ext cx="375" cy="778"/>
                <a:chOff x="1513" y="2207"/>
                <a:chExt cx="71" cy="336"/>
              </a:xfrm>
            </p:grpSpPr>
            <p:sp>
              <p:nvSpPr>
                <p:cNvPr id="62492" name="Line 10"/>
                <p:cNvSpPr>
                  <a:spLocks noChangeShapeType="1"/>
                </p:cNvSpPr>
                <p:nvPr/>
              </p:nvSpPr>
              <p:spPr bwMode="auto">
                <a:xfrm>
                  <a:off x="1513" y="225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493" name="Line 11"/>
                <p:cNvSpPr>
                  <a:spLocks noChangeShapeType="1"/>
                </p:cNvSpPr>
                <p:nvPr/>
              </p:nvSpPr>
              <p:spPr bwMode="auto">
                <a:xfrm>
                  <a:off x="1513" y="2399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494" name="Line 12"/>
                <p:cNvSpPr>
                  <a:spLocks noChangeShapeType="1"/>
                </p:cNvSpPr>
                <p:nvPr/>
              </p:nvSpPr>
              <p:spPr bwMode="auto">
                <a:xfrm>
                  <a:off x="1513" y="249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495" name="Line 13"/>
                <p:cNvSpPr>
                  <a:spLocks noChangeShapeType="1"/>
                </p:cNvSpPr>
                <p:nvPr/>
              </p:nvSpPr>
              <p:spPr bwMode="auto">
                <a:xfrm>
                  <a:off x="1513" y="254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496" name="Line 14"/>
                <p:cNvSpPr>
                  <a:spLocks noChangeShapeType="1"/>
                </p:cNvSpPr>
                <p:nvPr/>
              </p:nvSpPr>
              <p:spPr bwMode="auto">
                <a:xfrm>
                  <a:off x="1513" y="2351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497" name="Line 15"/>
                <p:cNvSpPr>
                  <a:spLocks noChangeShapeType="1"/>
                </p:cNvSpPr>
                <p:nvPr/>
              </p:nvSpPr>
              <p:spPr bwMode="auto">
                <a:xfrm>
                  <a:off x="1513" y="2447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498" name="Line 16"/>
                <p:cNvSpPr>
                  <a:spLocks noChangeShapeType="1"/>
                </p:cNvSpPr>
                <p:nvPr/>
              </p:nvSpPr>
              <p:spPr bwMode="auto">
                <a:xfrm>
                  <a:off x="1513" y="2207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499" name="Line 17"/>
                <p:cNvSpPr>
                  <a:spLocks noChangeShapeType="1"/>
                </p:cNvSpPr>
                <p:nvPr/>
              </p:nvSpPr>
              <p:spPr bwMode="auto">
                <a:xfrm>
                  <a:off x="1513" y="230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grpSp>
            <p:nvGrpSpPr>
              <p:cNvPr id="62480" name="Group 18"/>
              <p:cNvGrpSpPr>
                <a:grpSpLocks/>
              </p:cNvGrpSpPr>
              <p:nvPr/>
            </p:nvGrpSpPr>
            <p:grpSpPr bwMode="auto">
              <a:xfrm>
                <a:off x="4633" y="2497"/>
                <a:ext cx="334" cy="778"/>
                <a:chOff x="3817" y="2207"/>
                <a:chExt cx="71" cy="336"/>
              </a:xfrm>
            </p:grpSpPr>
            <p:sp>
              <p:nvSpPr>
                <p:cNvPr id="62484" name="Line 19"/>
                <p:cNvSpPr>
                  <a:spLocks noChangeShapeType="1"/>
                </p:cNvSpPr>
                <p:nvPr/>
              </p:nvSpPr>
              <p:spPr bwMode="auto">
                <a:xfrm>
                  <a:off x="3817" y="225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485" name="Line 20"/>
                <p:cNvSpPr>
                  <a:spLocks noChangeShapeType="1"/>
                </p:cNvSpPr>
                <p:nvPr/>
              </p:nvSpPr>
              <p:spPr bwMode="auto">
                <a:xfrm>
                  <a:off x="3817" y="2399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486" name="Line 21"/>
                <p:cNvSpPr>
                  <a:spLocks noChangeShapeType="1"/>
                </p:cNvSpPr>
                <p:nvPr/>
              </p:nvSpPr>
              <p:spPr bwMode="auto">
                <a:xfrm>
                  <a:off x="3817" y="249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487" name="Line 22"/>
                <p:cNvSpPr>
                  <a:spLocks noChangeShapeType="1"/>
                </p:cNvSpPr>
                <p:nvPr/>
              </p:nvSpPr>
              <p:spPr bwMode="auto">
                <a:xfrm>
                  <a:off x="3817" y="254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488" name="Line 23"/>
                <p:cNvSpPr>
                  <a:spLocks noChangeShapeType="1"/>
                </p:cNvSpPr>
                <p:nvPr/>
              </p:nvSpPr>
              <p:spPr bwMode="auto">
                <a:xfrm>
                  <a:off x="3817" y="2351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489" name="Line 24"/>
                <p:cNvSpPr>
                  <a:spLocks noChangeShapeType="1"/>
                </p:cNvSpPr>
                <p:nvPr/>
              </p:nvSpPr>
              <p:spPr bwMode="auto">
                <a:xfrm>
                  <a:off x="3817" y="2447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490" name="Line 25"/>
                <p:cNvSpPr>
                  <a:spLocks noChangeShapeType="1"/>
                </p:cNvSpPr>
                <p:nvPr/>
              </p:nvSpPr>
              <p:spPr bwMode="auto">
                <a:xfrm>
                  <a:off x="3817" y="2207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491" name="Line 26"/>
                <p:cNvSpPr>
                  <a:spLocks noChangeShapeType="1"/>
                </p:cNvSpPr>
                <p:nvPr/>
              </p:nvSpPr>
              <p:spPr bwMode="auto">
                <a:xfrm>
                  <a:off x="3817" y="230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62481" name="Rectangle 27"/>
              <p:cNvSpPr>
                <a:spLocks noChangeArrowheads="1"/>
              </p:cNvSpPr>
              <p:nvPr/>
            </p:nvSpPr>
            <p:spPr bwMode="auto">
              <a:xfrm rot="5700000">
                <a:off x="837" y="2708"/>
                <a:ext cx="455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bg2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2075" tIns="46038" rIns="92075" bIns="46038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it-IT" altLang="it-IT" sz="2400" b="1">
                    <a:latin typeface="Arial" panose="020B0604020202020204" pitchFamily="34" charset="0"/>
                  </a:rPr>
                  <a:t>02</a:t>
                </a:r>
              </a:p>
            </p:txBody>
          </p:sp>
          <p:sp>
            <p:nvSpPr>
              <p:cNvPr id="62482" name="Line 28"/>
              <p:cNvSpPr>
                <a:spLocks noChangeShapeType="1"/>
              </p:cNvSpPr>
              <p:nvPr/>
            </p:nvSpPr>
            <p:spPr bwMode="auto">
              <a:xfrm>
                <a:off x="1259" y="2831"/>
                <a:ext cx="3010" cy="0"/>
              </a:xfrm>
              <a:prstGeom prst="line">
                <a:avLst/>
              </a:prstGeom>
              <a:noFill/>
              <a:ln w="31750">
                <a:solidFill>
                  <a:schemeClr val="tx2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483" name="Rectangle 29"/>
              <p:cNvSpPr>
                <a:spLocks noChangeArrowheads="1"/>
              </p:cNvSpPr>
              <p:nvPr/>
            </p:nvSpPr>
            <p:spPr bwMode="auto">
              <a:xfrm rot="-5400000">
                <a:off x="4070" y="2661"/>
                <a:ext cx="661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2075" tIns="46038" rIns="92075" bIns="46038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it-IT" altLang="it-IT" sz="2400" b="1">
                    <a:latin typeface="Arial" panose="020B0604020202020204" pitchFamily="34" charset="0"/>
                  </a:rPr>
                  <a:t>20</a:t>
                </a:r>
              </a:p>
            </p:txBody>
          </p:sp>
        </p:grpSp>
      </p:grpSp>
      <p:sp>
        <p:nvSpPr>
          <p:cNvPr id="88094" name="Text Box 30"/>
          <p:cNvSpPr txBox="1">
            <a:spLocks noChangeArrowheads="1"/>
          </p:cNvSpPr>
          <p:nvPr/>
        </p:nvSpPr>
        <p:spPr bwMode="auto">
          <a:xfrm>
            <a:off x="1908175" y="765175"/>
            <a:ext cx="51117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LA LUNGHEZZA</a:t>
            </a:r>
          </a:p>
        </p:txBody>
      </p:sp>
      <p:sp>
        <p:nvSpPr>
          <p:cNvPr id="88095" name="Line 31"/>
          <p:cNvSpPr>
            <a:spLocks noChangeShapeType="1"/>
          </p:cNvSpPr>
          <p:nvPr/>
        </p:nvSpPr>
        <p:spPr bwMode="auto">
          <a:xfrm>
            <a:off x="1476375" y="4724400"/>
            <a:ext cx="720725" cy="1512888"/>
          </a:xfrm>
          <a:prstGeom prst="line">
            <a:avLst/>
          </a:prstGeom>
          <a:noFill/>
          <a:ln w="317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88096" name="Line 32"/>
          <p:cNvSpPr>
            <a:spLocks noChangeShapeType="1"/>
          </p:cNvSpPr>
          <p:nvPr/>
        </p:nvSpPr>
        <p:spPr bwMode="auto">
          <a:xfrm>
            <a:off x="7451725" y="1773238"/>
            <a:ext cx="792163" cy="1655762"/>
          </a:xfrm>
          <a:prstGeom prst="line">
            <a:avLst/>
          </a:prstGeom>
          <a:noFill/>
          <a:ln w="317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88097" name="Line 33"/>
          <p:cNvSpPr>
            <a:spLocks noChangeShapeType="1"/>
          </p:cNvSpPr>
          <p:nvPr/>
        </p:nvSpPr>
        <p:spPr bwMode="auto">
          <a:xfrm flipV="1">
            <a:off x="2124075" y="3141663"/>
            <a:ext cx="5903913" cy="2808287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 type="triangle" w="lg" len="lg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88098" name="Text Box 34"/>
          <p:cNvSpPr txBox="1">
            <a:spLocks noChangeArrowheads="1"/>
          </p:cNvSpPr>
          <p:nvPr/>
        </p:nvSpPr>
        <p:spPr bwMode="auto">
          <a:xfrm>
            <a:off x="755650" y="908050"/>
            <a:ext cx="7561263" cy="5026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5400" b="1">
                <a:latin typeface="Arial" panose="020B0604020202020204" pitchFamily="34" charset="0"/>
              </a:rPr>
              <a:t>LA LUNGHEZZA REALE </a:t>
            </a:r>
          </a:p>
          <a:p>
            <a:pPr algn="ctr">
              <a:spcBef>
                <a:spcPct val="50000"/>
              </a:spcBef>
            </a:pPr>
            <a:r>
              <a:rPr lang="it-IT" altLang="it-IT" sz="5400" b="1">
                <a:latin typeface="Arial" panose="020B0604020202020204" pitchFamily="34" charset="0"/>
              </a:rPr>
              <a:t>SI DEFINISCE IN BASE</a:t>
            </a:r>
          </a:p>
          <a:p>
            <a:pPr algn="ctr">
              <a:spcBef>
                <a:spcPct val="50000"/>
              </a:spcBef>
            </a:pPr>
            <a:r>
              <a:rPr lang="it-IT" altLang="it-IT" sz="5400" b="1">
                <a:latin typeface="Arial" panose="020B0604020202020204" pitchFamily="34" charset="0"/>
              </a:rPr>
              <a:t> ALL’AEREO CRITICO</a:t>
            </a:r>
          </a:p>
        </p:txBody>
      </p:sp>
      <p:sp>
        <p:nvSpPr>
          <p:cNvPr id="88099" name="Text Box 35"/>
          <p:cNvSpPr txBox="1">
            <a:spLocks noChangeArrowheads="1"/>
          </p:cNvSpPr>
          <p:nvPr/>
        </p:nvSpPr>
        <p:spPr bwMode="auto">
          <a:xfrm>
            <a:off x="900113" y="1557338"/>
            <a:ext cx="7343775" cy="3386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800" b="1">
                <a:latin typeface="Arial" panose="020B0604020202020204" pitchFamily="34" charset="0"/>
              </a:rPr>
              <a:t>SI CONSIDERA LA </a:t>
            </a:r>
          </a:p>
          <a:p>
            <a:pPr algn="ctr">
              <a:spcBef>
                <a:spcPct val="50000"/>
              </a:spcBef>
            </a:pPr>
            <a:r>
              <a:rPr lang="it-IT" altLang="it-IT" sz="4800" b="1">
                <a:latin typeface="Arial" panose="020B0604020202020204" pitchFamily="34" charset="0"/>
              </a:rPr>
              <a:t>LUNGHEZZA DI CAMPO CARATTERISTICA DELL’AEREO CRITICO</a:t>
            </a:r>
          </a:p>
        </p:txBody>
      </p:sp>
      <p:sp>
        <p:nvSpPr>
          <p:cNvPr id="88100" name="Text Box 36"/>
          <p:cNvSpPr txBox="1">
            <a:spLocks noChangeArrowheads="1"/>
          </p:cNvSpPr>
          <p:nvPr/>
        </p:nvSpPr>
        <p:spPr bwMode="auto">
          <a:xfrm>
            <a:off x="0" y="549275"/>
            <a:ext cx="9144000" cy="5859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DEFINIZIONE                                              La minima lunghezza di campo richiesta da un aereo per decolli </a:t>
            </a:r>
          </a:p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al massimo peso di decollo, </a:t>
            </a:r>
          </a:p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al livello del mare, </a:t>
            </a:r>
          </a:p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in condizioni atmosferiche standard, </a:t>
            </a:r>
          </a:p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in assenza di vento</a:t>
            </a:r>
          </a:p>
          <a:p>
            <a:pPr algn="ctr">
              <a:spcBef>
                <a:spcPct val="50000"/>
              </a:spcBef>
            </a:pPr>
            <a:r>
              <a:rPr lang="it-IT" altLang="it-IT" b="1">
                <a:latin typeface="Arial" panose="020B0604020202020204" pitchFamily="34" charset="0"/>
              </a:rPr>
              <a:t> pendenza longitudinale di pista nulla.</a:t>
            </a:r>
          </a:p>
        </p:txBody>
      </p:sp>
    </p:spTree>
    <p:extLst>
      <p:ext uri="{BB962C8B-B14F-4D97-AF65-F5344CB8AC3E}">
        <p14:creationId xmlns:p14="http://schemas.microsoft.com/office/powerpoint/2010/main" val="246736094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88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88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8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" dur="500"/>
                                        <p:tgtEl>
                                          <p:spTgt spid="88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8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" dur="500"/>
                                        <p:tgtEl>
                                          <p:spTgt spid="88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9" dur="500"/>
                                        <p:tgtEl>
                                          <p:spTgt spid="880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2" dur="500"/>
                                        <p:tgtEl>
                                          <p:spTgt spid="880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5" dur="500"/>
                                        <p:tgtEl>
                                          <p:spTgt spid="880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8" dur="500"/>
                                        <p:tgtEl>
                                          <p:spTgt spid="880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1" dur="500"/>
                                        <p:tgtEl>
                                          <p:spTgt spid="880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4" dur="500"/>
                                        <p:tgtEl>
                                          <p:spTgt spid="880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9" dur="500"/>
                                        <p:tgtEl>
                                          <p:spTgt spid="88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3" dur="500"/>
                                        <p:tgtEl>
                                          <p:spTgt spid="880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6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8" dur="500"/>
                                        <p:tgtEl>
                                          <p:spTgt spid="88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2" dur="500"/>
                                        <p:tgtEl>
                                          <p:spTgt spid="880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5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7" dur="500"/>
                                        <p:tgtEl>
                                          <p:spTgt spid="88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69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1" dur="500"/>
                                        <p:tgtEl>
                                          <p:spTgt spid="881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73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5" dur="500"/>
                                        <p:tgtEl>
                                          <p:spTgt spid="881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77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9" dur="500"/>
                                        <p:tgtEl>
                                          <p:spTgt spid="881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81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0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3" dur="500"/>
                                        <p:tgtEl>
                                          <p:spTgt spid="8810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85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0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7" dur="500"/>
                                        <p:tgtEl>
                                          <p:spTgt spid="8810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069" grpId="0"/>
      <p:bldP spid="88069" grpId="1"/>
      <p:bldP spid="88094" grpId="0"/>
      <p:bldP spid="88094" grpId="1"/>
      <p:bldP spid="88095" grpId="0" animBg="1"/>
      <p:bldP spid="88095" grpId="1" animBg="1"/>
      <p:bldP spid="88096" grpId="0" animBg="1"/>
      <p:bldP spid="88096" grpId="1" animBg="1"/>
      <p:bldP spid="88097" grpId="0" animBg="1"/>
      <p:bldP spid="88097" grpId="1" animBg="1"/>
      <p:bldP spid="88098" grpId="0"/>
      <p:bldP spid="88098" grpId="1"/>
      <p:bldP spid="88099" grpId="0"/>
      <p:bldP spid="88099" grpId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E852973B-3A6D-4FF0-A8A6-66D5569CF2FD}" type="slidenum">
              <a:rPr lang="it-IT" altLang="it-IT" sz="1000">
                <a:solidFill>
                  <a:srgbClr val="FFFFFF"/>
                </a:solidFill>
              </a:rPr>
              <a:pPr/>
              <a:t>29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63491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89091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69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200" b="1">
                <a:latin typeface="Arial" panose="020B0604020202020204" pitchFamily="34" charset="0"/>
              </a:rPr>
              <a:t>CORREZIONE della LUNGHEZZA di CAMPO CARATTERISTICA dell’AEREO CRITICO</a:t>
            </a:r>
          </a:p>
        </p:txBody>
      </p:sp>
      <p:sp>
        <p:nvSpPr>
          <p:cNvPr id="89092" name="Text Box 4"/>
          <p:cNvSpPr txBox="1">
            <a:spLocks noChangeArrowheads="1"/>
          </p:cNvSpPr>
          <p:nvPr/>
        </p:nvSpPr>
        <p:spPr bwMode="auto">
          <a:xfrm>
            <a:off x="0" y="2060575"/>
            <a:ext cx="9144000" cy="414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800">
                <a:latin typeface="Arial" panose="020B0604020202020204" pitchFamily="34" charset="0"/>
              </a:rPr>
              <a:t>del 7% ogni 300 mt. di altitudine sul livello del mare.</a:t>
            </a:r>
          </a:p>
          <a:p>
            <a:pPr algn="ctr"/>
            <a:endParaRPr lang="it-IT" altLang="it-IT" sz="2800">
              <a:latin typeface="Arial" panose="020B0604020202020204" pitchFamily="34" charset="0"/>
            </a:endParaRPr>
          </a:p>
          <a:p>
            <a:pPr algn="ctr"/>
            <a:r>
              <a:rPr lang="it-IT" altLang="it-IT" sz="2800">
                <a:latin typeface="Arial" panose="020B0604020202020204" pitchFamily="34" charset="0"/>
              </a:rPr>
              <a:t>1% per ogni grado di eccedenza della temperatura di riferimento rispetto alla temperatura standard.</a:t>
            </a:r>
          </a:p>
          <a:p>
            <a:pPr algn="ctr"/>
            <a:endParaRPr lang="it-IT" altLang="it-IT" sz="2800">
              <a:latin typeface="Arial" panose="020B0604020202020204" pitchFamily="34" charset="0"/>
            </a:endParaRPr>
          </a:p>
          <a:p>
            <a:pPr algn="ctr"/>
            <a:r>
              <a:rPr lang="it-IT" altLang="it-IT" sz="2800">
                <a:latin typeface="Arial" panose="020B0604020202020204" pitchFamily="34" charset="0"/>
              </a:rPr>
              <a:t>10% per ogni 1% di pendenza longitudinale media (differenza tra massima e minima quota della center line divisa per la lunghezza pista).</a:t>
            </a:r>
          </a:p>
          <a:p>
            <a:pPr algn="ctr">
              <a:spcBef>
                <a:spcPct val="50000"/>
              </a:spcBef>
            </a:pPr>
            <a:endParaRPr lang="it-IT" altLang="it-IT" sz="2800" b="1">
              <a:latin typeface="Arial" panose="020B0604020202020204" pitchFamily="34" charset="0"/>
            </a:endParaRPr>
          </a:p>
        </p:txBody>
      </p:sp>
      <p:sp>
        <p:nvSpPr>
          <p:cNvPr id="89093" name="Text Box 5"/>
          <p:cNvSpPr txBox="1">
            <a:spLocks noChangeArrowheads="1"/>
          </p:cNvSpPr>
          <p:nvPr/>
        </p:nvSpPr>
        <p:spPr bwMode="auto">
          <a:xfrm>
            <a:off x="250825" y="1341438"/>
            <a:ext cx="8713788" cy="218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it-IT" altLang="it-IT" sz="3400" b="1">
                <a:latin typeface="Arial" panose="020B0604020202020204" pitchFamily="34" charset="0"/>
              </a:rPr>
              <a:t>LUNGHEZZA DI CAMPO CARATTERISTICA                       +                                 CORREZIONI                                =                                      LUNGHEZZA REALE DI PISTA</a:t>
            </a:r>
          </a:p>
        </p:txBody>
      </p:sp>
    </p:spTree>
    <p:extLst>
      <p:ext uri="{BB962C8B-B14F-4D97-AF65-F5344CB8AC3E}">
        <p14:creationId xmlns:p14="http://schemas.microsoft.com/office/powerpoint/2010/main" val="342358774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89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890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890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890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3" dur="500"/>
                                        <p:tgtEl>
                                          <p:spTgt spid="890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0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6" dur="500"/>
                                        <p:tgtEl>
                                          <p:spTgt spid="890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0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9" dur="500"/>
                                        <p:tgtEl>
                                          <p:spTgt spid="890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0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2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3" dur="500"/>
                                        <p:tgtEl>
                                          <p:spTgt spid="890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6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89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091" grpId="0"/>
      <p:bldP spid="89091" grpId="1"/>
      <p:bldP spid="89092" grpId="0" build="allAtOnce"/>
      <p:bldP spid="8909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/>
          </p:nvPr>
        </p:nvSpPr>
        <p:spPr>
          <a:xfrm>
            <a:off x="468313" y="2349500"/>
            <a:ext cx="8229600" cy="2160588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it-IT" sz="6600" b="1" dirty="0">
                <a:solidFill>
                  <a:srgbClr val="FF0000"/>
                </a:solidFill>
              </a:rPr>
              <a:t>CLASSIFICAZIONE DEGLI AERODROMI</a:t>
            </a:r>
          </a:p>
        </p:txBody>
      </p:sp>
      <p:sp>
        <p:nvSpPr>
          <p:cNvPr id="26627" name="Rectangle 3"/>
          <p:cNvSpPr>
            <a:spLocks noGrp="1" noChangeArrowheads="1"/>
          </p:cNvSpPr>
          <p:nvPr>
            <p:ph idx="1"/>
          </p:nvPr>
        </p:nvSpPr>
        <p:spPr>
          <a:xfrm>
            <a:off x="0" y="260350"/>
            <a:ext cx="9144000" cy="749300"/>
          </a:xfrm>
        </p:spPr>
        <p:txBody>
          <a:bodyPr/>
          <a:lstStyle/>
          <a:p>
            <a:pPr algn="ctr" eaLnBrk="1" hangingPunct="1">
              <a:buFont typeface="Wingdings" panose="05000000000000000000" pitchFamily="2" charset="2"/>
              <a:buNone/>
            </a:pPr>
            <a:r>
              <a:rPr lang="it-IT" altLang="it-IT" b="1" smtClean="0"/>
              <a:t>Classificazione in funzione della proprietà</a:t>
            </a:r>
            <a:r>
              <a:rPr lang="it-IT" altLang="it-IT" smtClean="0"/>
              <a:t> </a:t>
            </a:r>
          </a:p>
        </p:txBody>
      </p:sp>
      <p:sp>
        <p:nvSpPr>
          <p:cNvPr id="1536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3AA1C7A5-66C3-4CE8-B96E-913E1921A2B5}" type="slidenum">
              <a:rPr lang="it-IT" altLang="it-IT" sz="1000">
                <a:solidFill>
                  <a:srgbClr val="FFFFFF"/>
                </a:solidFill>
              </a:rPr>
              <a:pPr/>
              <a:t>3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26628" name="Rectangle 4"/>
          <p:cNvSpPr>
            <a:spLocks noChangeArrowheads="1"/>
          </p:cNvSpPr>
          <p:nvPr/>
        </p:nvSpPr>
        <p:spPr bwMode="auto">
          <a:xfrm>
            <a:off x="1116013" y="3068638"/>
            <a:ext cx="2592387" cy="823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4800" b="1">
                <a:latin typeface="Arial" panose="020B0604020202020204" pitchFamily="34" charset="0"/>
              </a:rPr>
              <a:t>Privati</a:t>
            </a:r>
          </a:p>
        </p:txBody>
      </p:sp>
      <p:sp>
        <p:nvSpPr>
          <p:cNvPr id="26629" name="Rectangle 5"/>
          <p:cNvSpPr>
            <a:spLocks noChangeArrowheads="1"/>
          </p:cNvSpPr>
          <p:nvPr/>
        </p:nvSpPr>
        <p:spPr bwMode="auto">
          <a:xfrm>
            <a:off x="6084888" y="3068638"/>
            <a:ext cx="2016125" cy="823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4800" b="1">
                <a:latin typeface="Arial" panose="020B0604020202020204" pitchFamily="34" charset="0"/>
              </a:rPr>
              <a:t>Statali</a:t>
            </a:r>
          </a:p>
        </p:txBody>
      </p:sp>
      <p:sp>
        <p:nvSpPr>
          <p:cNvPr id="26630" name="Text Box 6"/>
          <p:cNvSpPr txBox="1">
            <a:spLocks noChangeArrowheads="1"/>
          </p:cNvSpPr>
          <p:nvPr/>
        </p:nvSpPr>
        <p:spPr bwMode="auto">
          <a:xfrm>
            <a:off x="3563938" y="4868863"/>
            <a:ext cx="2097087" cy="823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6FF3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041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2319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422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4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Misti</a:t>
            </a:r>
          </a:p>
        </p:txBody>
      </p:sp>
      <p:sp>
        <p:nvSpPr>
          <p:cNvPr id="26631" name="Rectangle 7"/>
          <p:cNvSpPr>
            <a:spLocks noChangeArrowheads="1"/>
          </p:cNvSpPr>
          <p:nvPr/>
        </p:nvSpPr>
        <p:spPr bwMode="auto">
          <a:xfrm>
            <a:off x="250825" y="4724400"/>
            <a:ext cx="1911350" cy="823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6FF3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800" b="1">
                <a:latin typeface="Arial" panose="020B0604020202020204" pitchFamily="34" charset="0"/>
              </a:rPr>
              <a:t>Civili</a:t>
            </a:r>
          </a:p>
        </p:txBody>
      </p:sp>
      <p:sp>
        <p:nvSpPr>
          <p:cNvPr id="26632" name="Rectangle 8"/>
          <p:cNvSpPr>
            <a:spLocks noChangeArrowheads="1"/>
          </p:cNvSpPr>
          <p:nvPr/>
        </p:nvSpPr>
        <p:spPr bwMode="auto">
          <a:xfrm>
            <a:off x="6840538" y="4724400"/>
            <a:ext cx="2303462" cy="823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6FF3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800" b="1">
                <a:latin typeface="Arial" panose="020B0604020202020204" pitchFamily="34" charset="0"/>
              </a:rPr>
              <a:t>Militari</a:t>
            </a:r>
          </a:p>
        </p:txBody>
      </p:sp>
      <p:sp>
        <p:nvSpPr>
          <p:cNvPr id="26633" name="AutoShape 9"/>
          <p:cNvSpPr>
            <a:spLocks noChangeArrowheads="1"/>
          </p:cNvSpPr>
          <p:nvPr/>
        </p:nvSpPr>
        <p:spPr bwMode="auto">
          <a:xfrm>
            <a:off x="4211638" y="3644900"/>
            <a:ext cx="839787" cy="1008063"/>
          </a:xfrm>
          <a:prstGeom prst="downArrow">
            <a:avLst>
              <a:gd name="adj1" fmla="val 50000"/>
              <a:gd name="adj2" fmla="val 30009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26634" name="AutoShape 10"/>
          <p:cNvSpPr>
            <a:spLocks noChangeArrowheads="1"/>
          </p:cNvSpPr>
          <p:nvPr/>
        </p:nvSpPr>
        <p:spPr bwMode="auto">
          <a:xfrm rot="-2222054">
            <a:off x="2101850" y="3579813"/>
            <a:ext cx="1524000" cy="660400"/>
          </a:xfrm>
          <a:prstGeom prst="leftArrow">
            <a:avLst>
              <a:gd name="adj1" fmla="val 50000"/>
              <a:gd name="adj2" fmla="val 57692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26635" name="AutoShape 11"/>
          <p:cNvSpPr>
            <a:spLocks noChangeArrowheads="1"/>
          </p:cNvSpPr>
          <p:nvPr/>
        </p:nvSpPr>
        <p:spPr bwMode="auto">
          <a:xfrm rot="2059726">
            <a:off x="5713413" y="3673475"/>
            <a:ext cx="1584325" cy="755650"/>
          </a:xfrm>
          <a:prstGeom prst="rightArrow">
            <a:avLst>
              <a:gd name="adj1" fmla="val 50000"/>
              <a:gd name="adj2" fmla="val 52416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26636" name="Rectangle 12"/>
          <p:cNvSpPr>
            <a:spLocks noChangeArrowheads="1"/>
          </p:cNvSpPr>
          <p:nvPr/>
        </p:nvSpPr>
        <p:spPr bwMode="auto">
          <a:xfrm>
            <a:off x="2101850" y="1636713"/>
            <a:ext cx="5256213" cy="1568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4800" b="1">
                <a:latin typeface="Arial" panose="020B0604020202020204" pitchFamily="34" charset="0"/>
              </a:rPr>
              <a:t>Statali </a:t>
            </a:r>
          </a:p>
          <a:p>
            <a:pPr algn="ctr"/>
            <a:r>
              <a:rPr lang="it-IT" altLang="it-IT" sz="4800" b="1">
                <a:latin typeface="Arial" panose="020B0604020202020204" pitchFamily="34" charset="0"/>
              </a:rPr>
              <a:t>si suddividono in</a:t>
            </a:r>
          </a:p>
        </p:txBody>
      </p:sp>
      <p:sp>
        <p:nvSpPr>
          <p:cNvPr id="26637" name="Text Box 13"/>
          <p:cNvSpPr txBox="1">
            <a:spLocks noChangeArrowheads="1"/>
          </p:cNvSpPr>
          <p:nvPr/>
        </p:nvSpPr>
        <p:spPr bwMode="auto">
          <a:xfrm>
            <a:off x="179388" y="260350"/>
            <a:ext cx="8748712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Classificazione in funzione del tipo di utenti</a:t>
            </a:r>
            <a:r>
              <a:rPr lang="it-IT" altLang="it-IT" sz="3200">
                <a:latin typeface="Arial" panose="020B0604020202020204" pitchFamily="34" charset="0"/>
              </a:rPr>
              <a:t>.</a:t>
            </a:r>
            <a:r>
              <a:rPr lang="it-IT" altLang="it-IT" sz="1800"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26638" name="Text Box 14"/>
          <p:cNvSpPr txBox="1">
            <a:spLocks noChangeArrowheads="1"/>
          </p:cNvSpPr>
          <p:nvPr/>
        </p:nvSpPr>
        <p:spPr bwMode="auto">
          <a:xfrm>
            <a:off x="3276600" y="3068638"/>
            <a:ext cx="2097088" cy="823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6FF3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041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2319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422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4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Misti</a:t>
            </a:r>
          </a:p>
        </p:txBody>
      </p:sp>
      <p:sp>
        <p:nvSpPr>
          <p:cNvPr id="26639" name="Rectangle 15"/>
          <p:cNvSpPr>
            <a:spLocks noChangeArrowheads="1"/>
          </p:cNvSpPr>
          <p:nvPr/>
        </p:nvSpPr>
        <p:spPr bwMode="auto">
          <a:xfrm>
            <a:off x="6227763" y="3068638"/>
            <a:ext cx="2303462" cy="823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6FF3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800" b="1">
                <a:latin typeface="Arial" panose="020B0604020202020204" pitchFamily="34" charset="0"/>
              </a:rPr>
              <a:t>Militari</a:t>
            </a:r>
          </a:p>
        </p:txBody>
      </p:sp>
      <p:sp>
        <p:nvSpPr>
          <p:cNvPr id="26640" name="Rectangle 16"/>
          <p:cNvSpPr>
            <a:spLocks noChangeArrowheads="1"/>
          </p:cNvSpPr>
          <p:nvPr/>
        </p:nvSpPr>
        <p:spPr bwMode="auto">
          <a:xfrm>
            <a:off x="395288" y="3068638"/>
            <a:ext cx="1911350" cy="823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6FF3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800" b="1">
                <a:latin typeface="Arial" panose="020B0604020202020204" pitchFamily="34" charset="0"/>
              </a:rPr>
              <a:t>Civili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6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" dur="500"/>
                                        <p:tgtEl>
                                          <p:spTgt spid="26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266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26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26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7" dur="500"/>
                                        <p:tgtEl>
                                          <p:spTgt spid="266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0" dur="500"/>
                                        <p:tgtEl>
                                          <p:spTgt spid="26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500"/>
                                        <p:tgtEl>
                                          <p:spTgt spid="266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26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1" presetID="5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266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5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6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9" presetID="5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26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3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26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7" presetID="5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266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3" dur="500"/>
                                        <p:tgtEl>
                                          <p:spTgt spid="266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6" dur="500"/>
                                        <p:tgtEl>
                                          <p:spTgt spid="26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9" dur="500"/>
                                        <p:tgtEl>
                                          <p:spTgt spid="266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2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3" dur="500"/>
                                        <p:tgtEl>
                                          <p:spTgt spid="266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6" dur="500"/>
                                        <p:tgtEl>
                                          <p:spTgt spid="266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9" dur="500"/>
                                        <p:tgtEl>
                                          <p:spTgt spid="266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2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3" dur="500"/>
                                        <p:tgtEl>
                                          <p:spTgt spid="266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86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7" dur="500"/>
                                        <p:tgtEl>
                                          <p:spTgt spid="266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0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2" dur="500"/>
                                        <p:tgtEl>
                                          <p:spTgt spid="26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9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6" dur="500"/>
                                        <p:tgtEl>
                                          <p:spTgt spid="26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9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500"/>
                                        <p:tgtEl>
                                          <p:spTgt spid="26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0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26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6" grpId="0"/>
      <p:bldP spid="26626" grpId="1"/>
      <p:bldP spid="26627" grpId="0" build="p"/>
      <p:bldP spid="26627" grpId="1" build="p"/>
      <p:bldP spid="26628" grpId="0"/>
      <p:bldP spid="26628" grpId="1"/>
      <p:bldP spid="26629" grpId="0"/>
      <p:bldP spid="26629" grpId="1"/>
      <p:bldP spid="26630" grpId="0"/>
      <p:bldP spid="26630" grpId="1"/>
      <p:bldP spid="26631" grpId="0"/>
      <p:bldP spid="26631" grpId="1"/>
      <p:bldP spid="26632" grpId="0"/>
      <p:bldP spid="26632" grpId="1"/>
      <p:bldP spid="26633" grpId="0" animBg="1"/>
      <p:bldP spid="26633" grpId="1" animBg="1"/>
      <p:bldP spid="26634" grpId="0" animBg="1"/>
      <p:bldP spid="26634" grpId="1" animBg="1"/>
      <p:bldP spid="26635" grpId="0" animBg="1"/>
      <p:bldP spid="26635" grpId="1" animBg="1"/>
      <p:bldP spid="26636" grpId="0"/>
      <p:bldP spid="26636" grpId="1"/>
      <p:bldP spid="26637" grpId="0"/>
      <p:bldP spid="26638" grpId="0"/>
      <p:bldP spid="26639" grpId="0"/>
      <p:bldP spid="26640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3351" name="Group 167"/>
          <p:cNvGraphicFramePr>
            <a:graphicFrameLocks noGrp="1"/>
          </p:cNvGraphicFramePr>
          <p:nvPr>
            <p:ph/>
          </p:nvPr>
        </p:nvGraphicFramePr>
        <p:xfrm>
          <a:off x="539750" y="549275"/>
          <a:ext cx="8229600" cy="5853114"/>
        </p:xfrm>
        <a:graphic>
          <a:graphicData uri="http://schemas.openxmlformats.org/drawingml/2006/table">
            <a:tbl>
              <a:tblPr/>
              <a:tblGrid>
                <a:gridCol w="1436688"/>
                <a:gridCol w="1128712"/>
                <a:gridCol w="1135063"/>
                <a:gridCol w="1138237"/>
                <a:gridCol w="1136650"/>
                <a:gridCol w="1135063"/>
                <a:gridCol w="1119187"/>
              </a:tblGrid>
              <a:tr h="11684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it-IT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6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Codice Letterale 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</a:tr>
              <a:tr h="6858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Codice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Numerico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 </a:t>
                      </a:r>
                      <a:endParaRPr kumimoji="0" lang="it-IT" sz="2400" b="1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 </a:t>
                      </a:r>
                      <a:endParaRPr kumimoji="0" lang="it-IT" sz="2400" b="1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 </a:t>
                      </a:r>
                      <a:endParaRPr kumimoji="0" lang="it-IT" sz="2400" b="1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 </a:t>
                      </a:r>
                      <a:endParaRPr kumimoji="0" lang="it-IT" sz="2400" b="1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 </a:t>
                      </a:r>
                      <a:endParaRPr kumimoji="0" lang="it-IT" sz="2400" b="1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F </a:t>
                      </a:r>
                      <a:endParaRPr kumimoji="0" lang="en-GB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2391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1* </a:t>
                      </a:r>
                      <a:endParaRPr kumimoji="0" lang="en-GB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 m* 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 m* 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 m*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– 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– 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– 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2232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2* </a:t>
                      </a:r>
                      <a:endParaRPr kumimoji="0" lang="en-GB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 m* 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 m* 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 m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– 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– 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– 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255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</a:t>
                      </a:r>
                      <a:endParaRPr kumimoji="0" lang="en-GB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 m 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 m 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 m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 m 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– 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– 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2391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</a:t>
                      </a:r>
                      <a:endParaRPr kumimoji="0" lang="en-GB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– 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571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– 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 m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 m 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 m 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60 m </a:t>
                      </a: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03263">
                <a:tc gridSpan="7"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* Se la pista è utilizzata per avvicinamenti di precisione la larghezza deve essere pari ad almeno 30m  </a:t>
                      </a:r>
                      <a:endParaRPr kumimoji="0" lang="it-IT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4570" name="Segnaposto numero diapositiva 4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24C31D19-9165-4A6A-A86E-B8BA50A3A0B7}" type="slidenum">
              <a:rPr lang="it-IT" altLang="it-IT" sz="1000">
                <a:solidFill>
                  <a:srgbClr val="FFFFFF"/>
                </a:solidFill>
              </a:rPr>
              <a:pPr/>
              <a:t>30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64571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grpSp>
        <p:nvGrpSpPr>
          <p:cNvPr id="93188" name="Group 4"/>
          <p:cNvGrpSpPr>
            <a:grpSpLocks/>
          </p:cNvGrpSpPr>
          <p:nvPr/>
        </p:nvGrpSpPr>
        <p:grpSpPr bwMode="auto">
          <a:xfrm rot="-1581604">
            <a:off x="2484438" y="1773238"/>
            <a:ext cx="6659562" cy="1150937"/>
            <a:chOff x="431" y="2387"/>
            <a:chExt cx="4762" cy="998"/>
          </a:xfrm>
        </p:grpSpPr>
        <p:sp>
          <p:nvSpPr>
            <p:cNvPr id="64578" name="Rectangle 5"/>
            <p:cNvSpPr>
              <a:spLocks noChangeArrowheads="1"/>
            </p:cNvSpPr>
            <p:nvPr/>
          </p:nvSpPr>
          <p:spPr bwMode="auto">
            <a:xfrm>
              <a:off x="431" y="2387"/>
              <a:ext cx="4762" cy="998"/>
            </a:xfrm>
            <a:prstGeom prst="rect">
              <a:avLst/>
            </a:prstGeom>
            <a:solidFill>
              <a:srgbClr val="80808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grpSp>
          <p:nvGrpSpPr>
            <p:cNvPr id="64579" name="Group 6"/>
            <p:cNvGrpSpPr>
              <a:grpSpLocks/>
            </p:cNvGrpSpPr>
            <p:nvPr/>
          </p:nvGrpSpPr>
          <p:grpSpPr bwMode="auto">
            <a:xfrm>
              <a:off x="521" y="2494"/>
              <a:ext cx="4446" cy="781"/>
              <a:chOff x="521" y="2494"/>
              <a:chExt cx="4446" cy="781"/>
            </a:xfrm>
          </p:grpSpPr>
          <p:grpSp>
            <p:nvGrpSpPr>
              <p:cNvPr id="64580" name="Group 7"/>
              <p:cNvGrpSpPr>
                <a:grpSpLocks/>
              </p:cNvGrpSpPr>
              <p:nvPr/>
            </p:nvGrpSpPr>
            <p:grpSpPr bwMode="auto">
              <a:xfrm>
                <a:off x="521" y="2497"/>
                <a:ext cx="375" cy="778"/>
                <a:chOff x="1513" y="2207"/>
                <a:chExt cx="71" cy="336"/>
              </a:xfrm>
            </p:grpSpPr>
            <p:sp>
              <p:nvSpPr>
                <p:cNvPr id="64593" name="Line 8"/>
                <p:cNvSpPr>
                  <a:spLocks noChangeShapeType="1"/>
                </p:cNvSpPr>
                <p:nvPr/>
              </p:nvSpPr>
              <p:spPr bwMode="auto">
                <a:xfrm>
                  <a:off x="1513" y="225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594" name="Line 9"/>
                <p:cNvSpPr>
                  <a:spLocks noChangeShapeType="1"/>
                </p:cNvSpPr>
                <p:nvPr/>
              </p:nvSpPr>
              <p:spPr bwMode="auto">
                <a:xfrm>
                  <a:off x="1513" y="2399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595" name="Line 10"/>
                <p:cNvSpPr>
                  <a:spLocks noChangeShapeType="1"/>
                </p:cNvSpPr>
                <p:nvPr/>
              </p:nvSpPr>
              <p:spPr bwMode="auto">
                <a:xfrm>
                  <a:off x="1513" y="249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596" name="Line 11"/>
                <p:cNvSpPr>
                  <a:spLocks noChangeShapeType="1"/>
                </p:cNvSpPr>
                <p:nvPr/>
              </p:nvSpPr>
              <p:spPr bwMode="auto">
                <a:xfrm>
                  <a:off x="1513" y="254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597" name="Line 12"/>
                <p:cNvSpPr>
                  <a:spLocks noChangeShapeType="1"/>
                </p:cNvSpPr>
                <p:nvPr/>
              </p:nvSpPr>
              <p:spPr bwMode="auto">
                <a:xfrm>
                  <a:off x="1513" y="2351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598" name="Line 13"/>
                <p:cNvSpPr>
                  <a:spLocks noChangeShapeType="1"/>
                </p:cNvSpPr>
                <p:nvPr/>
              </p:nvSpPr>
              <p:spPr bwMode="auto">
                <a:xfrm>
                  <a:off x="1513" y="2447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599" name="Line 14"/>
                <p:cNvSpPr>
                  <a:spLocks noChangeShapeType="1"/>
                </p:cNvSpPr>
                <p:nvPr/>
              </p:nvSpPr>
              <p:spPr bwMode="auto">
                <a:xfrm>
                  <a:off x="1513" y="2207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600" name="Line 15"/>
                <p:cNvSpPr>
                  <a:spLocks noChangeShapeType="1"/>
                </p:cNvSpPr>
                <p:nvPr/>
              </p:nvSpPr>
              <p:spPr bwMode="auto">
                <a:xfrm>
                  <a:off x="1513" y="230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grpSp>
            <p:nvGrpSpPr>
              <p:cNvPr id="64581" name="Group 16"/>
              <p:cNvGrpSpPr>
                <a:grpSpLocks/>
              </p:cNvGrpSpPr>
              <p:nvPr/>
            </p:nvGrpSpPr>
            <p:grpSpPr bwMode="auto">
              <a:xfrm>
                <a:off x="4633" y="2497"/>
                <a:ext cx="334" cy="778"/>
                <a:chOff x="3817" y="2207"/>
                <a:chExt cx="71" cy="336"/>
              </a:xfrm>
            </p:grpSpPr>
            <p:sp>
              <p:nvSpPr>
                <p:cNvPr id="64585" name="Line 17"/>
                <p:cNvSpPr>
                  <a:spLocks noChangeShapeType="1"/>
                </p:cNvSpPr>
                <p:nvPr/>
              </p:nvSpPr>
              <p:spPr bwMode="auto">
                <a:xfrm>
                  <a:off x="3817" y="225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586" name="Line 18"/>
                <p:cNvSpPr>
                  <a:spLocks noChangeShapeType="1"/>
                </p:cNvSpPr>
                <p:nvPr/>
              </p:nvSpPr>
              <p:spPr bwMode="auto">
                <a:xfrm>
                  <a:off x="3817" y="2399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587" name="Line 19"/>
                <p:cNvSpPr>
                  <a:spLocks noChangeShapeType="1"/>
                </p:cNvSpPr>
                <p:nvPr/>
              </p:nvSpPr>
              <p:spPr bwMode="auto">
                <a:xfrm>
                  <a:off x="3817" y="249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588" name="Line 20"/>
                <p:cNvSpPr>
                  <a:spLocks noChangeShapeType="1"/>
                </p:cNvSpPr>
                <p:nvPr/>
              </p:nvSpPr>
              <p:spPr bwMode="auto">
                <a:xfrm>
                  <a:off x="3817" y="254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589" name="Line 21"/>
                <p:cNvSpPr>
                  <a:spLocks noChangeShapeType="1"/>
                </p:cNvSpPr>
                <p:nvPr/>
              </p:nvSpPr>
              <p:spPr bwMode="auto">
                <a:xfrm>
                  <a:off x="3817" y="2351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590" name="Line 22"/>
                <p:cNvSpPr>
                  <a:spLocks noChangeShapeType="1"/>
                </p:cNvSpPr>
                <p:nvPr/>
              </p:nvSpPr>
              <p:spPr bwMode="auto">
                <a:xfrm>
                  <a:off x="3817" y="2447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591" name="Line 23"/>
                <p:cNvSpPr>
                  <a:spLocks noChangeShapeType="1"/>
                </p:cNvSpPr>
                <p:nvPr/>
              </p:nvSpPr>
              <p:spPr bwMode="auto">
                <a:xfrm>
                  <a:off x="3817" y="2207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592" name="Line 24"/>
                <p:cNvSpPr>
                  <a:spLocks noChangeShapeType="1"/>
                </p:cNvSpPr>
                <p:nvPr/>
              </p:nvSpPr>
              <p:spPr bwMode="auto">
                <a:xfrm>
                  <a:off x="3817" y="230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64582" name="Rectangle 25"/>
              <p:cNvSpPr>
                <a:spLocks noChangeArrowheads="1"/>
              </p:cNvSpPr>
              <p:nvPr/>
            </p:nvSpPr>
            <p:spPr bwMode="auto">
              <a:xfrm rot="5700000">
                <a:off x="837" y="2708"/>
                <a:ext cx="455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bg2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2075" tIns="46038" rIns="92075" bIns="46038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it-IT" altLang="it-IT" sz="2400" b="1">
                    <a:latin typeface="Arial" panose="020B0604020202020204" pitchFamily="34" charset="0"/>
                  </a:rPr>
                  <a:t>02</a:t>
                </a:r>
              </a:p>
            </p:txBody>
          </p:sp>
          <p:sp>
            <p:nvSpPr>
              <p:cNvPr id="64583" name="Line 26"/>
              <p:cNvSpPr>
                <a:spLocks noChangeShapeType="1"/>
              </p:cNvSpPr>
              <p:nvPr/>
            </p:nvSpPr>
            <p:spPr bwMode="auto">
              <a:xfrm>
                <a:off x="1259" y="2831"/>
                <a:ext cx="3010" cy="0"/>
              </a:xfrm>
              <a:prstGeom prst="line">
                <a:avLst/>
              </a:prstGeom>
              <a:noFill/>
              <a:ln w="31750">
                <a:solidFill>
                  <a:schemeClr val="tx2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584" name="Rectangle 27"/>
              <p:cNvSpPr>
                <a:spLocks noChangeArrowheads="1"/>
              </p:cNvSpPr>
              <p:nvPr/>
            </p:nvSpPr>
            <p:spPr bwMode="auto">
              <a:xfrm rot="-5400000">
                <a:off x="4070" y="2661"/>
                <a:ext cx="661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2075" tIns="46038" rIns="92075" bIns="46038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it-IT" altLang="it-IT" sz="2400" b="1">
                    <a:latin typeface="Arial" panose="020B0604020202020204" pitchFamily="34" charset="0"/>
                  </a:rPr>
                  <a:t>20</a:t>
                </a:r>
              </a:p>
            </p:txBody>
          </p:sp>
        </p:grpSp>
      </p:grpSp>
      <p:sp>
        <p:nvSpPr>
          <p:cNvPr id="93212" name="Text Box 28"/>
          <p:cNvSpPr txBox="1">
            <a:spLocks noChangeArrowheads="1"/>
          </p:cNvSpPr>
          <p:nvPr/>
        </p:nvSpPr>
        <p:spPr bwMode="auto">
          <a:xfrm>
            <a:off x="1908175" y="765175"/>
            <a:ext cx="51117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LARGHEZZA</a:t>
            </a:r>
          </a:p>
        </p:txBody>
      </p:sp>
      <p:sp>
        <p:nvSpPr>
          <p:cNvPr id="93213" name="Line 29"/>
          <p:cNvSpPr>
            <a:spLocks noChangeShapeType="1"/>
          </p:cNvSpPr>
          <p:nvPr/>
        </p:nvSpPr>
        <p:spPr bwMode="auto">
          <a:xfrm flipH="1">
            <a:off x="1331913" y="3213100"/>
            <a:ext cx="1441450" cy="720725"/>
          </a:xfrm>
          <a:prstGeom prst="line">
            <a:avLst/>
          </a:prstGeom>
          <a:noFill/>
          <a:ln w="317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93214" name="Line 30"/>
          <p:cNvSpPr>
            <a:spLocks noChangeShapeType="1"/>
          </p:cNvSpPr>
          <p:nvPr/>
        </p:nvSpPr>
        <p:spPr bwMode="auto">
          <a:xfrm flipH="1">
            <a:off x="1763713" y="4076700"/>
            <a:ext cx="1871662" cy="935038"/>
          </a:xfrm>
          <a:prstGeom prst="line">
            <a:avLst/>
          </a:prstGeom>
          <a:noFill/>
          <a:ln w="317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93215" name="Line 31"/>
          <p:cNvSpPr>
            <a:spLocks noChangeShapeType="1"/>
          </p:cNvSpPr>
          <p:nvPr/>
        </p:nvSpPr>
        <p:spPr bwMode="auto">
          <a:xfrm flipH="1" flipV="1">
            <a:off x="1692275" y="3716338"/>
            <a:ext cx="576263" cy="1081087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 type="triangle" w="lg" len="lg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93216" name="Text Box 32"/>
          <p:cNvSpPr txBox="1">
            <a:spLocks noChangeArrowheads="1"/>
          </p:cNvSpPr>
          <p:nvPr/>
        </p:nvSpPr>
        <p:spPr bwMode="auto">
          <a:xfrm>
            <a:off x="900113" y="1052513"/>
            <a:ext cx="7200900" cy="415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400" b="1">
                <a:latin typeface="Arial" panose="020B0604020202020204" pitchFamily="34" charset="0"/>
              </a:rPr>
              <a:t>VIENE DETERMINATA in BASE al CODICE di RIFERIMENTO D’AERODROMO COME SPECIFICATO nella SEGUENTE TABELLA </a:t>
            </a:r>
          </a:p>
        </p:txBody>
      </p:sp>
    </p:spTree>
    <p:extLst>
      <p:ext uri="{BB962C8B-B14F-4D97-AF65-F5344CB8AC3E}">
        <p14:creationId xmlns:p14="http://schemas.microsoft.com/office/powerpoint/2010/main" val="237175223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93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3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93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" dur="500"/>
                                        <p:tgtEl>
                                          <p:spTgt spid="93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" dur="500"/>
                                        <p:tgtEl>
                                          <p:spTgt spid="93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93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" dur="500"/>
                                        <p:tgtEl>
                                          <p:spTgt spid="932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93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931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93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2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4" dur="500"/>
                                        <p:tgtEl>
                                          <p:spTgt spid="93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8" dur="500"/>
                                        <p:tgtEl>
                                          <p:spTgt spid="93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3" dur="500"/>
                                        <p:tgtEl>
                                          <p:spTgt spid="93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212" grpId="0" autoUpdateAnimBg="0"/>
      <p:bldP spid="93212" grpId="1"/>
      <p:bldP spid="93213" grpId="0" animBg="1"/>
      <p:bldP spid="93213" grpId="1" animBg="1"/>
      <p:bldP spid="93214" grpId="0" animBg="1"/>
      <p:bldP spid="93214" grpId="1" animBg="1"/>
      <p:bldP spid="93215" grpId="0" animBg="1"/>
      <p:bldP spid="93215" grpId="1" animBg="1"/>
      <p:bldP spid="93216" grpId="0" autoUpdateAnimBg="0"/>
      <p:bldP spid="93216" grpId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egnaposto numero diapositiva 4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224C31E9-495F-407B-9779-0C7CF72C8AB4}" type="slidenum">
              <a:rPr lang="it-IT" altLang="it-IT" sz="1000">
                <a:solidFill>
                  <a:srgbClr val="FFFFFF"/>
                </a:solidFill>
              </a:rPr>
              <a:pPr/>
              <a:t>31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65539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65540" name="Text Box 4"/>
          <p:cNvSpPr txBox="1">
            <a:spLocks noChangeArrowheads="1"/>
          </p:cNvSpPr>
          <p:nvPr/>
        </p:nvSpPr>
        <p:spPr bwMode="auto">
          <a:xfrm>
            <a:off x="1331913" y="2205038"/>
            <a:ext cx="28797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 sz="2400" b="1">
              <a:latin typeface="Arial" panose="020B0604020202020204" pitchFamily="34" charset="0"/>
            </a:endParaRPr>
          </a:p>
        </p:txBody>
      </p:sp>
      <p:sp>
        <p:nvSpPr>
          <p:cNvPr id="85664" name="Text Box 672"/>
          <p:cNvSpPr txBox="1">
            <a:spLocks noChangeArrowheads="1"/>
          </p:cNvSpPr>
          <p:nvPr/>
        </p:nvSpPr>
        <p:spPr bwMode="auto">
          <a:xfrm>
            <a:off x="1547813" y="333375"/>
            <a:ext cx="5976937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Numero e orientamento delle piste</a:t>
            </a:r>
          </a:p>
        </p:txBody>
      </p:sp>
      <p:sp>
        <p:nvSpPr>
          <p:cNvPr id="85665" name="Text Box 673"/>
          <p:cNvSpPr txBox="1">
            <a:spLocks noChangeArrowheads="1"/>
          </p:cNvSpPr>
          <p:nvPr/>
        </p:nvSpPr>
        <p:spPr bwMode="auto">
          <a:xfrm>
            <a:off x="250825" y="2060575"/>
            <a:ext cx="8594725" cy="399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041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2319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422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Il numero di piste presenti in un aeroporto dipende da numerosi fattori:</a:t>
            </a:r>
          </a:p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Dall’intensità del traffico aereo.</a:t>
            </a:r>
          </a:p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Dall’orografia.</a:t>
            </a:r>
          </a:p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Dalle radioassistenze presenti.</a:t>
            </a:r>
          </a:p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E . . . </a:t>
            </a:r>
          </a:p>
        </p:txBody>
      </p:sp>
      <p:sp>
        <p:nvSpPr>
          <p:cNvPr id="85666" name="Text Box 674"/>
          <p:cNvSpPr txBox="1">
            <a:spLocks noChangeArrowheads="1"/>
          </p:cNvSpPr>
          <p:nvPr/>
        </p:nvSpPr>
        <p:spPr bwMode="auto">
          <a:xfrm>
            <a:off x="755650" y="549275"/>
            <a:ext cx="7416800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8800" b="1">
                <a:latin typeface="Arial" panose="020B0604020202020204" pitchFamily="34" charset="0"/>
              </a:rPr>
              <a:t>. . . dal vento</a:t>
            </a:r>
          </a:p>
        </p:txBody>
      </p:sp>
      <p:sp>
        <p:nvSpPr>
          <p:cNvPr id="85667" name="Text Box 675"/>
          <p:cNvSpPr txBox="1">
            <a:spLocks noChangeArrowheads="1"/>
          </p:cNvSpPr>
          <p:nvPr/>
        </p:nvSpPr>
        <p:spPr bwMode="auto">
          <a:xfrm>
            <a:off x="827088" y="2492375"/>
            <a:ext cx="7488237" cy="2101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400" b="1">
                <a:latin typeface="Arial" panose="020B0604020202020204" pitchFamily="34" charset="0"/>
              </a:rPr>
              <a:t>Il dato che deve essere considerato è il          fattore di usabilità</a:t>
            </a:r>
          </a:p>
        </p:txBody>
      </p:sp>
      <p:sp>
        <p:nvSpPr>
          <p:cNvPr id="85668" name="Text Box 676"/>
          <p:cNvSpPr txBox="1">
            <a:spLocks noChangeArrowheads="1"/>
          </p:cNvSpPr>
          <p:nvPr/>
        </p:nvSpPr>
        <p:spPr bwMode="auto">
          <a:xfrm>
            <a:off x="0" y="1484313"/>
            <a:ext cx="9144000" cy="3722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000" b="1">
                <a:solidFill>
                  <a:srgbClr val="FFFF00"/>
                </a:solidFill>
                <a:latin typeface="Arial" panose="020B0604020202020204" pitchFamily="34" charset="0"/>
              </a:rPr>
              <a:t>Fattore di usabilità di un aerodromo</a:t>
            </a:r>
            <a:endParaRPr lang="it-IT" altLang="it-IT" sz="4000">
              <a:solidFill>
                <a:srgbClr val="FFFF00"/>
              </a:solidFill>
              <a:latin typeface="Arial" panose="020B0604020202020204" pitchFamily="34" charset="0"/>
            </a:endParaRPr>
          </a:p>
          <a:p>
            <a:pPr algn="ctr">
              <a:spcBef>
                <a:spcPct val="50000"/>
              </a:spcBef>
            </a:pPr>
            <a:r>
              <a:rPr lang="it-IT" altLang="it-IT">
                <a:latin typeface="Arial" panose="020B0604020202020204" pitchFamily="34" charset="0"/>
              </a:rPr>
              <a:t/>
            </a:r>
            <a:br>
              <a:rPr lang="it-IT" altLang="it-IT">
                <a:latin typeface="Arial" panose="020B0604020202020204" pitchFamily="34" charset="0"/>
              </a:rPr>
            </a:br>
            <a:r>
              <a:rPr lang="it-IT" altLang="it-IT">
                <a:latin typeface="Arial" panose="020B0604020202020204" pitchFamily="34" charset="0"/>
              </a:rPr>
              <a:t>È la percentuale di tempo durante il quale l'utilizzazione di una pista o di un sistema di piste non viene preclusa a causa della componente di vento al traverso.</a:t>
            </a:r>
            <a:endParaRPr lang="it-IT" altLang="it-IT" sz="2400">
              <a:latin typeface="Arial" panose="020B0604020202020204" pitchFamily="34" charset="0"/>
            </a:endParaRPr>
          </a:p>
        </p:txBody>
      </p:sp>
      <p:sp>
        <p:nvSpPr>
          <p:cNvPr id="85669" name="Text Box 677"/>
          <p:cNvSpPr txBox="1">
            <a:spLocks noChangeArrowheads="1"/>
          </p:cNvSpPr>
          <p:nvPr/>
        </p:nvSpPr>
        <p:spPr bwMode="auto">
          <a:xfrm>
            <a:off x="0" y="2133600"/>
            <a:ext cx="9144000" cy="3387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>
                <a:latin typeface="Arial" panose="020B0604020202020204" pitchFamily="34" charset="0"/>
              </a:rPr>
              <a:t>Il numero e l'orientamento delle piste di un aerodromo dovrebbero essere tali che il fattore di usabilità dell'aerodromo non sia inferiore al</a:t>
            </a:r>
            <a:r>
              <a:rPr lang="it-IT" altLang="it-IT">
                <a:solidFill>
                  <a:srgbClr val="0000FF"/>
                </a:solidFill>
                <a:latin typeface="Arial" panose="020B0604020202020204" pitchFamily="34" charset="0"/>
              </a:rPr>
              <a:t> </a:t>
            </a:r>
            <a:r>
              <a:rPr lang="it-IT" altLang="it-IT">
                <a:solidFill>
                  <a:srgbClr val="FF0000"/>
                </a:solidFill>
                <a:latin typeface="Arial" panose="020B0604020202020204" pitchFamily="34" charset="0"/>
              </a:rPr>
              <a:t>95 %</a:t>
            </a:r>
            <a:r>
              <a:rPr lang="it-IT" altLang="it-IT">
                <a:latin typeface="Arial" panose="020B0604020202020204" pitchFamily="34" charset="0"/>
              </a:rPr>
              <a:t>, in relazione agli aerei che si serviranno dell'aerodromo.</a:t>
            </a:r>
            <a:br>
              <a:rPr lang="it-IT" altLang="it-IT">
                <a:latin typeface="Arial" panose="020B0604020202020204" pitchFamily="34" charset="0"/>
              </a:rPr>
            </a:br>
            <a:endParaRPr lang="it-IT" altLang="it-IT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346047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85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856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856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856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856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856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1" dur="500"/>
                                        <p:tgtEl>
                                          <p:spTgt spid="856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6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3" presetClass="exit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5" dur="500"/>
                                        <p:tgtEl>
                                          <p:spTgt spid="856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6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8" presetID="3" presetClass="exit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9" dur="500"/>
                                        <p:tgtEl>
                                          <p:spTgt spid="856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6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2" presetID="3" presetClass="exit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3" dur="500"/>
                                        <p:tgtEl>
                                          <p:spTgt spid="856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6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6" presetID="3" presetClass="exit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7" dur="500"/>
                                        <p:tgtEl>
                                          <p:spTgt spid="856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6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50" presetID="3" presetClass="exit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1" dur="500"/>
                                        <p:tgtEl>
                                          <p:spTgt spid="856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4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85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8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0" dur="500"/>
                                        <p:tgtEl>
                                          <p:spTgt spid="856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4" dur="500"/>
                                        <p:tgtEl>
                                          <p:spTgt spid="856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7" dur="500"/>
                                        <p:tgtEl>
                                          <p:spTgt spid="856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0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2" dur="500"/>
                                        <p:tgtEl>
                                          <p:spTgt spid="856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4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6" dur="500"/>
                                        <p:tgtEl>
                                          <p:spTgt spid="856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0" dur="500"/>
                                        <p:tgtEl>
                                          <p:spTgt spid="856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6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3" presetID="3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4" dur="500"/>
                                        <p:tgtEl>
                                          <p:spTgt spid="856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6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9" dur="500"/>
                                        <p:tgtEl>
                                          <p:spTgt spid="85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664" grpId="0"/>
      <p:bldP spid="85664" grpId="1"/>
      <p:bldP spid="85665" grpId="0" build="allAtOnce"/>
      <p:bldP spid="85666" grpId="0"/>
      <p:bldP spid="85666" grpId="1"/>
      <p:bldP spid="85667" grpId="0"/>
      <p:bldP spid="85667" grpId="1"/>
      <p:bldP spid="85669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CEC4680E-61B4-47C0-90CC-7B267F975681}" type="slidenum">
              <a:rPr lang="it-IT" altLang="it-IT" sz="1000">
                <a:solidFill>
                  <a:srgbClr val="FFFFFF"/>
                </a:solidFill>
              </a:rPr>
              <a:pPr/>
              <a:t>32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66563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90115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>
                <a:latin typeface="Arial" panose="020B0604020202020204" pitchFamily="34" charset="0"/>
              </a:rPr>
              <a:t>COMPONENTE DI VENTO AL TRAVERSO</a:t>
            </a:r>
            <a:endParaRPr lang="it-IT" altLang="it-IT" sz="2400">
              <a:latin typeface="Arial" panose="020B0604020202020204" pitchFamily="34" charset="0"/>
            </a:endParaRPr>
          </a:p>
        </p:txBody>
      </p:sp>
      <p:sp>
        <p:nvSpPr>
          <p:cNvPr id="90116" name="Text Box 4"/>
          <p:cNvSpPr txBox="1">
            <a:spLocks noChangeArrowheads="1"/>
          </p:cNvSpPr>
          <p:nvPr/>
        </p:nvSpPr>
        <p:spPr bwMode="auto">
          <a:xfrm>
            <a:off x="2195513" y="2060575"/>
            <a:ext cx="4608512" cy="180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800">
                <a:latin typeface="Arial" panose="020B0604020202020204" pitchFamily="34" charset="0"/>
              </a:rPr>
              <a:t>Si intende la componente di vento al suolo che forma angoli di 90° rispetto all'asse centrale di pista.</a:t>
            </a:r>
            <a:endParaRPr lang="it-IT" altLang="it-IT" sz="1800" b="1">
              <a:latin typeface="Arial" panose="020B0604020202020204" pitchFamily="34" charset="0"/>
            </a:endParaRPr>
          </a:p>
        </p:txBody>
      </p:sp>
      <p:grpSp>
        <p:nvGrpSpPr>
          <p:cNvPr id="90117" name="Group 5"/>
          <p:cNvGrpSpPr>
            <a:grpSpLocks/>
          </p:cNvGrpSpPr>
          <p:nvPr/>
        </p:nvGrpSpPr>
        <p:grpSpPr bwMode="auto">
          <a:xfrm rot="-4449524">
            <a:off x="-1872456" y="3032919"/>
            <a:ext cx="6264275" cy="865187"/>
            <a:chOff x="431" y="2387"/>
            <a:chExt cx="4762" cy="998"/>
          </a:xfrm>
        </p:grpSpPr>
        <p:sp>
          <p:nvSpPr>
            <p:cNvPr id="66581" name="Rectangle 6"/>
            <p:cNvSpPr>
              <a:spLocks noChangeArrowheads="1"/>
            </p:cNvSpPr>
            <p:nvPr/>
          </p:nvSpPr>
          <p:spPr bwMode="auto">
            <a:xfrm>
              <a:off x="431" y="2387"/>
              <a:ext cx="4762" cy="998"/>
            </a:xfrm>
            <a:prstGeom prst="rect">
              <a:avLst/>
            </a:prstGeom>
            <a:solidFill>
              <a:srgbClr val="80808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grpSp>
          <p:nvGrpSpPr>
            <p:cNvPr id="66582" name="Group 7"/>
            <p:cNvGrpSpPr>
              <a:grpSpLocks/>
            </p:cNvGrpSpPr>
            <p:nvPr/>
          </p:nvGrpSpPr>
          <p:grpSpPr bwMode="auto">
            <a:xfrm>
              <a:off x="521" y="2495"/>
              <a:ext cx="4446" cy="780"/>
              <a:chOff x="521" y="2495"/>
              <a:chExt cx="4446" cy="780"/>
            </a:xfrm>
          </p:grpSpPr>
          <p:grpSp>
            <p:nvGrpSpPr>
              <p:cNvPr id="66583" name="Group 8"/>
              <p:cNvGrpSpPr>
                <a:grpSpLocks/>
              </p:cNvGrpSpPr>
              <p:nvPr/>
            </p:nvGrpSpPr>
            <p:grpSpPr bwMode="auto">
              <a:xfrm>
                <a:off x="521" y="2497"/>
                <a:ext cx="375" cy="778"/>
                <a:chOff x="1513" y="2207"/>
                <a:chExt cx="71" cy="336"/>
              </a:xfrm>
            </p:grpSpPr>
            <p:sp>
              <p:nvSpPr>
                <p:cNvPr id="66596" name="Line 9"/>
                <p:cNvSpPr>
                  <a:spLocks noChangeShapeType="1"/>
                </p:cNvSpPr>
                <p:nvPr/>
              </p:nvSpPr>
              <p:spPr bwMode="auto">
                <a:xfrm>
                  <a:off x="1513" y="225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597" name="Line 10"/>
                <p:cNvSpPr>
                  <a:spLocks noChangeShapeType="1"/>
                </p:cNvSpPr>
                <p:nvPr/>
              </p:nvSpPr>
              <p:spPr bwMode="auto">
                <a:xfrm>
                  <a:off x="1513" y="2399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598" name="Line 11"/>
                <p:cNvSpPr>
                  <a:spLocks noChangeShapeType="1"/>
                </p:cNvSpPr>
                <p:nvPr/>
              </p:nvSpPr>
              <p:spPr bwMode="auto">
                <a:xfrm>
                  <a:off x="1513" y="249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599" name="Line 12"/>
                <p:cNvSpPr>
                  <a:spLocks noChangeShapeType="1"/>
                </p:cNvSpPr>
                <p:nvPr/>
              </p:nvSpPr>
              <p:spPr bwMode="auto">
                <a:xfrm>
                  <a:off x="1513" y="254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600" name="Line 13"/>
                <p:cNvSpPr>
                  <a:spLocks noChangeShapeType="1"/>
                </p:cNvSpPr>
                <p:nvPr/>
              </p:nvSpPr>
              <p:spPr bwMode="auto">
                <a:xfrm>
                  <a:off x="1513" y="2351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601" name="Line 14"/>
                <p:cNvSpPr>
                  <a:spLocks noChangeShapeType="1"/>
                </p:cNvSpPr>
                <p:nvPr/>
              </p:nvSpPr>
              <p:spPr bwMode="auto">
                <a:xfrm>
                  <a:off x="1513" y="2447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602" name="Line 15"/>
                <p:cNvSpPr>
                  <a:spLocks noChangeShapeType="1"/>
                </p:cNvSpPr>
                <p:nvPr/>
              </p:nvSpPr>
              <p:spPr bwMode="auto">
                <a:xfrm>
                  <a:off x="1513" y="2207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603" name="Line 16"/>
                <p:cNvSpPr>
                  <a:spLocks noChangeShapeType="1"/>
                </p:cNvSpPr>
                <p:nvPr/>
              </p:nvSpPr>
              <p:spPr bwMode="auto">
                <a:xfrm>
                  <a:off x="1513" y="230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grpSp>
            <p:nvGrpSpPr>
              <p:cNvPr id="66584" name="Group 17"/>
              <p:cNvGrpSpPr>
                <a:grpSpLocks/>
              </p:cNvGrpSpPr>
              <p:nvPr/>
            </p:nvGrpSpPr>
            <p:grpSpPr bwMode="auto">
              <a:xfrm>
                <a:off x="4633" y="2497"/>
                <a:ext cx="334" cy="778"/>
                <a:chOff x="3817" y="2207"/>
                <a:chExt cx="71" cy="336"/>
              </a:xfrm>
            </p:grpSpPr>
            <p:sp>
              <p:nvSpPr>
                <p:cNvPr id="66588" name="Line 18"/>
                <p:cNvSpPr>
                  <a:spLocks noChangeShapeType="1"/>
                </p:cNvSpPr>
                <p:nvPr/>
              </p:nvSpPr>
              <p:spPr bwMode="auto">
                <a:xfrm>
                  <a:off x="3817" y="225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589" name="Line 19"/>
                <p:cNvSpPr>
                  <a:spLocks noChangeShapeType="1"/>
                </p:cNvSpPr>
                <p:nvPr/>
              </p:nvSpPr>
              <p:spPr bwMode="auto">
                <a:xfrm>
                  <a:off x="3817" y="2399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590" name="Line 20"/>
                <p:cNvSpPr>
                  <a:spLocks noChangeShapeType="1"/>
                </p:cNvSpPr>
                <p:nvPr/>
              </p:nvSpPr>
              <p:spPr bwMode="auto">
                <a:xfrm>
                  <a:off x="3817" y="249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591" name="Line 21"/>
                <p:cNvSpPr>
                  <a:spLocks noChangeShapeType="1"/>
                </p:cNvSpPr>
                <p:nvPr/>
              </p:nvSpPr>
              <p:spPr bwMode="auto">
                <a:xfrm>
                  <a:off x="3817" y="254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592" name="Line 22"/>
                <p:cNvSpPr>
                  <a:spLocks noChangeShapeType="1"/>
                </p:cNvSpPr>
                <p:nvPr/>
              </p:nvSpPr>
              <p:spPr bwMode="auto">
                <a:xfrm>
                  <a:off x="3817" y="2351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593" name="Line 23"/>
                <p:cNvSpPr>
                  <a:spLocks noChangeShapeType="1"/>
                </p:cNvSpPr>
                <p:nvPr/>
              </p:nvSpPr>
              <p:spPr bwMode="auto">
                <a:xfrm>
                  <a:off x="3817" y="2447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594" name="Line 24"/>
                <p:cNvSpPr>
                  <a:spLocks noChangeShapeType="1"/>
                </p:cNvSpPr>
                <p:nvPr/>
              </p:nvSpPr>
              <p:spPr bwMode="auto">
                <a:xfrm>
                  <a:off x="3817" y="2207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595" name="Line 25"/>
                <p:cNvSpPr>
                  <a:spLocks noChangeShapeType="1"/>
                </p:cNvSpPr>
                <p:nvPr/>
              </p:nvSpPr>
              <p:spPr bwMode="auto">
                <a:xfrm>
                  <a:off x="3817" y="230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66585" name="Rectangle 26"/>
              <p:cNvSpPr>
                <a:spLocks noChangeArrowheads="1"/>
              </p:cNvSpPr>
              <p:nvPr/>
            </p:nvSpPr>
            <p:spPr bwMode="auto">
              <a:xfrm rot="5700000">
                <a:off x="764" y="2702"/>
                <a:ext cx="604" cy="34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bg2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2075" tIns="46038" rIns="92075" bIns="46038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it-IT" altLang="it-IT" sz="2400" b="1">
                    <a:latin typeface="Arial" panose="020B0604020202020204" pitchFamily="34" charset="0"/>
                  </a:rPr>
                  <a:t>02</a:t>
                </a:r>
              </a:p>
            </p:txBody>
          </p:sp>
          <p:sp>
            <p:nvSpPr>
              <p:cNvPr id="66586" name="Line 27"/>
              <p:cNvSpPr>
                <a:spLocks noChangeShapeType="1"/>
              </p:cNvSpPr>
              <p:nvPr/>
            </p:nvSpPr>
            <p:spPr bwMode="auto">
              <a:xfrm>
                <a:off x="1259" y="2831"/>
                <a:ext cx="3010" cy="0"/>
              </a:xfrm>
              <a:prstGeom prst="line">
                <a:avLst/>
              </a:prstGeom>
              <a:noFill/>
              <a:ln w="31750">
                <a:solidFill>
                  <a:schemeClr val="tx2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587" name="Rectangle 28"/>
              <p:cNvSpPr>
                <a:spLocks noChangeArrowheads="1"/>
              </p:cNvSpPr>
              <p:nvPr/>
            </p:nvSpPr>
            <p:spPr bwMode="auto">
              <a:xfrm rot="-5400000">
                <a:off x="4074" y="2652"/>
                <a:ext cx="661" cy="34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2075" tIns="46038" rIns="92075" bIns="46038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it-IT" altLang="it-IT" sz="2400" b="1">
                    <a:latin typeface="Arial" panose="020B0604020202020204" pitchFamily="34" charset="0"/>
                  </a:rPr>
                  <a:t>20</a:t>
                </a:r>
              </a:p>
            </p:txBody>
          </p:sp>
        </p:grpSp>
      </p:grpSp>
      <p:sp>
        <p:nvSpPr>
          <p:cNvPr id="90141" name="Line 29"/>
          <p:cNvSpPr>
            <a:spLocks noChangeShapeType="1"/>
          </p:cNvSpPr>
          <p:nvPr/>
        </p:nvSpPr>
        <p:spPr bwMode="auto">
          <a:xfrm>
            <a:off x="1331913" y="3068638"/>
            <a:ext cx="2376487" cy="720725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grpSp>
        <p:nvGrpSpPr>
          <p:cNvPr id="90142" name="Group 30"/>
          <p:cNvGrpSpPr>
            <a:grpSpLocks/>
          </p:cNvGrpSpPr>
          <p:nvPr/>
        </p:nvGrpSpPr>
        <p:grpSpPr bwMode="auto">
          <a:xfrm>
            <a:off x="-396875" y="188913"/>
            <a:ext cx="4054475" cy="3767137"/>
            <a:chOff x="748" y="119"/>
            <a:chExt cx="2554" cy="2373"/>
          </a:xfrm>
        </p:grpSpPr>
        <p:sp>
          <p:nvSpPr>
            <p:cNvPr id="66579" name="AutoShape 31"/>
            <p:cNvSpPr>
              <a:spLocks noChangeArrowheads="1"/>
            </p:cNvSpPr>
            <p:nvPr/>
          </p:nvSpPr>
          <p:spPr bwMode="auto">
            <a:xfrm rot="1166402">
              <a:off x="748" y="119"/>
              <a:ext cx="2554" cy="2373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1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163 w 21600"/>
                <a:gd name="T19" fmla="*/ 3159 h 21600"/>
                <a:gd name="T20" fmla="*/ 18437 w 21600"/>
                <a:gd name="T21" fmla="*/ 18441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16200" y="10800"/>
                  </a:moveTo>
                  <a:cubicBezTo>
                    <a:pt x="16200" y="7817"/>
                    <a:pt x="13782" y="5400"/>
                    <a:pt x="10800" y="5400"/>
                  </a:cubicBezTo>
                  <a:cubicBezTo>
                    <a:pt x="10645" y="5399"/>
                    <a:pt x="10491" y="5406"/>
                    <a:pt x="10337" y="5419"/>
                  </a:cubicBezTo>
                  <a:lnTo>
                    <a:pt x="9874" y="39"/>
                  </a:lnTo>
                  <a:cubicBezTo>
                    <a:pt x="10182" y="13"/>
                    <a:pt x="10491" y="-1"/>
                    <a:pt x="10800" y="0"/>
                  </a:cubicBezTo>
                  <a:cubicBezTo>
                    <a:pt x="16764" y="0"/>
                    <a:pt x="21599" y="4835"/>
                    <a:pt x="21600" y="10799"/>
                  </a:cubicBezTo>
                  <a:lnTo>
                    <a:pt x="21600" y="10800"/>
                  </a:lnTo>
                  <a:lnTo>
                    <a:pt x="24300" y="10800"/>
                  </a:lnTo>
                  <a:lnTo>
                    <a:pt x="18900" y="16200"/>
                  </a:lnTo>
                  <a:lnTo>
                    <a:pt x="13500" y="10800"/>
                  </a:lnTo>
                  <a:lnTo>
                    <a:pt x="16200" y="10800"/>
                  </a:lnTo>
                  <a:close/>
                </a:path>
              </a:pathLst>
            </a:custGeom>
            <a:solidFill>
              <a:srgbClr val="FFFF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sp>
          <p:nvSpPr>
            <p:cNvPr id="66580" name="Text Box 32"/>
            <p:cNvSpPr txBox="1">
              <a:spLocks noChangeArrowheads="1"/>
            </p:cNvSpPr>
            <p:nvPr/>
          </p:nvSpPr>
          <p:spPr bwMode="auto">
            <a:xfrm>
              <a:off x="2699" y="935"/>
              <a:ext cx="499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330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800" b="1">
                  <a:solidFill>
                    <a:srgbClr val="000000"/>
                  </a:solidFill>
                  <a:latin typeface="Arial" panose="020B0604020202020204" pitchFamily="34" charset="0"/>
                </a:rPr>
                <a:t>90°</a:t>
              </a:r>
            </a:p>
          </p:txBody>
        </p:sp>
      </p:grpSp>
      <p:sp>
        <p:nvSpPr>
          <p:cNvPr id="90145" name="AutoShape 33"/>
          <p:cNvSpPr>
            <a:spLocks noChangeArrowheads="1"/>
          </p:cNvSpPr>
          <p:nvPr/>
        </p:nvSpPr>
        <p:spPr bwMode="auto">
          <a:xfrm rot="970796">
            <a:off x="1619250" y="3860800"/>
            <a:ext cx="2555875" cy="838200"/>
          </a:xfrm>
          <a:prstGeom prst="leftArrow">
            <a:avLst>
              <a:gd name="adj1" fmla="val 50000"/>
              <a:gd name="adj2" fmla="val 76231"/>
            </a:avLst>
          </a:prstGeom>
          <a:solidFill>
            <a:srgbClr val="FFFF00"/>
          </a:solidFill>
          <a:ln w="15875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20 KTS</a:t>
            </a:r>
          </a:p>
        </p:txBody>
      </p:sp>
      <p:sp>
        <p:nvSpPr>
          <p:cNvPr id="90146" name="AutoShape 34"/>
          <p:cNvSpPr>
            <a:spLocks noChangeArrowheads="1"/>
          </p:cNvSpPr>
          <p:nvPr/>
        </p:nvSpPr>
        <p:spPr bwMode="auto">
          <a:xfrm rot="970796">
            <a:off x="1619250" y="3860800"/>
            <a:ext cx="2555875" cy="838200"/>
          </a:xfrm>
          <a:prstGeom prst="leftArrow">
            <a:avLst>
              <a:gd name="adj1" fmla="val 50000"/>
              <a:gd name="adj2" fmla="val 76231"/>
            </a:avLst>
          </a:prstGeom>
          <a:solidFill>
            <a:srgbClr val="FFFF00"/>
          </a:solidFill>
          <a:ln w="15875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13 KTS</a:t>
            </a:r>
          </a:p>
        </p:txBody>
      </p:sp>
      <p:sp>
        <p:nvSpPr>
          <p:cNvPr id="90147" name="AutoShape 35"/>
          <p:cNvSpPr>
            <a:spLocks noChangeArrowheads="1"/>
          </p:cNvSpPr>
          <p:nvPr/>
        </p:nvSpPr>
        <p:spPr bwMode="auto">
          <a:xfrm rot="970796">
            <a:off x="1619250" y="3860800"/>
            <a:ext cx="2555875" cy="838200"/>
          </a:xfrm>
          <a:prstGeom prst="leftArrow">
            <a:avLst>
              <a:gd name="adj1" fmla="val 50000"/>
              <a:gd name="adj2" fmla="val 76231"/>
            </a:avLst>
          </a:prstGeom>
          <a:solidFill>
            <a:srgbClr val="FFFF00"/>
          </a:solidFill>
          <a:ln w="15875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10 KTS</a:t>
            </a:r>
          </a:p>
        </p:txBody>
      </p:sp>
      <p:sp>
        <p:nvSpPr>
          <p:cNvPr id="90148" name="Text Box 36"/>
          <p:cNvSpPr txBox="1">
            <a:spLocks noChangeArrowheads="1"/>
          </p:cNvSpPr>
          <p:nvPr/>
        </p:nvSpPr>
        <p:spPr bwMode="auto">
          <a:xfrm>
            <a:off x="3635375" y="0"/>
            <a:ext cx="5508625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3200" b="1">
                <a:latin typeface="Arial" panose="020B0604020202020204" pitchFamily="34" charset="0"/>
              </a:rPr>
              <a:t>Le massime componenti di vento a traverso ammesse sono le seguenti</a:t>
            </a:r>
            <a:r>
              <a:rPr lang="it-IT" altLang="it-IT" sz="2400" b="1">
                <a:latin typeface="Arial" panose="020B0604020202020204" pitchFamily="34" charset="0"/>
              </a:rPr>
              <a:t>:</a:t>
            </a:r>
          </a:p>
        </p:txBody>
      </p:sp>
      <p:sp>
        <p:nvSpPr>
          <p:cNvPr id="90149" name="Text Box 37"/>
          <p:cNvSpPr txBox="1">
            <a:spLocks noChangeArrowheads="1"/>
          </p:cNvSpPr>
          <p:nvPr/>
        </p:nvSpPr>
        <p:spPr bwMode="auto">
          <a:xfrm>
            <a:off x="4643438" y="2492375"/>
            <a:ext cx="2736850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lunghezza di campo caratteristica</a:t>
            </a:r>
          </a:p>
        </p:txBody>
      </p:sp>
      <p:sp>
        <p:nvSpPr>
          <p:cNvPr id="90150" name="Text Box 38"/>
          <p:cNvSpPr txBox="1">
            <a:spLocks noChangeArrowheads="1"/>
          </p:cNvSpPr>
          <p:nvPr/>
        </p:nvSpPr>
        <p:spPr bwMode="auto">
          <a:xfrm>
            <a:off x="7272338" y="2852738"/>
            <a:ext cx="1871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&gt; = 1500 m</a:t>
            </a:r>
          </a:p>
        </p:txBody>
      </p:sp>
      <p:sp>
        <p:nvSpPr>
          <p:cNvPr id="90151" name="Text Box 39"/>
          <p:cNvSpPr txBox="1">
            <a:spLocks noChangeArrowheads="1"/>
          </p:cNvSpPr>
          <p:nvPr/>
        </p:nvSpPr>
        <p:spPr bwMode="auto">
          <a:xfrm>
            <a:off x="7237413" y="2852738"/>
            <a:ext cx="19065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&lt; 1500 m</a:t>
            </a:r>
          </a:p>
        </p:txBody>
      </p:sp>
      <p:sp>
        <p:nvSpPr>
          <p:cNvPr id="90152" name="Text Box 40"/>
          <p:cNvSpPr txBox="1">
            <a:spLocks noChangeArrowheads="1"/>
          </p:cNvSpPr>
          <p:nvPr/>
        </p:nvSpPr>
        <p:spPr bwMode="auto">
          <a:xfrm>
            <a:off x="2987675" y="2852738"/>
            <a:ext cx="19065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1200 m &lt; =</a:t>
            </a:r>
          </a:p>
        </p:txBody>
      </p:sp>
      <p:sp>
        <p:nvSpPr>
          <p:cNvPr id="90153" name="Text Box 41"/>
          <p:cNvSpPr txBox="1">
            <a:spLocks noChangeArrowheads="1"/>
          </p:cNvSpPr>
          <p:nvPr/>
        </p:nvSpPr>
        <p:spPr bwMode="auto">
          <a:xfrm>
            <a:off x="7308850" y="2852738"/>
            <a:ext cx="15478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&lt; 1200 m</a:t>
            </a:r>
          </a:p>
        </p:txBody>
      </p:sp>
      <p:pic>
        <p:nvPicPr>
          <p:cNvPr id="90154" name="Picture 42" descr="mig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-4360202">
            <a:off x="-122237" y="5097462"/>
            <a:ext cx="1549400" cy="803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3935284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90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90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5" dur="500"/>
                                        <p:tgtEl>
                                          <p:spTgt spid="901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3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9" dur="500"/>
                                        <p:tgtEl>
                                          <p:spTgt spid="90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90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90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90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4" presetID="18" presetClass="entr" presetSubtype="6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0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0" dur="500"/>
                                        <p:tgtEl>
                                          <p:spTgt spid="90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90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6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8" dur="500"/>
                                        <p:tgtEl>
                                          <p:spTgt spid="90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0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2" dur="500"/>
                                        <p:tgtEl>
                                          <p:spTgt spid="90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6" dur="500"/>
                                        <p:tgtEl>
                                          <p:spTgt spid="90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5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90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4" dur="500"/>
                                        <p:tgtEl>
                                          <p:spTgt spid="901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7" dur="500"/>
                                        <p:tgtEl>
                                          <p:spTgt spid="90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0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2" dur="500"/>
                                        <p:tgtEl>
                                          <p:spTgt spid="90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5" dur="500"/>
                                        <p:tgtEl>
                                          <p:spTgt spid="90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90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3" dur="500"/>
                                        <p:tgtEl>
                                          <p:spTgt spid="901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6" dur="500"/>
                                        <p:tgtEl>
                                          <p:spTgt spid="90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9" dur="500"/>
                                        <p:tgtEl>
                                          <p:spTgt spid="901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2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4" dur="500"/>
                                        <p:tgtEl>
                                          <p:spTgt spid="90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8" dur="500"/>
                                        <p:tgtEl>
                                          <p:spTgt spid="90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116" grpId="0"/>
      <p:bldP spid="90116" grpId="1"/>
      <p:bldP spid="90141" grpId="0" animBg="1"/>
      <p:bldP spid="90141" grpId="1" animBg="1"/>
      <p:bldP spid="90145" grpId="0" animBg="1"/>
      <p:bldP spid="90145" grpId="1" animBg="1"/>
      <p:bldP spid="90146" grpId="0" animBg="1"/>
      <p:bldP spid="90146" grpId="1" animBg="1"/>
      <p:bldP spid="90147" grpId="0" animBg="1"/>
      <p:bldP spid="90148" grpId="0"/>
      <p:bldP spid="90149" grpId="0"/>
      <p:bldP spid="90150" grpId="0"/>
      <p:bldP spid="90150" grpId="1"/>
      <p:bldP spid="90151" grpId="0"/>
      <p:bldP spid="90151" grpId="1"/>
      <p:bldP spid="90152" grpId="0"/>
      <p:bldP spid="90152" grpId="1"/>
      <p:bldP spid="90153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4BEFD0A5-786B-47DB-9DBB-A66D5D29F61B}" type="slidenum">
              <a:rPr lang="it-IT" altLang="it-IT" sz="1000">
                <a:solidFill>
                  <a:srgbClr val="FFFFFF"/>
                </a:solidFill>
              </a:rPr>
              <a:pPr/>
              <a:t>33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73092" name="Text Box 4"/>
          <p:cNvSpPr txBox="1">
            <a:spLocks noChangeArrowheads="1"/>
          </p:cNvSpPr>
          <p:nvPr/>
        </p:nvSpPr>
        <p:spPr bwMode="auto">
          <a:xfrm>
            <a:off x="1042988" y="2205038"/>
            <a:ext cx="7632700" cy="24006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60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IDENTIFICATIVO </a:t>
            </a:r>
            <a:endParaRPr lang="it-IT" sz="6000" b="1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  <a:p>
            <a:pPr algn="ctr">
              <a:spcBef>
                <a:spcPct val="50000"/>
              </a:spcBef>
              <a:defRPr/>
            </a:pPr>
            <a:r>
              <a:rPr lang="it-IT" sz="60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di </a:t>
            </a:r>
            <a:r>
              <a:rPr lang="it-IT" sz="60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PISTA</a:t>
            </a:r>
          </a:p>
        </p:txBody>
      </p:sp>
    </p:spTree>
    <p:extLst>
      <p:ext uri="{BB962C8B-B14F-4D97-AF65-F5344CB8AC3E}">
        <p14:creationId xmlns:p14="http://schemas.microsoft.com/office/powerpoint/2010/main" val="253964756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73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3092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FFD378B9-2653-4DDF-B3FF-245BB807B69C}" type="slidenum">
              <a:rPr lang="it-IT" altLang="it-IT" sz="1000">
                <a:solidFill>
                  <a:srgbClr val="FFFFFF"/>
                </a:solidFill>
              </a:rPr>
              <a:pPr/>
              <a:t>34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68611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grpSp>
        <p:nvGrpSpPr>
          <p:cNvPr id="105509" name="Group 37"/>
          <p:cNvGrpSpPr>
            <a:grpSpLocks/>
          </p:cNvGrpSpPr>
          <p:nvPr/>
        </p:nvGrpSpPr>
        <p:grpSpPr bwMode="auto">
          <a:xfrm>
            <a:off x="1042988" y="1484313"/>
            <a:ext cx="1906587" cy="4983162"/>
            <a:chOff x="859" y="1525"/>
            <a:chExt cx="999" cy="2549"/>
          </a:xfrm>
        </p:grpSpPr>
        <p:sp>
          <p:nvSpPr>
            <p:cNvPr id="68627" name="Rectangle 4"/>
            <p:cNvSpPr>
              <a:spLocks noChangeArrowheads="1"/>
            </p:cNvSpPr>
            <p:nvPr/>
          </p:nvSpPr>
          <p:spPr bwMode="auto">
            <a:xfrm rot="-4449524">
              <a:off x="93" y="2543"/>
              <a:ext cx="2549" cy="514"/>
            </a:xfrm>
            <a:prstGeom prst="rect">
              <a:avLst/>
            </a:prstGeom>
            <a:solidFill>
              <a:srgbClr val="80808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grpSp>
          <p:nvGrpSpPr>
            <p:cNvPr id="68628" name="Group 6"/>
            <p:cNvGrpSpPr>
              <a:grpSpLocks/>
            </p:cNvGrpSpPr>
            <p:nvPr/>
          </p:nvGrpSpPr>
          <p:grpSpPr bwMode="auto">
            <a:xfrm rot="-4449524">
              <a:off x="959" y="3681"/>
              <a:ext cx="201" cy="401"/>
              <a:chOff x="1513" y="2207"/>
              <a:chExt cx="71" cy="336"/>
            </a:xfrm>
          </p:grpSpPr>
          <p:sp>
            <p:nvSpPr>
              <p:cNvPr id="68639" name="Line 7"/>
              <p:cNvSpPr>
                <a:spLocks noChangeShapeType="1"/>
              </p:cNvSpPr>
              <p:nvPr/>
            </p:nvSpPr>
            <p:spPr bwMode="auto">
              <a:xfrm>
                <a:off x="1513" y="2255"/>
                <a:ext cx="71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640" name="Line 8"/>
              <p:cNvSpPr>
                <a:spLocks noChangeShapeType="1"/>
              </p:cNvSpPr>
              <p:nvPr/>
            </p:nvSpPr>
            <p:spPr bwMode="auto">
              <a:xfrm>
                <a:off x="1513" y="2399"/>
                <a:ext cx="71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641" name="Line 9"/>
              <p:cNvSpPr>
                <a:spLocks noChangeShapeType="1"/>
              </p:cNvSpPr>
              <p:nvPr/>
            </p:nvSpPr>
            <p:spPr bwMode="auto">
              <a:xfrm>
                <a:off x="1513" y="2495"/>
                <a:ext cx="71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642" name="Line 10"/>
              <p:cNvSpPr>
                <a:spLocks noChangeShapeType="1"/>
              </p:cNvSpPr>
              <p:nvPr/>
            </p:nvSpPr>
            <p:spPr bwMode="auto">
              <a:xfrm>
                <a:off x="1513" y="2543"/>
                <a:ext cx="71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643" name="Line 11"/>
              <p:cNvSpPr>
                <a:spLocks noChangeShapeType="1"/>
              </p:cNvSpPr>
              <p:nvPr/>
            </p:nvSpPr>
            <p:spPr bwMode="auto">
              <a:xfrm>
                <a:off x="1513" y="2351"/>
                <a:ext cx="71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644" name="Line 12"/>
              <p:cNvSpPr>
                <a:spLocks noChangeShapeType="1"/>
              </p:cNvSpPr>
              <p:nvPr/>
            </p:nvSpPr>
            <p:spPr bwMode="auto">
              <a:xfrm>
                <a:off x="1513" y="2447"/>
                <a:ext cx="71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645" name="Line 13"/>
              <p:cNvSpPr>
                <a:spLocks noChangeShapeType="1"/>
              </p:cNvSpPr>
              <p:nvPr/>
            </p:nvSpPr>
            <p:spPr bwMode="auto">
              <a:xfrm>
                <a:off x="1513" y="2207"/>
                <a:ext cx="71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646" name="Line 14"/>
              <p:cNvSpPr>
                <a:spLocks noChangeShapeType="1"/>
              </p:cNvSpPr>
              <p:nvPr/>
            </p:nvSpPr>
            <p:spPr bwMode="auto">
              <a:xfrm>
                <a:off x="1513" y="2303"/>
                <a:ext cx="71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68629" name="Group 15"/>
            <p:cNvGrpSpPr>
              <a:grpSpLocks/>
            </p:cNvGrpSpPr>
            <p:nvPr/>
          </p:nvGrpSpPr>
          <p:grpSpPr bwMode="auto">
            <a:xfrm rot="-4449524">
              <a:off x="1568" y="1574"/>
              <a:ext cx="179" cy="401"/>
              <a:chOff x="3817" y="2207"/>
              <a:chExt cx="71" cy="336"/>
            </a:xfrm>
          </p:grpSpPr>
          <p:sp>
            <p:nvSpPr>
              <p:cNvPr id="68631" name="Line 16"/>
              <p:cNvSpPr>
                <a:spLocks noChangeShapeType="1"/>
              </p:cNvSpPr>
              <p:nvPr/>
            </p:nvSpPr>
            <p:spPr bwMode="auto">
              <a:xfrm>
                <a:off x="3817" y="2255"/>
                <a:ext cx="71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632" name="Line 17"/>
              <p:cNvSpPr>
                <a:spLocks noChangeShapeType="1"/>
              </p:cNvSpPr>
              <p:nvPr/>
            </p:nvSpPr>
            <p:spPr bwMode="auto">
              <a:xfrm>
                <a:off x="3817" y="2399"/>
                <a:ext cx="71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633" name="Line 18"/>
              <p:cNvSpPr>
                <a:spLocks noChangeShapeType="1"/>
              </p:cNvSpPr>
              <p:nvPr/>
            </p:nvSpPr>
            <p:spPr bwMode="auto">
              <a:xfrm>
                <a:off x="3817" y="2495"/>
                <a:ext cx="71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634" name="Line 19"/>
              <p:cNvSpPr>
                <a:spLocks noChangeShapeType="1"/>
              </p:cNvSpPr>
              <p:nvPr/>
            </p:nvSpPr>
            <p:spPr bwMode="auto">
              <a:xfrm>
                <a:off x="3817" y="2543"/>
                <a:ext cx="71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635" name="Line 20"/>
              <p:cNvSpPr>
                <a:spLocks noChangeShapeType="1"/>
              </p:cNvSpPr>
              <p:nvPr/>
            </p:nvSpPr>
            <p:spPr bwMode="auto">
              <a:xfrm>
                <a:off x="3817" y="2351"/>
                <a:ext cx="71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636" name="Line 21"/>
              <p:cNvSpPr>
                <a:spLocks noChangeShapeType="1"/>
              </p:cNvSpPr>
              <p:nvPr/>
            </p:nvSpPr>
            <p:spPr bwMode="auto">
              <a:xfrm>
                <a:off x="3817" y="2447"/>
                <a:ext cx="71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637" name="Line 22"/>
              <p:cNvSpPr>
                <a:spLocks noChangeShapeType="1"/>
              </p:cNvSpPr>
              <p:nvPr/>
            </p:nvSpPr>
            <p:spPr bwMode="auto">
              <a:xfrm>
                <a:off x="3817" y="2207"/>
                <a:ext cx="71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638" name="Line 23"/>
              <p:cNvSpPr>
                <a:spLocks noChangeShapeType="1"/>
              </p:cNvSpPr>
              <p:nvPr/>
            </p:nvSpPr>
            <p:spPr bwMode="auto">
              <a:xfrm>
                <a:off x="3817" y="2303"/>
                <a:ext cx="71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8630" name="Line 25"/>
            <p:cNvSpPr>
              <a:spLocks noChangeShapeType="1"/>
            </p:cNvSpPr>
            <p:nvPr/>
          </p:nvSpPr>
          <p:spPr bwMode="auto">
            <a:xfrm rot="-4449524">
              <a:off x="526" y="2816"/>
              <a:ext cx="1611" cy="0"/>
            </a:xfrm>
            <a:prstGeom prst="line">
              <a:avLst/>
            </a:prstGeom>
            <a:noFill/>
            <a:ln w="31750">
              <a:solidFill>
                <a:schemeClr val="tx2"/>
              </a:solidFill>
              <a:prstDash val="dash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105498" name="Rectangle 26"/>
          <p:cNvSpPr>
            <a:spLocks noChangeArrowheads="1"/>
          </p:cNvSpPr>
          <p:nvPr/>
        </p:nvSpPr>
        <p:spPr bwMode="auto">
          <a:xfrm rot="-9849524">
            <a:off x="2124075" y="2133600"/>
            <a:ext cx="6477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solidFill>
                  <a:srgbClr val="FFFF00"/>
                </a:solidFill>
                <a:latin typeface="Arial" panose="020B0604020202020204" pitchFamily="34" charset="0"/>
              </a:rPr>
              <a:t>20</a:t>
            </a:r>
          </a:p>
        </p:txBody>
      </p:sp>
      <p:sp>
        <p:nvSpPr>
          <p:cNvPr id="105499" name="Line 27"/>
          <p:cNvSpPr>
            <a:spLocks noChangeShapeType="1"/>
          </p:cNvSpPr>
          <p:nvPr/>
        </p:nvSpPr>
        <p:spPr bwMode="auto">
          <a:xfrm flipV="1">
            <a:off x="1979613" y="692150"/>
            <a:ext cx="0" cy="316865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05500" name="Text Box 28"/>
          <p:cNvSpPr txBox="1">
            <a:spLocks noChangeArrowheads="1"/>
          </p:cNvSpPr>
          <p:nvPr/>
        </p:nvSpPr>
        <p:spPr bwMode="auto">
          <a:xfrm>
            <a:off x="323850" y="549275"/>
            <a:ext cx="1800225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Nord Magnetico</a:t>
            </a:r>
          </a:p>
        </p:txBody>
      </p:sp>
      <p:sp>
        <p:nvSpPr>
          <p:cNvPr id="105501" name="AutoShape 29"/>
          <p:cNvSpPr>
            <a:spLocks noChangeArrowheads="1"/>
          </p:cNvSpPr>
          <p:nvPr/>
        </p:nvSpPr>
        <p:spPr bwMode="auto">
          <a:xfrm rot="4159678">
            <a:off x="899319" y="2564607"/>
            <a:ext cx="2232025" cy="2376487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3163 w 21600"/>
              <a:gd name="T19" fmla="*/ 3163 h 21600"/>
              <a:gd name="T20" fmla="*/ 18437 w 21600"/>
              <a:gd name="T21" fmla="*/ 18437 h 2160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1600" h="21600">
                <a:moveTo>
                  <a:pt x="16200" y="10800"/>
                </a:moveTo>
                <a:cubicBezTo>
                  <a:pt x="16200" y="7817"/>
                  <a:pt x="13782" y="5400"/>
                  <a:pt x="10800" y="5400"/>
                </a:cubicBezTo>
                <a:cubicBezTo>
                  <a:pt x="8522" y="5399"/>
                  <a:pt x="6490" y="6828"/>
                  <a:pt x="5719" y="8970"/>
                </a:cubicBezTo>
                <a:lnTo>
                  <a:pt x="638" y="7141"/>
                </a:lnTo>
                <a:cubicBezTo>
                  <a:pt x="2181" y="2856"/>
                  <a:pt x="6245" y="-1"/>
                  <a:pt x="10800" y="0"/>
                </a:cubicBezTo>
                <a:cubicBezTo>
                  <a:pt x="16764" y="0"/>
                  <a:pt x="21599" y="4835"/>
                  <a:pt x="21600" y="10799"/>
                </a:cubicBezTo>
                <a:lnTo>
                  <a:pt x="21600" y="10800"/>
                </a:lnTo>
                <a:lnTo>
                  <a:pt x="24300" y="10800"/>
                </a:lnTo>
                <a:lnTo>
                  <a:pt x="18900" y="16200"/>
                </a:lnTo>
                <a:lnTo>
                  <a:pt x="13500" y="10800"/>
                </a:lnTo>
                <a:lnTo>
                  <a:pt x="16200" y="10800"/>
                </a:lnTo>
                <a:close/>
              </a:path>
            </a:pathLst>
          </a:custGeom>
          <a:solidFill>
            <a:srgbClr val="FFFF00">
              <a:alpha val="41960"/>
            </a:srgbClr>
          </a:solidFill>
          <a:ln w="28575" algn="ctr">
            <a:solidFill>
              <a:schemeClr val="tx2"/>
            </a:solidFill>
            <a:miter lim="800000"/>
            <a:headEnd type="none" w="sm" len="sm"/>
            <a:tailEnd type="none" w="sm" len="sm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105504" name="AutoShape 32"/>
          <p:cNvSpPr>
            <a:spLocks noChangeArrowheads="1"/>
          </p:cNvSpPr>
          <p:nvPr/>
        </p:nvSpPr>
        <p:spPr bwMode="auto">
          <a:xfrm rot="-9826814">
            <a:off x="5580063" y="1125538"/>
            <a:ext cx="1079500" cy="2736850"/>
          </a:xfrm>
          <a:prstGeom prst="upArrow">
            <a:avLst>
              <a:gd name="adj1" fmla="val 50000"/>
              <a:gd name="adj2" fmla="val 63382"/>
            </a:avLst>
          </a:prstGeom>
          <a:solidFill>
            <a:srgbClr val="FFFF00"/>
          </a:solidFill>
          <a:ln w="28575" algn="ctr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105505" name="Line 33"/>
          <p:cNvSpPr>
            <a:spLocks noChangeShapeType="1"/>
          </p:cNvSpPr>
          <p:nvPr/>
        </p:nvSpPr>
        <p:spPr bwMode="auto">
          <a:xfrm flipH="1">
            <a:off x="1331913" y="3860800"/>
            <a:ext cx="649287" cy="2232025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05506" name="Text Box 34"/>
          <p:cNvSpPr txBox="1">
            <a:spLocks noChangeArrowheads="1"/>
          </p:cNvSpPr>
          <p:nvPr/>
        </p:nvSpPr>
        <p:spPr bwMode="auto">
          <a:xfrm>
            <a:off x="4716463" y="333375"/>
            <a:ext cx="41751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Direzione di TKOF &amp; LDG</a:t>
            </a:r>
          </a:p>
        </p:txBody>
      </p:sp>
      <p:sp>
        <p:nvSpPr>
          <p:cNvPr id="105507" name="Text Box 35"/>
          <p:cNvSpPr txBox="1">
            <a:spLocks noChangeArrowheads="1"/>
          </p:cNvSpPr>
          <p:nvPr/>
        </p:nvSpPr>
        <p:spPr bwMode="auto">
          <a:xfrm>
            <a:off x="2987675" y="4076700"/>
            <a:ext cx="20161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QFU 197</a:t>
            </a:r>
          </a:p>
        </p:txBody>
      </p:sp>
      <p:sp>
        <p:nvSpPr>
          <p:cNvPr id="105508" name="Text Box 36"/>
          <p:cNvSpPr txBox="1">
            <a:spLocks noChangeArrowheads="1"/>
          </p:cNvSpPr>
          <p:nvPr/>
        </p:nvSpPr>
        <p:spPr bwMode="auto">
          <a:xfrm>
            <a:off x="3203575" y="5516563"/>
            <a:ext cx="5688013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Sulla RWY si scrivono solo le decine  approssimate al grado più vicino </a:t>
            </a:r>
          </a:p>
        </p:txBody>
      </p:sp>
      <p:sp>
        <p:nvSpPr>
          <p:cNvPr id="105510" name="AutoShape 38"/>
          <p:cNvSpPr>
            <a:spLocks noChangeArrowheads="1"/>
          </p:cNvSpPr>
          <p:nvPr/>
        </p:nvSpPr>
        <p:spPr bwMode="auto">
          <a:xfrm rot="11788533" flipV="1">
            <a:off x="5580063" y="1125538"/>
            <a:ext cx="1079500" cy="2736850"/>
          </a:xfrm>
          <a:prstGeom prst="upArrow">
            <a:avLst>
              <a:gd name="adj1" fmla="val 50000"/>
              <a:gd name="adj2" fmla="val 63382"/>
            </a:avLst>
          </a:prstGeom>
          <a:solidFill>
            <a:srgbClr val="FFFF00"/>
          </a:solidFill>
          <a:ln w="28575" algn="ctr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105511" name="Line 39"/>
          <p:cNvSpPr>
            <a:spLocks noChangeShapeType="1"/>
          </p:cNvSpPr>
          <p:nvPr/>
        </p:nvSpPr>
        <p:spPr bwMode="auto">
          <a:xfrm flipV="1">
            <a:off x="1979613" y="692150"/>
            <a:ext cx="863600" cy="3168650"/>
          </a:xfrm>
          <a:prstGeom prst="line">
            <a:avLst/>
          </a:prstGeom>
          <a:noFill/>
          <a:ln w="50800">
            <a:solidFill>
              <a:schemeClr val="tx2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05516" name="AutoShape 44"/>
          <p:cNvSpPr>
            <a:spLocks noChangeArrowheads="1"/>
          </p:cNvSpPr>
          <p:nvPr/>
        </p:nvSpPr>
        <p:spPr bwMode="auto">
          <a:xfrm rot="-4757300">
            <a:off x="1997075" y="747713"/>
            <a:ext cx="684213" cy="719137"/>
          </a:xfrm>
          <a:prstGeom prst="upDownArrow">
            <a:avLst>
              <a:gd name="adj1" fmla="val 41065"/>
              <a:gd name="adj2" fmla="val 32159"/>
            </a:avLst>
          </a:prstGeom>
          <a:solidFill>
            <a:srgbClr val="FFFF00">
              <a:alpha val="41960"/>
            </a:srgbClr>
          </a:solidFill>
          <a:ln w="28575" algn="ctr">
            <a:solidFill>
              <a:schemeClr val="tx2"/>
            </a:solidFill>
            <a:miter lim="800000"/>
            <a:headEnd type="none" w="sm" len="sm"/>
            <a:tailEnd type="none" w="sm" len="sm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105517" name="Text Box 45"/>
          <p:cNvSpPr txBox="1">
            <a:spLocks noChangeArrowheads="1"/>
          </p:cNvSpPr>
          <p:nvPr/>
        </p:nvSpPr>
        <p:spPr bwMode="auto">
          <a:xfrm>
            <a:off x="2843213" y="1125538"/>
            <a:ext cx="20161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QFU 017</a:t>
            </a:r>
          </a:p>
        </p:txBody>
      </p:sp>
      <p:sp>
        <p:nvSpPr>
          <p:cNvPr id="105496" name="Rectangle 24"/>
          <p:cNvSpPr>
            <a:spLocks noChangeArrowheads="1"/>
          </p:cNvSpPr>
          <p:nvPr/>
        </p:nvSpPr>
        <p:spPr bwMode="auto">
          <a:xfrm rot="988380">
            <a:off x="1258888" y="5445125"/>
            <a:ext cx="5238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solidFill>
                  <a:srgbClr val="FFFF00"/>
                </a:solidFill>
                <a:latin typeface="Arial" panose="020B0604020202020204" pitchFamily="34" charset="0"/>
              </a:rPr>
              <a:t>02</a:t>
            </a:r>
          </a:p>
        </p:txBody>
      </p:sp>
    </p:spTree>
    <p:extLst>
      <p:ext uri="{BB962C8B-B14F-4D97-AF65-F5344CB8AC3E}">
        <p14:creationId xmlns:p14="http://schemas.microsoft.com/office/powerpoint/2010/main" val="371750391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105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5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" dur="500"/>
                                        <p:tgtEl>
                                          <p:spTgt spid="105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105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4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05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9" dur="500"/>
                                        <p:tgtEl>
                                          <p:spTgt spid="105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105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6" dur="500"/>
                                        <p:tgtEl>
                                          <p:spTgt spid="105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38" presetID="55" presetClass="entr" presetSubtype="0" repeatCount="indefinite" fill="hold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054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054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054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45" dur="1000" fill="hold"/>
                                        <p:tgtEl>
                                          <p:spTgt spid="1054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9" dur="500"/>
                                        <p:tgtEl>
                                          <p:spTgt spid="1055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2" dur="500"/>
                                        <p:tgtEl>
                                          <p:spTgt spid="1055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5" dur="500"/>
                                        <p:tgtEl>
                                          <p:spTgt spid="1055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8" dur="500"/>
                                        <p:tgtEl>
                                          <p:spTgt spid="1055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1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105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65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05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6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105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4" dur="500"/>
                                        <p:tgtEl>
                                          <p:spTgt spid="105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76" presetID="55" presetClass="entr" presetSubtype="0" repeatCount="indefinite" fill="hold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054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054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1054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8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83" dur="1000" fill="hold"/>
                                        <p:tgtEl>
                                          <p:spTgt spid="1054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498" grpId="0" build="allAtOnce"/>
      <p:bldP spid="105499" grpId="0" animBg="1"/>
      <p:bldP spid="105500" grpId="0"/>
      <p:bldP spid="105501" grpId="0" animBg="1"/>
      <p:bldP spid="105501" grpId="1" animBg="1"/>
      <p:bldP spid="105504" grpId="0" animBg="1"/>
      <p:bldP spid="105504" grpId="1" animBg="1"/>
      <p:bldP spid="105505" grpId="0" animBg="1"/>
      <p:bldP spid="105505" grpId="1" animBg="1"/>
      <p:bldP spid="105506" grpId="0"/>
      <p:bldP spid="105507" grpId="0"/>
      <p:bldP spid="105507" grpId="1"/>
      <p:bldP spid="105508" grpId="0"/>
      <p:bldP spid="105510" grpId="0" animBg="1"/>
      <p:bldP spid="105511" grpId="0" animBg="1"/>
      <p:bldP spid="105516" grpId="0" animBg="1"/>
      <p:bldP spid="105517" grpId="0"/>
      <p:bldP spid="105496" grpId="0" build="allAtOnce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8F9C38AF-BA82-45E1-95E7-D4773937525D}" type="slidenum">
              <a:rPr lang="it-IT" altLang="it-IT" sz="1000">
                <a:solidFill>
                  <a:srgbClr val="FFFFFF"/>
                </a:solidFill>
              </a:rPr>
              <a:pPr/>
              <a:t>35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69635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109571" name="Text Box 3"/>
          <p:cNvSpPr txBox="1">
            <a:spLocks noChangeArrowheads="1"/>
          </p:cNvSpPr>
          <p:nvPr/>
        </p:nvSpPr>
        <p:spPr bwMode="auto">
          <a:xfrm>
            <a:off x="971550" y="0"/>
            <a:ext cx="72009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E se ci sono più piste parallele ?</a:t>
            </a:r>
          </a:p>
        </p:txBody>
      </p:sp>
      <p:sp>
        <p:nvSpPr>
          <p:cNvPr id="109572" name="Text Box 4"/>
          <p:cNvSpPr txBox="1">
            <a:spLocks noChangeArrowheads="1"/>
          </p:cNvSpPr>
          <p:nvPr/>
        </p:nvSpPr>
        <p:spPr bwMode="auto">
          <a:xfrm>
            <a:off x="0" y="765175"/>
            <a:ext cx="91440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>
                <a:latin typeface="Arial" panose="020B0604020202020204" pitchFamily="34" charset="0"/>
              </a:rPr>
              <a:t>Se sono due si aggiungono le lettere</a:t>
            </a:r>
            <a:r>
              <a:rPr lang="it-IT" altLang="it-IT" sz="2400" b="1">
                <a:latin typeface="Arial" panose="020B0604020202020204" pitchFamily="34" charset="0"/>
              </a:rPr>
              <a:t> </a:t>
            </a:r>
          </a:p>
        </p:txBody>
      </p:sp>
      <p:grpSp>
        <p:nvGrpSpPr>
          <p:cNvPr id="109574" name="Group 6"/>
          <p:cNvGrpSpPr>
            <a:grpSpLocks/>
          </p:cNvGrpSpPr>
          <p:nvPr/>
        </p:nvGrpSpPr>
        <p:grpSpPr bwMode="auto">
          <a:xfrm>
            <a:off x="1835150" y="2492375"/>
            <a:ext cx="1584325" cy="3960813"/>
            <a:chOff x="2018" y="1661"/>
            <a:chExt cx="998" cy="2495"/>
          </a:xfrm>
        </p:grpSpPr>
        <p:grpSp>
          <p:nvGrpSpPr>
            <p:cNvPr id="69662" name="Group 7"/>
            <p:cNvGrpSpPr>
              <a:grpSpLocks/>
            </p:cNvGrpSpPr>
            <p:nvPr/>
          </p:nvGrpSpPr>
          <p:grpSpPr bwMode="auto">
            <a:xfrm>
              <a:off x="2018" y="1720"/>
              <a:ext cx="998" cy="2436"/>
              <a:chOff x="2018" y="1720"/>
              <a:chExt cx="998" cy="2436"/>
            </a:xfrm>
          </p:grpSpPr>
          <p:grpSp>
            <p:nvGrpSpPr>
              <p:cNvPr id="69667" name="Group 8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sp>
              <p:nvSpPr>
                <p:cNvPr id="69670" name="Rectangle 9"/>
                <p:cNvSpPr>
                  <a:spLocks noChangeArrowheads="1"/>
                </p:cNvSpPr>
                <p:nvPr/>
              </p:nvSpPr>
              <p:spPr bwMode="auto">
                <a:xfrm>
                  <a:off x="2018" y="1720"/>
                  <a:ext cx="998" cy="2436"/>
                </a:xfrm>
                <a:prstGeom prst="rect">
                  <a:avLst/>
                </a:prstGeom>
                <a:solidFill>
                  <a:srgbClr val="969696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69671" name="Group 10"/>
                <p:cNvGrpSpPr>
                  <a:grpSpLocks/>
                </p:cNvGrpSpPr>
                <p:nvPr/>
              </p:nvGrpSpPr>
              <p:grpSpPr bwMode="auto">
                <a:xfrm>
                  <a:off x="2064" y="3748"/>
                  <a:ext cx="880" cy="356"/>
                  <a:chOff x="2744" y="3929"/>
                  <a:chExt cx="680" cy="181"/>
                </a:xfrm>
              </p:grpSpPr>
              <p:sp>
                <p:nvSpPr>
                  <p:cNvPr id="69672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2744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69673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83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69674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292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69675" name="Rectangle 14"/>
                  <p:cNvSpPr>
                    <a:spLocks noChangeArrowheads="1"/>
                  </p:cNvSpPr>
                  <p:nvPr/>
                </p:nvSpPr>
                <p:spPr bwMode="auto">
                  <a:xfrm>
                    <a:off x="3016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69676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3107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69677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319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69678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328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69679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3379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</p:grpSp>
          <p:sp>
            <p:nvSpPr>
              <p:cNvPr id="69668" name="Line 19"/>
              <p:cNvSpPr>
                <a:spLocks noChangeShapeType="1"/>
              </p:cNvSpPr>
              <p:nvPr/>
            </p:nvSpPr>
            <p:spPr bwMode="auto">
              <a:xfrm>
                <a:off x="2076" y="1720"/>
                <a:ext cx="0" cy="2436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669" name="Line 20"/>
              <p:cNvSpPr>
                <a:spLocks noChangeShapeType="1"/>
              </p:cNvSpPr>
              <p:nvPr/>
            </p:nvSpPr>
            <p:spPr bwMode="auto">
              <a:xfrm>
                <a:off x="2956" y="1720"/>
                <a:ext cx="0" cy="2436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69663" name="Rectangle 21"/>
            <p:cNvSpPr>
              <a:spLocks noChangeArrowheads="1"/>
            </p:cNvSpPr>
            <p:nvPr/>
          </p:nvSpPr>
          <p:spPr bwMode="auto">
            <a:xfrm>
              <a:off x="2488" y="3086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69664" name="Rectangle 22"/>
            <p:cNvSpPr>
              <a:spLocks noChangeArrowheads="1"/>
            </p:cNvSpPr>
            <p:nvPr/>
          </p:nvSpPr>
          <p:spPr bwMode="auto">
            <a:xfrm>
              <a:off x="2488" y="2611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69665" name="Rectangle 23"/>
            <p:cNvSpPr>
              <a:spLocks noChangeArrowheads="1"/>
            </p:cNvSpPr>
            <p:nvPr/>
          </p:nvSpPr>
          <p:spPr bwMode="auto">
            <a:xfrm>
              <a:off x="2488" y="2135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69666" name="Rectangle 24"/>
            <p:cNvSpPr>
              <a:spLocks noChangeArrowheads="1"/>
            </p:cNvSpPr>
            <p:nvPr/>
          </p:nvSpPr>
          <p:spPr bwMode="auto">
            <a:xfrm>
              <a:off x="2488" y="1661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109593" name="Text Box 25"/>
          <p:cNvSpPr txBox="1">
            <a:spLocks noChangeArrowheads="1"/>
          </p:cNvSpPr>
          <p:nvPr/>
        </p:nvSpPr>
        <p:spPr bwMode="auto">
          <a:xfrm>
            <a:off x="2206625" y="5226050"/>
            <a:ext cx="781050" cy="455613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2400">
                <a:latin typeface="Arial" panose="020B0604020202020204" pitchFamily="34" charset="0"/>
              </a:rPr>
              <a:t>30 L</a:t>
            </a:r>
          </a:p>
        </p:txBody>
      </p:sp>
      <p:grpSp>
        <p:nvGrpSpPr>
          <p:cNvPr id="109594" name="Group 26"/>
          <p:cNvGrpSpPr>
            <a:grpSpLocks/>
          </p:cNvGrpSpPr>
          <p:nvPr/>
        </p:nvGrpSpPr>
        <p:grpSpPr bwMode="auto">
          <a:xfrm>
            <a:off x="4716463" y="2492375"/>
            <a:ext cx="1584325" cy="3960813"/>
            <a:chOff x="2018" y="1661"/>
            <a:chExt cx="998" cy="2495"/>
          </a:xfrm>
        </p:grpSpPr>
        <p:grpSp>
          <p:nvGrpSpPr>
            <p:cNvPr id="69644" name="Group 27"/>
            <p:cNvGrpSpPr>
              <a:grpSpLocks/>
            </p:cNvGrpSpPr>
            <p:nvPr/>
          </p:nvGrpSpPr>
          <p:grpSpPr bwMode="auto">
            <a:xfrm>
              <a:off x="2018" y="1720"/>
              <a:ext cx="998" cy="2436"/>
              <a:chOff x="2018" y="1720"/>
              <a:chExt cx="998" cy="2436"/>
            </a:xfrm>
          </p:grpSpPr>
          <p:grpSp>
            <p:nvGrpSpPr>
              <p:cNvPr id="69649" name="Group 28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sp>
              <p:nvSpPr>
                <p:cNvPr id="69652" name="Rectangle 29"/>
                <p:cNvSpPr>
                  <a:spLocks noChangeArrowheads="1"/>
                </p:cNvSpPr>
                <p:nvPr/>
              </p:nvSpPr>
              <p:spPr bwMode="auto">
                <a:xfrm>
                  <a:off x="2018" y="1720"/>
                  <a:ext cx="998" cy="2436"/>
                </a:xfrm>
                <a:prstGeom prst="rect">
                  <a:avLst/>
                </a:prstGeom>
                <a:solidFill>
                  <a:srgbClr val="969696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69653" name="Group 30"/>
                <p:cNvGrpSpPr>
                  <a:grpSpLocks/>
                </p:cNvGrpSpPr>
                <p:nvPr/>
              </p:nvGrpSpPr>
              <p:grpSpPr bwMode="auto">
                <a:xfrm>
                  <a:off x="2064" y="3748"/>
                  <a:ext cx="880" cy="356"/>
                  <a:chOff x="2744" y="3929"/>
                  <a:chExt cx="680" cy="181"/>
                </a:xfrm>
              </p:grpSpPr>
              <p:sp>
                <p:nvSpPr>
                  <p:cNvPr id="69654" name="Rectangle 31"/>
                  <p:cNvSpPr>
                    <a:spLocks noChangeArrowheads="1"/>
                  </p:cNvSpPr>
                  <p:nvPr/>
                </p:nvSpPr>
                <p:spPr bwMode="auto">
                  <a:xfrm>
                    <a:off x="2744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69655" name="Rectangle 32"/>
                  <p:cNvSpPr>
                    <a:spLocks noChangeArrowheads="1"/>
                  </p:cNvSpPr>
                  <p:nvPr/>
                </p:nvSpPr>
                <p:spPr bwMode="auto">
                  <a:xfrm>
                    <a:off x="283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69656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292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69657" name="Rectangle 34"/>
                  <p:cNvSpPr>
                    <a:spLocks noChangeArrowheads="1"/>
                  </p:cNvSpPr>
                  <p:nvPr/>
                </p:nvSpPr>
                <p:spPr bwMode="auto">
                  <a:xfrm>
                    <a:off x="3016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69658" name="Rectangle 35"/>
                  <p:cNvSpPr>
                    <a:spLocks noChangeArrowheads="1"/>
                  </p:cNvSpPr>
                  <p:nvPr/>
                </p:nvSpPr>
                <p:spPr bwMode="auto">
                  <a:xfrm>
                    <a:off x="3107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69659" name="Rectangle 36"/>
                  <p:cNvSpPr>
                    <a:spLocks noChangeArrowheads="1"/>
                  </p:cNvSpPr>
                  <p:nvPr/>
                </p:nvSpPr>
                <p:spPr bwMode="auto">
                  <a:xfrm>
                    <a:off x="319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69660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328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69661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3379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</p:grpSp>
          <p:sp>
            <p:nvSpPr>
              <p:cNvPr id="69650" name="Line 39"/>
              <p:cNvSpPr>
                <a:spLocks noChangeShapeType="1"/>
              </p:cNvSpPr>
              <p:nvPr/>
            </p:nvSpPr>
            <p:spPr bwMode="auto">
              <a:xfrm>
                <a:off x="2076" y="1720"/>
                <a:ext cx="0" cy="2436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651" name="Line 40"/>
              <p:cNvSpPr>
                <a:spLocks noChangeShapeType="1"/>
              </p:cNvSpPr>
              <p:nvPr/>
            </p:nvSpPr>
            <p:spPr bwMode="auto">
              <a:xfrm>
                <a:off x="2956" y="1720"/>
                <a:ext cx="0" cy="2436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69645" name="Rectangle 41"/>
            <p:cNvSpPr>
              <a:spLocks noChangeArrowheads="1"/>
            </p:cNvSpPr>
            <p:nvPr/>
          </p:nvSpPr>
          <p:spPr bwMode="auto">
            <a:xfrm>
              <a:off x="2488" y="3086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69646" name="Rectangle 42"/>
            <p:cNvSpPr>
              <a:spLocks noChangeArrowheads="1"/>
            </p:cNvSpPr>
            <p:nvPr/>
          </p:nvSpPr>
          <p:spPr bwMode="auto">
            <a:xfrm>
              <a:off x="2488" y="2611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69647" name="Rectangle 43"/>
            <p:cNvSpPr>
              <a:spLocks noChangeArrowheads="1"/>
            </p:cNvSpPr>
            <p:nvPr/>
          </p:nvSpPr>
          <p:spPr bwMode="auto">
            <a:xfrm>
              <a:off x="2488" y="2135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69648" name="Rectangle 44"/>
            <p:cNvSpPr>
              <a:spLocks noChangeArrowheads="1"/>
            </p:cNvSpPr>
            <p:nvPr/>
          </p:nvSpPr>
          <p:spPr bwMode="auto">
            <a:xfrm>
              <a:off x="2488" y="1661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109613" name="Text Box 45"/>
          <p:cNvSpPr txBox="1">
            <a:spLocks noChangeArrowheads="1"/>
          </p:cNvSpPr>
          <p:nvPr/>
        </p:nvSpPr>
        <p:spPr bwMode="auto">
          <a:xfrm>
            <a:off x="5087938" y="5226050"/>
            <a:ext cx="852487" cy="455613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2400">
                <a:latin typeface="Arial" panose="020B0604020202020204" pitchFamily="34" charset="0"/>
              </a:rPr>
              <a:t>30 R</a:t>
            </a:r>
          </a:p>
        </p:txBody>
      </p:sp>
      <p:sp>
        <p:nvSpPr>
          <p:cNvPr id="109615" name="Text Box 47"/>
          <p:cNvSpPr txBox="1">
            <a:spLocks noChangeArrowheads="1"/>
          </p:cNvSpPr>
          <p:nvPr/>
        </p:nvSpPr>
        <p:spPr bwMode="auto">
          <a:xfrm>
            <a:off x="1619250" y="1844675"/>
            <a:ext cx="19446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L per LEFT</a:t>
            </a:r>
          </a:p>
        </p:txBody>
      </p:sp>
      <p:sp>
        <p:nvSpPr>
          <p:cNvPr id="109616" name="Text Box 48"/>
          <p:cNvSpPr txBox="1">
            <a:spLocks noChangeArrowheads="1"/>
          </p:cNvSpPr>
          <p:nvPr/>
        </p:nvSpPr>
        <p:spPr bwMode="auto">
          <a:xfrm>
            <a:off x="4427538" y="1844675"/>
            <a:ext cx="2089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R per RIGHT</a:t>
            </a:r>
          </a:p>
        </p:txBody>
      </p:sp>
    </p:spTree>
    <p:extLst>
      <p:ext uri="{BB962C8B-B14F-4D97-AF65-F5344CB8AC3E}">
        <p14:creationId xmlns:p14="http://schemas.microsoft.com/office/powerpoint/2010/main" val="255183524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9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09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09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6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1095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0" presetID="55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9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9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9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95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95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09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5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9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9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09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09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09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09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571" grpId="0"/>
      <p:bldP spid="109593" grpId="0" animBg="1"/>
      <p:bldP spid="109613" grpId="0" animBg="1"/>
      <p:bldP spid="109615" grpId="0"/>
      <p:bldP spid="109616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79459241-769E-4FD4-A92A-F54FA9484E05}" type="slidenum">
              <a:rPr lang="it-IT" altLang="it-IT" sz="1000">
                <a:solidFill>
                  <a:srgbClr val="FFFFFF"/>
                </a:solidFill>
              </a:rPr>
              <a:pPr/>
              <a:t>36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70659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111619" name="Text Box 3"/>
          <p:cNvSpPr txBox="1">
            <a:spLocks noChangeArrowheads="1"/>
          </p:cNvSpPr>
          <p:nvPr/>
        </p:nvSpPr>
        <p:spPr bwMode="auto">
          <a:xfrm>
            <a:off x="971550" y="0"/>
            <a:ext cx="72009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E se ci sono più piste parallele ?</a:t>
            </a:r>
          </a:p>
        </p:txBody>
      </p:sp>
      <p:sp>
        <p:nvSpPr>
          <p:cNvPr id="111620" name="Text Box 4"/>
          <p:cNvSpPr txBox="1">
            <a:spLocks noChangeArrowheads="1"/>
          </p:cNvSpPr>
          <p:nvPr/>
        </p:nvSpPr>
        <p:spPr bwMode="auto">
          <a:xfrm>
            <a:off x="0" y="765175"/>
            <a:ext cx="91440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>
                <a:latin typeface="Arial" panose="020B0604020202020204" pitchFamily="34" charset="0"/>
              </a:rPr>
              <a:t>Se sono tre si aggiungono le lettere</a:t>
            </a:r>
            <a:r>
              <a:rPr lang="it-IT" altLang="it-IT" sz="2400" b="1">
                <a:latin typeface="Arial" panose="020B0604020202020204" pitchFamily="34" charset="0"/>
              </a:rPr>
              <a:t> </a:t>
            </a:r>
          </a:p>
        </p:txBody>
      </p:sp>
      <p:grpSp>
        <p:nvGrpSpPr>
          <p:cNvPr id="111621" name="Group 5"/>
          <p:cNvGrpSpPr>
            <a:grpSpLocks/>
          </p:cNvGrpSpPr>
          <p:nvPr/>
        </p:nvGrpSpPr>
        <p:grpSpPr bwMode="auto">
          <a:xfrm>
            <a:off x="684213" y="2492375"/>
            <a:ext cx="1584325" cy="3960813"/>
            <a:chOff x="2018" y="1661"/>
            <a:chExt cx="998" cy="2495"/>
          </a:xfrm>
        </p:grpSpPr>
        <p:grpSp>
          <p:nvGrpSpPr>
            <p:cNvPr id="70707" name="Group 6"/>
            <p:cNvGrpSpPr>
              <a:grpSpLocks/>
            </p:cNvGrpSpPr>
            <p:nvPr/>
          </p:nvGrpSpPr>
          <p:grpSpPr bwMode="auto">
            <a:xfrm>
              <a:off x="2018" y="1720"/>
              <a:ext cx="998" cy="2436"/>
              <a:chOff x="2018" y="1720"/>
              <a:chExt cx="998" cy="2436"/>
            </a:xfrm>
          </p:grpSpPr>
          <p:grpSp>
            <p:nvGrpSpPr>
              <p:cNvPr id="70712" name="Group 7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sp>
              <p:nvSpPr>
                <p:cNvPr id="70715" name="Rectangle 8"/>
                <p:cNvSpPr>
                  <a:spLocks noChangeArrowheads="1"/>
                </p:cNvSpPr>
                <p:nvPr/>
              </p:nvSpPr>
              <p:spPr bwMode="auto">
                <a:xfrm>
                  <a:off x="2018" y="1720"/>
                  <a:ext cx="998" cy="2436"/>
                </a:xfrm>
                <a:prstGeom prst="rect">
                  <a:avLst/>
                </a:prstGeom>
                <a:solidFill>
                  <a:srgbClr val="969696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70716" name="Group 9"/>
                <p:cNvGrpSpPr>
                  <a:grpSpLocks/>
                </p:cNvGrpSpPr>
                <p:nvPr/>
              </p:nvGrpSpPr>
              <p:grpSpPr bwMode="auto">
                <a:xfrm>
                  <a:off x="2064" y="3748"/>
                  <a:ext cx="880" cy="356"/>
                  <a:chOff x="2744" y="3929"/>
                  <a:chExt cx="680" cy="181"/>
                </a:xfrm>
              </p:grpSpPr>
              <p:sp>
                <p:nvSpPr>
                  <p:cNvPr id="70717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2744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0718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283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0719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92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0720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3016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0721" name="Rectangle 14"/>
                  <p:cNvSpPr>
                    <a:spLocks noChangeArrowheads="1"/>
                  </p:cNvSpPr>
                  <p:nvPr/>
                </p:nvSpPr>
                <p:spPr bwMode="auto">
                  <a:xfrm>
                    <a:off x="3107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0722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319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0723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328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0724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3379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</p:grpSp>
          <p:sp>
            <p:nvSpPr>
              <p:cNvPr id="70713" name="Line 18"/>
              <p:cNvSpPr>
                <a:spLocks noChangeShapeType="1"/>
              </p:cNvSpPr>
              <p:nvPr/>
            </p:nvSpPr>
            <p:spPr bwMode="auto">
              <a:xfrm>
                <a:off x="2076" y="1720"/>
                <a:ext cx="0" cy="2436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14" name="Line 19"/>
              <p:cNvSpPr>
                <a:spLocks noChangeShapeType="1"/>
              </p:cNvSpPr>
              <p:nvPr/>
            </p:nvSpPr>
            <p:spPr bwMode="auto">
              <a:xfrm>
                <a:off x="2956" y="1720"/>
                <a:ext cx="0" cy="2436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0708" name="Rectangle 20"/>
            <p:cNvSpPr>
              <a:spLocks noChangeArrowheads="1"/>
            </p:cNvSpPr>
            <p:nvPr/>
          </p:nvSpPr>
          <p:spPr bwMode="auto">
            <a:xfrm>
              <a:off x="2488" y="3086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0709" name="Rectangle 21"/>
            <p:cNvSpPr>
              <a:spLocks noChangeArrowheads="1"/>
            </p:cNvSpPr>
            <p:nvPr/>
          </p:nvSpPr>
          <p:spPr bwMode="auto">
            <a:xfrm>
              <a:off x="2488" y="2611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0710" name="Rectangle 22"/>
            <p:cNvSpPr>
              <a:spLocks noChangeArrowheads="1"/>
            </p:cNvSpPr>
            <p:nvPr/>
          </p:nvSpPr>
          <p:spPr bwMode="auto">
            <a:xfrm>
              <a:off x="2488" y="2135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0711" name="Rectangle 23"/>
            <p:cNvSpPr>
              <a:spLocks noChangeArrowheads="1"/>
            </p:cNvSpPr>
            <p:nvPr/>
          </p:nvSpPr>
          <p:spPr bwMode="auto">
            <a:xfrm>
              <a:off x="2488" y="1661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111640" name="Text Box 24"/>
          <p:cNvSpPr txBox="1">
            <a:spLocks noChangeArrowheads="1"/>
          </p:cNvSpPr>
          <p:nvPr/>
        </p:nvSpPr>
        <p:spPr bwMode="auto">
          <a:xfrm>
            <a:off x="1055688" y="5226050"/>
            <a:ext cx="781050" cy="455613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2400">
                <a:latin typeface="Arial" panose="020B0604020202020204" pitchFamily="34" charset="0"/>
              </a:rPr>
              <a:t>31 L</a:t>
            </a:r>
          </a:p>
        </p:txBody>
      </p:sp>
      <p:grpSp>
        <p:nvGrpSpPr>
          <p:cNvPr id="111641" name="Group 25"/>
          <p:cNvGrpSpPr>
            <a:grpSpLocks/>
          </p:cNvGrpSpPr>
          <p:nvPr/>
        </p:nvGrpSpPr>
        <p:grpSpPr bwMode="auto">
          <a:xfrm>
            <a:off x="6877050" y="2492375"/>
            <a:ext cx="1584325" cy="3960813"/>
            <a:chOff x="2018" y="1661"/>
            <a:chExt cx="998" cy="2495"/>
          </a:xfrm>
        </p:grpSpPr>
        <p:grpSp>
          <p:nvGrpSpPr>
            <p:cNvPr id="70689" name="Group 26"/>
            <p:cNvGrpSpPr>
              <a:grpSpLocks/>
            </p:cNvGrpSpPr>
            <p:nvPr/>
          </p:nvGrpSpPr>
          <p:grpSpPr bwMode="auto">
            <a:xfrm>
              <a:off x="2018" y="1720"/>
              <a:ext cx="998" cy="2436"/>
              <a:chOff x="2018" y="1720"/>
              <a:chExt cx="998" cy="2436"/>
            </a:xfrm>
          </p:grpSpPr>
          <p:grpSp>
            <p:nvGrpSpPr>
              <p:cNvPr id="70694" name="Group 27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sp>
              <p:nvSpPr>
                <p:cNvPr id="70697" name="Rectangle 28"/>
                <p:cNvSpPr>
                  <a:spLocks noChangeArrowheads="1"/>
                </p:cNvSpPr>
                <p:nvPr/>
              </p:nvSpPr>
              <p:spPr bwMode="auto">
                <a:xfrm>
                  <a:off x="2018" y="1720"/>
                  <a:ext cx="998" cy="2436"/>
                </a:xfrm>
                <a:prstGeom prst="rect">
                  <a:avLst/>
                </a:prstGeom>
                <a:solidFill>
                  <a:srgbClr val="969696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70698" name="Group 29"/>
                <p:cNvGrpSpPr>
                  <a:grpSpLocks/>
                </p:cNvGrpSpPr>
                <p:nvPr/>
              </p:nvGrpSpPr>
              <p:grpSpPr bwMode="auto">
                <a:xfrm>
                  <a:off x="2064" y="3748"/>
                  <a:ext cx="880" cy="356"/>
                  <a:chOff x="2744" y="3929"/>
                  <a:chExt cx="680" cy="181"/>
                </a:xfrm>
              </p:grpSpPr>
              <p:sp>
                <p:nvSpPr>
                  <p:cNvPr id="70699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2744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0700" name="Rectangle 31"/>
                  <p:cNvSpPr>
                    <a:spLocks noChangeArrowheads="1"/>
                  </p:cNvSpPr>
                  <p:nvPr/>
                </p:nvSpPr>
                <p:spPr bwMode="auto">
                  <a:xfrm>
                    <a:off x="283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0701" name="Rectangle 32"/>
                  <p:cNvSpPr>
                    <a:spLocks noChangeArrowheads="1"/>
                  </p:cNvSpPr>
                  <p:nvPr/>
                </p:nvSpPr>
                <p:spPr bwMode="auto">
                  <a:xfrm>
                    <a:off x="292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0702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3016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0703" name="Rectangle 34"/>
                  <p:cNvSpPr>
                    <a:spLocks noChangeArrowheads="1"/>
                  </p:cNvSpPr>
                  <p:nvPr/>
                </p:nvSpPr>
                <p:spPr bwMode="auto">
                  <a:xfrm>
                    <a:off x="3107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0704" name="Rectangle 35"/>
                  <p:cNvSpPr>
                    <a:spLocks noChangeArrowheads="1"/>
                  </p:cNvSpPr>
                  <p:nvPr/>
                </p:nvSpPr>
                <p:spPr bwMode="auto">
                  <a:xfrm>
                    <a:off x="319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0705" name="Rectangle 36"/>
                  <p:cNvSpPr>
                    <a:spLocks noChangeArrowheads="1"/>
                  </p:cNvSpPr>
                  <p:nvPr/>
                </p:nvSpPr>
                <p:spPr bwMode="auto">
                  <a:xfrm>
                    <a:off x="328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0706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3379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</p:grpSp>
          <p:sp>
            <p:nvSpPr>
              <p:cNvPr id="70695" name="Line 38"/>
              <p:cNvSpPr>
                <a:spLocks noChangeShapeType="1"/>
              </p:cNvSpPr>
              <p:nvPr/>
            </p:nvSpPr>
            <p:spPr bwMode="auto">
              <a:xfrm>
                <a:off x="2076" y="1720"/>
                <a:ext cx="0" cy="2436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696" name="Line 39"/>
              <p:cNvSpPr>
                <a:spLocks noChangeShapeType="1"/>
              </p:cNvSpPr>
              <p:nvPr/>
            </p:nvSpPr>
            <p:spPr bwMode="auto">
              <a:xfrm>
                <a:off x="2956" y="1720"/>
                <a:ext cx="0" cy="2436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0690" name="Rectangle 40"/>
            <p:cNvSpPr>
              <a:spLocks noChangeArrowheads="1"/>
            </p:cNvSpPr>
            <p:nvPr/>
          </p:nvSpPr>
          <p:spPr bwMode="auto">
            <a:xfrm>
              <a:off x="2488" y="3086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0691" name="Rectangle 41"/>
            <p:cNvSpPr>
              <a:spLocks noChangeArrowheads="1"/>
            </p:cNvSpPr>
            <p:nvPr/>
          </p:nvSpPr>
          <p:spPr bwMode="auto">
            <a:xfrm>
              <a:off x="2488" y="2611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0692" name="Rectangle 42"/>
            <p:cNvSpPr>
              <a:spLocks noChangeArrowheads="1"/>
            </p:cNvSpPr>
            <p:nvPr/>
          </p:nvSpPr>
          <p:spPr bwMode="auto">
            <a:xfrm>
              <a:off x="2488" y="2135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0693" name="Rectangle 43"/>
            <p:cNvSpPr>
              <a:spLocks noChangeArrowheads="1"/>
            </p:cNvSpPr>
            <p:nvPr/>
          </p:nvSpPr>
          <p:spPr bwMode="auto">
            <a:xfrm>
              <a:off x="2488" y="1661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111660" name="Text Box 44"/>
          <p:cNvSpPr txBox="1">
            <a:spLocks noChangeArrowheads="1"/>
          </p:cNvSpPr>
          <p:nvPr/>
        </p:nvSpPr>
        <p:spPr bwMode="auto">
          <a:xfrm>
            <a:off x="7308850" y="5300663"/>
            <a:ext cx="852488" cy="455612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2400">
                <a:latin typeface="Arial" panose="020B0604020202020204" pitchFamily="34" charset="0"/>
              </a:rPr>
              <a:t>31 R</a:t>
            </a:r>
          </a:p>
        </p:txBody>
      </p:sp>
      <p:sp>
        <p:nvSpPr>
          <p:cNvPr id="111661" name="Text Box 45"/>
          <p:cNvSpPr txBox="1">
            <a:spLocks noChangeArrowheads="1"/>
          </p:cNvSpPr>
          <p:nvPr/>
        </p:nvSpPr>
        <p:spPr bwMode="auto">
          <a:xfrm>
            <a:off x="539750" y="1844675"/>
            <a:ext cx="19446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L per LEFT</a:t>
            </a:r>
          </a:p>
        </p:txBody>
      </p:sp>
      <p:sp>
        <p:nvSpPr>
          <p:cNvPr id="111662" name="Text Box 46"/>
          <p:cNvSpPr txBox="1">
            <a:spLocks noChangeArrowheads="1"/>
          </p:cNvSpPr>
          <p:nvPr/>
        </p:nvSpPr>
        <p:spPr bwMode="auto">
          <a:xfrm>
            <a:off x="6732588" y="1844675"/>
            <a:ext cx="2089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R per RIGHT</a:t>
            </a:r>
          </a:p>
        </p:txBody>
      </p:sp>
      <p:grpSp>
        <p:nvGrpSpPr>
          <p:cNvPr id="111663" name="Group 47"/>
          <p:cNvGrpSpPr>
            <a:grpSpLocks/>
          </p:cNvGrpSpPr>
          <p:nvPr/>
        </p:nvGrpSpPr>
        <p:grpSpPr bwMode="auto">
          <a:xfrm>
            <a:off x="3779838" y="2492375"/>
            <a:ext cx="1584325" cy="3960813"/>
            <a:chOff x="2018" y="1661"/>
            <a:chExt cx="998" cy="2495"/>
          </a:xfrm>
        </p:grpSpPr>
        <p:grpSp>
          <p:nvGrpSpPr>
            <p:cNvPr id="70671" name="Group 48"/>
            <p:cNvGrpSpPr>
              <a:grpSpLocks/>
            </p:cNvGrpSpPr>
            <p:nvPr/>
          </p:nvGrpSpPr>
          <p:grpSpPr bwMode="auto">
            <a:xfrm>
              <a:off x="2018" y="1720"/>
              <a:ext cx="998" cy="2436"/>
              <a:chOff x="2018" y="1720"/>
              <a:chExt cx="998" cy="2436"/>
            </a:xfrm>
          </p:grpSpPr>
          <p:grpSp>
            <p:nvGrpSpPr>
              <p:cNvPr id="70676" name="Group 49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sp>
              <p:nvSpPr>
                <p:cNvPr id="70679" name="Rectangle 50"/>
                <p:cNvSpPr>
                  <a:spLocks noChangeArrowheads="1"/>
                </p:cNvSpPr>
                <p:nvPr/>
              </p:nvSpPr>
              <p:spPr bwMode="auto">
                <a:xfrm>
                  <a:off x="2018" y="1720"/>
                  <a:ext cx="998" cy="2436"/>
                </a:xfrm>
                <a:prstGeom prst="rect">
                  <a:avLst/>
                </a:prstGeom>
                <a:solidFill>
                  <a:srgbClr val="969696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70680" name="Group 51"/>
                <p:cNvGrpSpPr>
                  <a:grpSpLocks/>
                </p:cNvGrpSpPr>
                <p:nvPr/>
              </p:nvGrpSpPr>
              <p:grpSpPr bwMode="auto">
                <a:xfrm>
                  <a:off x="2064" y="3748"/>
                  <a:ext cx="880" cy="356"/>
                  <a:chOff x="2744" y="3929"/>
                  <a:chExt cx="680" cy="181"/>
                </a:xfrm>
              </p:grpSpPr>
              <p:sp>
                <p:nvSpPr>
                  <p:cNvPr id="70681" name="Rectangle 52"/>
                  <p:cNvSpPr>
                    <a:spLocks noChangeArrowheads="1"/>
                  </p:cNvSpPr>
                  <p:nvPr/>
                </p:nvSpPr>
                <p:spPr bwMode="auto">
                  <a:xfrm>
                    <a:off x="2744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0682" name="Rectangle 53"/>
                  <p:cNvSpPr>
                    <a:spLocks noChangeArrowheads="1"/>
                  </p:cNvSpPr>
                  <p:nvPr/>
                </p:nvSpPr>
                <p:spPr bwMode="auto">
                  <a:xfrm>
                    <a:off x="283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0683" name="Rectangle 54"/>
                  <p:cNvSpPr>
                    <a:spLocks noChangeArrowheads="1"/>
                  </p:cNvSpPr>
                  <p:nvPr/>
                </p:nvSpPr>
                <p:spPr bwMode="auto">
                  <a:xfrm>
                    <a:off x="292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0684" name="Rectangle 55"/>
                  <p:cNvSpPr>
                    <a:spLocks noChangeArrowheads="1"/>
                  </p:cNvSpPr>
                  <p:nvPr/>
                </p:nvSpPr>
                <p:spPr bwMode="auto">
                  <a:xfrm>
                    <a:off x="3016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0685" name="Rectangle 56"/>
                  <p:cNvSpPr>
                    <a:spLocks noChangeArrowheads="1"/>
                  </p:cNvSpPr>
                  <p:nvPr/>
                </p:nvSpPr>
                <p:spPr bwMode="auto">
                  <a:xfrm>
                    <a:off x="3107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0686" name="Rectangle 57"/>
                  <p:cNvSpPr>
                    <a:spLocks noChangeArrowheads="1"/>
                  </p:cNvSpPr>
                  <p:nvPr/>
                </p:nvSpPr>
                <p:spPr bwMode="auto">
                  <a:xfrm>
                    <a:off x="319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0687" name="Rectangle 58"/>
                  <p:cNvSpPr>
                    <a:spLocks noChangeArrowheads="1"/>
                  </p:cNvSpPr>
                  <p:nvPr/>
                </p:nvSpPr>
                <p:spPr bwMode="auto">
                  <a:xfrm>
                    <a:off x="328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0688" name="Rectangle 59"/>
                  <p:cNvSpPr>
                    <a:spLocks noChangeArrowheads="1"/>
                  </p:cNvSpPr>
                  <p:nvPr/>
                </p:nvSpPr>
                <p:spPr bwMode="auto">
                  <a:xfrm>
                    <a:off x="3379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</p:grpSp>
          <p:sp>
            <p:nvSpPr>
              <p:cNvPr id="70677" name="Line 60"/>
              <p:cNvSpPr>
                <a:spLocks noChangeShapeType="1"/>
              </p:cNvSpPr>
              <p:nvPr/>
            </p:nvSpPr>
            <p:spPr bwMode="auto">
              <a:xfrm>
                <a:off x="2076" y="1720"/>
                <a:ext cx="0" cy="2436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678" name="Line 61"/>
              <p:cNvSpPr>
                <a:spLocks noChangeShapeType="1"/>
              </p:cNvSpPr>
              <p:nvPr/>
            </p:nvSpPr>
            <p:spPr bwMode="auto">
              <a:xfrm>
                <a:off x="2956" y="1720"/>
                <a:ext cx="0" cy="2436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0672" name="Rectangle 62"/>
            <p:cNvSpPr>
              <a:spLocks noChangeArrowheads="1"/>
            </p:cNvSpPr>
            <p:nvPr/>
          </p:nvSpPr>
          <p:spPr bwMode="auto">
            <a:xfrm>
              <a:off x="2488" y="3086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0673" name="Rectangle 63"/>
            <p:cNvSpPr>
              <a:spLocks noChangeArrowheads="1"/>
            </p:cNvSpPr>
            <p:nvPr/>
          </p:nvSpPr>
          <p:spPr bwMode="auto">
            <a:xfrm>
              <a:off x="2488" y="2611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0674" name="Rectangle 64"/>
            <p:cNvSpPr>
              <a:spLocks noChangeArrowheads="1"/>
            </p:cNvSpPr>
            <p:nvPr/>
          </p:nvSpPr>
          <p:spPr bwMode="auto">
            <a:xfrm>
              <a:off x="2488" y="2135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0675" name="Rectangle 65"/>
            <p:cNvSpPr>
              <a:spLocks noChangeArrowheads="1"/>
            </p:cNvSpPr>
            <p:nvPr/>
          </p:nvSpPr>
          <p:spPr bwMode="auto">
            <a:xfrm>
              <a:off x="2488" y="1661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111682" name="Text Box 66"/>
          <p:cNvSpPr txBox="1">
            <a:spLocks noChangeArrowheads="1"/>
          </p:cNvSpPr>
          <p:nvPr/>
        </p:nvSpPr>
        <p:spPr bwMode="auto">
          <a:xfrm>
            <a:off x="4151313" y="5226050"/>
            <a:ext cx="852487" cy="455613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2400">
                <a:latin typeface="Arial" panose="020B0604020202020204" pitchFamily="34" charset="0"/>
              </a:rPr>
              <a:t>30 C</a:t>
            </a:r>
          </a:p>
        </p:txBody>
      </p:sp>
      <p:sp>
        <p:nvSpPr>
          <p:cNvPr id="111683" name="Text Box 67"/>
          <p:cNvSpPr txBox="1">
            <a:spLocks noChangeArrowheads="1"/>
          </p:cNvSpPr>
          <p:nvPr/>
        </p:nvSpPr>
        <p:spPr bwMode="auto">
          <a:xfrm>
            <a:off x="3563938" y="1773238"/>
            <a:ext cx="19446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C per CENTRAL</a:t>
            </a:r>
          </a:p>
        </p:txBody>
      </p:sp>
    </p:spTree>
    <p:extLst>
      <p:ext uri="{BB962C8B-B14F-4D97-AF65-F5344CB8AC3E}">
        <p14:creationId xmlns:p14="http://schemas.microsoft.com/office/powerpoint/2010/main" val="257435730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11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11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116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1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1" dur="500"/>
                                        <p:tgtEl>
                                          <p:spTgt spid="1116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5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16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16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1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9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16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16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16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16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1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116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116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11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5" presetID="55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116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116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11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116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116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11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619" grpId="0"/>
      <p:bldP spid="111640" grpId="0" animBg="1"/>
      <p:bldP spid="111660" grpId="0" animBg="1"/>
      <p:bldP spid="111661" grpId="0"/>
      <p:bldP spid="111662" grpId="0"/>
      <p:bldP spid="111682" grpId="0" animBg="1"/>
      <p:bldP spid="111683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7235EBEE-9296-4151-9A89-161E982073AF}" type="slidenum">
              <a:rPr lang="it-IT" altLang="it-IT" sz="1000">
                <a:solidFill>
                  <a:srgbClr val="FFFFFF"/>
                </a:solidFill>
              </a:rPr>
              <a:pPr/>
              <a:t>37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71683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108547" name="Text Box 3"/>
          <p:cNvSpPr txBox="1">
            <a:spLocks noChangeArrowheads="1"/>
          </p:cNvSpPr>
          <p:nvPr/>
        </p:nvSpPr>
        <p:spPr bwMode="auto">
          <a:xfrm>
            <a:off x="971550" y="0"/>
            <a:ext cx="72009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E se le piste sono 5 ?</a:t>
            </a:r>
          </a:p>
        </p:txBody>
      </p:sp>
      <p:grpSp>
        <p:nvGrpSpPr>
          <p:cNvPr id="108548" name="Group 4"/>
          <p:cNvGrpSpPr>
            <a:grpSpLocks/>
          </p:cNvGrpSpPr>
          <p:nvPr/>
        </p:nvGrpSpPr>
        <p:grpSpPr bwMode="auto">
          <a:xfrm>
            <a:off x="34925" y="2420938"/>
            <a:ext cx="1584325" cy="3960812"/>
            <a:chOff x="2018" y="1661"/>
            <a:chExt cx="998" cy="2495"/>
          </a:xfrm>
        </p:grpSpPr>
        <p:grpSp>
          <p:nvGrpSpPr>
            <p:cNvPr id="71769" name="Group 5"/>
            <p:cNvGrpSpPr>
              <a:grpSpLocks/>
            </p:cNvGrpSpPr>
            <p:nvPr/>
          </p:nvGrpSpPr>
          <p:grpSpPr bwMode="auto">
            <a:xfrm>
              <a:off x="2018" y="1720"/>
              <a:ext cx="998" cy="2436"/>
              <a:chOff x="2018" y="1720"/>
              <a:chExt cx="998" cy="2436"/>
            </a:xfrm>
          </p:grpSpPr>
          <p:grpSp>
            <p:nvGrpSpPr>
              <p:cNvPr id="71774" name="Group 6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sp>
              <p:nvSpPr>
                <p:cNvPr id="71777" name="Rectangle 7"/>
                <p:cNvSpPr>
                  <a:spLocks noChangeArrowheads="1"/>
                </p:cNvSpPr>
                <p:nvPr/>
              </p:nvSpPr>
              <p:spPr bwMode="auto">
                <a:xfrm>
                  <a:off x="2018" y="1720"/>
                  <a:ext cx="998" cy="2436"/>
                </a:xfrm>
                <a:prstGeom prst="rect">
                  <a:avLst/>
                </a:prstGeom>
                <a:solidFill>
                  <a:srgbClr val="969696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71778" name="Group 8"/>
                <p:cNvGrpSpPr>
                  <a:grpSpLocks/>
                </p:cNvGrpSpPr>
                <p:nvPr/>
              </p:nvGrpSpPr>
              <p:grpSpPr bwMode="auto">
                <a:xfrm>
                  <a:off x="2064" y="3748"/>
                  <a:ext cx="880" cy="356"/>
                  <a:chOff x="2744" y="3929"/>
                  <a:chExt cx="680" cy="181"/>
                </a:xfrm>
              </p:grpSpPr>
              <p:sp>
                <p:nvSpPr>
                  <p:cNvPr id="71779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744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80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283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81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292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82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016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83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3107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84" name="Rectangle 14"/>
                  <p:cNvSpPr>
                    <a:spLocks noChangeArrowheads="1"/>
                  </p:cNvSpPr>
                  <p:nvPr/>
                </p:nvSpPr>
                <p:spPr bwMode="auto">
                  <a:xfrm>
                    <a:off x="319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85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328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86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3379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</p:grpSp>
          <p:sp>
            <p:nvSpPr>
              <p:cNvPr id="71775" name="Line 17"/>
              <p:cNvSpPr>
                <a:spLocks noChangeShapeType="1"/>
              </p:cNvSpPr>
              <p:nvPr/>
            </p:nvSpPr>
            <p:spPr bwMode="auto">
              <a:xfrm>
                <a:off x="2076" y="1720"/>
                <a:ext cx="0" cy="2436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776" name="Line 18"/>
              <p:cNvSpPr>
                <a:spLocks noChangeShapeType="1"/>
              </p:cNvSpPr>
              <p:nvPr/>
            </p:nvSpPr>
            <p:spPr bwMode="auto">
              <a:xfrm>
                <a:off x="2956" y="1720"/>
                <a:ext cx="0" cy="2436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1770" name="Rectangle 19"/>
            <p:cNvSpPr>
              <a:spLocks noChangeArrowheads="1"/>
            </p:cNvSpPr>
            <p:nvPr/>
          </p:nvSpPr>
          <p:spPr bwMode="auto">
            <a:xfrm>
              <a:off x="2488" y="3086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1771" name="Rectangle 20"/>
            <p:cNvSpPr>
              <a:spLocks noChangeArrowheads="1"/>
            </p:cNvSpPr>
            <p:nvPr/>
          </p:nvSpPr>
          <p:spPr bwMode="auto">
            <a:xfrm>
              <a:off x="2488" y="2611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1772" name="Rectangle 21"/>
            <p:cNvSpPr>
              <a:spLocks noChangeArrowheads="1"/>
            </p:cNvSpPr>
            <p:nvPr/>
          </p:nvSpPr>
          <p:spPr bwMode="auto">
            <a:xfrm>
              <a:off x="2488" y="2135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1773" name="Rectangle 22"/>
            <p:cNvSpPr>
              <a:spLocks noChangeArrowheads="1"/>
            </p:cNvSpPr>
            <p:nvPr/>
          </p:nvSpPr>
          <p:spPr bwMode="auto">
            <a:xfrm>
              <a:off x="2488" y="1661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grpSp>
        <p:nvGrpSpPr>
          <p:cNvPr id="108567" name="Group 23"/>
          <p:cNvGrpSpPr>
            <a:grpSpLocks/>
          </p:cNvGrpSpPr>
          <p:nvPr/>
        </p:nvGrpSpPr>
        <p:grpSpPr bwMode="auto">
          <a:xfrm>
            <a:off x="1908175" y="2420938"/>
            <a:ext cx="1584325" cy="3960812"/>
            <a:chOff x="2018" y="1661"/>
            <a:chExt cx="998" cy="2495"/>
          </a:xfrm>
        </p:grpSpPr>
        <p:grpSp>
          <p:nvGrpSpPr>
            <p:cNvPr id="71751" name="Group 24"/>
            <p:cNvGrpSpPr>
              <a:grpSpLocks/>
            </p:cNvGrpSpPr>
            <p:nvPr/>
          </p:nvGrpSpPr>
          <p:grpSpPr bwMode="auto">
            <a:xfrm>
              <a:off x="2018" y="1720"/>
              <a:ext cx="998" cy="2436"/>
              <a:chOff x="2018" y="1720"/>
              <a:chExt cx="998" cy="2436"/>
            </a:xfrm>
          </p:grpSpPr>
          <p:grpSp>
            <p:nvGrpSpPr>
              <p:cNvPr id="71756" name="Group 25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sp>
              <p:nvSpPr>
                <p:cNvPr id="71759" name="Rectangle 26"/>
                <p:cNvSpPr>
                  <a:spLocks noChangeArrowheads="1"/>
                </p:cNvSpPr>
                <p:nvPr/>
              </p:nvSpPr>
              <p:spPr bwMode="auto">
                <a:xfrm>
                  <a:off x="2018" y="1720"/>
                  <a:ext cx="998" cy="2436"/>
                </a:xfrm>
                <a:prstGeom prst="rect">
                  <a:avLst/>
                </a:prstGeom>
                <a:solidFill>
                  <a:srgbClr val="969696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71760" name="Group 27"/>
                <p:cNvGrpSpPr>
                  <a:grpSpLocks/>
                </p:cNvGrpSpPr>
                <p:nvPr/>
              </p:nvGrpSpPr>
              <p:grpSpPr bwMode="auto">
                <a:xfrm>
                  <a:off x="2064" y="3748"/>
                  <a:ext cx="880" cy="356"/>
                  <a:chOff x="2744" y="3929"/>
                  <a:chExt cx="680" cy="181"/>
                </a:xfrm>
              </p:grpSpPr>
              <p:sp>
                <p:nvSpPr>
                  <p:cNvPr id="71761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2744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62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283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63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292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64" name="Rectangle 31"/>
                  <p:cNvSpPr>
                    <a:spLocks noChangeArrowheads="1"/>
                  </p:cNvSpPr>
                  <p:nvPr/>
                </p:nvSpPr>
                <p:spPr bwMode="auto">
                  <a:xfrm>
                    <a:off x="3016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65" name="Rectangle 32"/>
                  <p:cNvSpPr>
                    <a:spLocks noChangeArrowheads="1"/>
                  </p:cNvSpPr>
                  <p:nvPr/>
                </p:nvSpPr>
                <p:spPr bwMode="auto">
                  <a:xfrm>
                    <a:off x="3107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66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319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67" name="Rectangle 34"/>
                  <p:cNvSpPr>
                    <a:spLocks noChangeArrowheads="1"/>
                  </p:cNvSpPr>
                  <p:nvPr/>
                </p:nvSpPr>
                <p:spPr bwMode="auto">
                  <a:xfrm>
                    <a:off x="328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68" name="Rectangle 35"/>
                  <p:cNvSpPr>
                    <a:spLocks noChangeArrowheads="1"/>
                  </p:cNvSpPr>
                  <p:nvPr/>
                </p:nvSpPr>
                <p:spPr bwMode="auto">
                  <a:xfrm>
                    <a:off x="3379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</p:grpSp>
          <p:sp>
            <p:nvSpPr>
              <p:cNvPr id="71757" name="Line 36"/>
              <p:cNvSpPr>
                <a:spLocks noChangeShapeType="1"/>
              </p:cNvSpPr>
              <p:nvPr/>
            </p:nvSpPr>
            <p:spPr bwMode="auto">
              <a:xfrm>
                <a:off x="2076" y="1720"/>
                <a:ext cx="0" cy="2436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758" name="Line 37"/>
              <p:cNvSpPr>
                <a:spLocks noChangeShapeType="1"/>
              </p:cNvSpPr>
              <p:nvPr/>
            </p:nvSpPr>
            <p:spPr bwMode="auto">
              <a:xfrm>
                <a:off x="2956" y="1720"/>
                <a:ext cx="0" cy="2436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1752" name="Rectangle 38"/>
            <p:cNvSpPr>
              <a:spLocks noChangeArrowheads="1"/>
            </p:cNvSpPr>
            <p:nvPr/>
          </p:nvSpPr>
          <p:spPr bwMode="auto">
            <a:xfrm>
              <a:off x="2488" y="3086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1753" name="Rectangle 39"/>
            <p:cNvSpPr>
              <a:spLocks noChangeArrowheads="1"/>
            </p:cNvSpPr>
            <p:nvPr/>
          </p:nvSpPr>
          <p:spPr bwMode="auto">
            <a:xfrm>
              <a:off x="2488" y="2611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1754" name="Rectangle 40"/>
            <p:cNvSpPr>
              <a:spLocks noChangeArrowheads="1"/>
            </p:cNvSpPr>
            <p:nvPr/>
          </p:nvSpPr>
          <p:spPr bwMode="auto">
            <a:xfrm>
              <a:off x="2488" y="2135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1755" name="Rectangle 41"/>
            <p:cNvSpPr>
              <a:spLocks noChangeArrowheads="1"/>
            </p:cNvSpPr>
            <p:nvPr/>
          </p:nvSpPr>
          <p:spPr bwMode="auto">
            <a:xfrm>
              <a:off x="2488" y="1661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grpSp>
        <p:nvGrpSpPr>
          <p:cNvPr id="108586" name="Group 42"/>
          <p:cNvGrpSpPr>
            <a:grpSpLocks/>
          </p:cNvGrpSpPr>
          <p:nvPr/>
        </p:nvGrpSpPr>
        <p:grpSpPr bwMode="auto">
          <a:xfrm>
            <a:off x="3779838" y="2420938"/>
            <a:ext cx="1584325" cy="3960812"/>
            <a:chOff x="2018" y="1661"/>
            <a:chExt cx="998" cy="2495"/>
          </a:xfrm>
        </p:grpSpPr>
        <p:grpSp>
          <p:nvGrpSpPr>
            <p:cNvPr id="71733" name="Group 43"/>
            <p:cNvGrpSpPr>
              <a:grpSpLocks/>
            </p:cNvGrpSpPr>
            <p:nvPr/>
          </p:nvGrpSpPr>
          <p:grpSpPr bwMode="auto">
            <a:xfrm>
              <a:off x="2018" y="1720"/>
              <a:ext cx="998" cy="2436"/>
              <a:chOff x="2018" y="1720"/>
              <a:chExt cx="998" cy="2436"/>
            </a:xfrm>
          </p:grpSpPr>
          <p:grpSp>
            <p:nvGrpSpPr>
              <p:cNvPr id="71738" name="Group 44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sp>
              <p:nvSpPr>
                <p:cNvPr id="71741" name="Rectangle 45"/>
                <p:cNvSpPr>
                  <a:spLocks noChangeArrowheads="1"/>
                </p:cNvSpPr>
                <p:nvPr/>
              </p:nvSpPr>
              <p:spPr bwMode="auto">
                <a:xfrm>
                  <a:off x="2018" y="1720"/>
                  <a:ext cx="998" cy="2436"/>
                </a:xfrm>
                <a:prstGeom prst="rect">
                  <a:avLst/>
                </a:prstGeom>
                <a:solidFill>
                  <a:srgbClr val="969696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71742" name="Group 46"/>
                <p:cNvGrpSpPr>
                  <a:grpSpLocks/>
                </p:cNvGrpSpPr>
                <p:nvPr/>
              </p:nvGrpSpPr>
              <p:grpSpPr bwMode="auto">
                <a:xfrm>
                  <a:off x="2064" y="3748"/>
                  <a:ext cx="880" cy="356"/>
                  <a:chOff x="2744" y="3929"/>
                  <a:chExt cx="680" cy="181"/>
                </a:xfrm>
              </p:grpSpPr>
              <p:sp>
                <p:nvSpPr>
                  <p:cNvPr id="71743" name="Rectangle 47"/>
                  <p:cNvSpPr>
                    <a:spLocks noChangeArrowheads="1"/>
                  </p:cNvSpPr>
                  <p:nvPr/>
                </p:nvSpPr>
                <p:spPr bwMode="auto">
                  <a:xfrm>
                    <a:off x="2744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44" name="Rectangle 48"/>
                  <p:cNvSpPr>
                    <a:spLocks noChangeArrowheads="1"/>
                  </p:cNvSpPr>
                  <p:nvPr/>
                </p:nvSpPr>
                <p:spPr bwMode="auto">
                  <a:xfrm>
                    <a:off x="283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45" name="Rectangle 49"/>
                  <p:cNvSpPr>
                    <a:spLocks noChangeArrowheads="1"/>
                  </p:cNvSpPr>
                  <p:nvPr/>
                </p:nvSpPr>
                <p:spPr bwMode="auto">
                  <a:xfrm>
                    <a:off x="292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46" name="Rectangle 50"/>
                  <p:cNvSpPr>
                    <a:spLocks noChangeArrowheads="1"/>
                  </p:cNvSpPr>
                  <p:nvPr/>
                </p:nvSpPr>
                <p:spPr bwMode="auto">
                  <a:xfrm>
                    <a:off x="3016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47" name="Rectangle 51"/>
                  <p:cNvSpPr>
                    <a:spLocks noChangeArrowheads="1"/>
                  </p:cNvSpPr>
                  <p:nvPr/>
                </p:nvSpPr>
                <p:spPr bwMode="auto">
                  <a:xfrm>
                    <a:off x="3107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48" name="Rectangle 52"/>
                  <p:cNvSpPr>
                    <a:spLocks noChangeArrowheads="1"/>
                  </p:cNvSpPr>
                  <p:nvPr/>
                </p:nvSpPr>
                <p:spPr bwMode="auto">
                  <a:xfrm>
                    <a:off x="319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49" name="Rectangle 53"/>
                  <p:cNvSpPr>
                    <a:spLocks noChangeArrowheads="1"/>
                  </p:cNvSpPr>
                  <p:nvPr/>
                </p:nvSpPr>
                <p:spPr bwMode="auto">
                  <a:xfrm>
                    <a:off x="328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50" name="Rectangle 54"/>
                  <p:cNvSpPr>
                    <a:spLocks noChangeArrowheads="1"/>
                  </p:cNvSpPr>
                  <p:nvPr/>
                </p:nvSpPr>
                <p:spPr bwMode="auto">
                  <a:xfrm>
                    <a:off x="3379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</p:grpSp>
          <p:sp>
            <p:nvSpPr>
              <p:cNvPr id="71739" name="Line 55"/>
              <p:cNvSpPr>
                <a:spLocks noChangeShapeType="1"/>
              </p:cNvSpPr>
              <p:nvPr/>
            </p:nvSpPr>
            <p:spPr bwMode="auto">
              <a:xfrm>
                <a:off x="2076" y="1720"/>
                <a:ext cx="0" cy="2436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740" name="Line 56"/>
              <p:cNvSpPr>
                <a:spLocks noChangeShapeType="1"/>
              </p:cNvSpPr>
              <p:nvPr/>
            </p:nvSpPr>
            <p:spPr bwMode="auto">
              <a:xfrm>
                <a:off x="2956" y="1720"/>
                <a:ext cx="0" cy="2436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1734" name="Rectangle 57"/>
            <p:cNvSpPr>
              <a:spLocks noChangeArrowheads="1"/>
            </p:cNvSpPr>
            <p:nvPr/>
          </p:nvSpPr>
          <p:spPr bwMode="auto">
            <a:xfrm>
              <a:off x="2488" y="3086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1735" name="Rectangle 58"/>
            <p:cNvSpPr>
              <a:spLocks noChangeArrowheads="1"/>
            </p:cNvSpPr>
            <p:nvPr/>
          </p:nvSpPr>
          <p:spPr bwMode="auto">
            <a:xfrm>
              <a:off x="2488" y="2611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1736" name="Rectangle 59"/>
            <p:cNvSpPr>
              <a:spLocks noChangeArrowheads="1"/>
            </p:cNvSpPr>
            <p:nvPr/>
          </p:nvSpPr>
          <p:spPr bwMode="auto">
            <a:xfrm>
              <a:off x="2488" y="2135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1737" name="Rectangle 60"/>
            <p:cNvSpPr>
              <a:spLocks noChangeArrowheads="1"/>
            </p:cNvSpPr>
            <p:nvPr/>
          </p:nvSpPr>
          <p:spPr bwMode="auto">
            <a:xfrm>
              <a:off x="2488" y="1661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grpSp>
        <p:nvGrpSpPr>
          <p:cNvPr id="108605" name="Group 61"/>
          <p:cNvGrpSpPr>
            <a:grpSpLocks/>
          </p:cNvGrpSpPr>
          <p:nvPr/>
        </p:nvGrpSpPr>
        <p:grpSpPr bwMode="auto">
          <a:xfrm>
            <a:off x="5651500" y="2420938"/>
            <a:ext cx="1584325" cy="3960812"/>
            <a:chOff x="2018" y="1661"/>
            <a:chExt cx="998" cy="2495"/>
          </a:xfrm>
        </p:grpSpPr>
        <p:grpSp>
          <p:nvGrpSpPr>
            <p:cNvPr id="71715" name="Group 62"/>
            <p:cNvGrpSpPr>
              <a:grpSpLocks/>
            </p:cNvGrpSpPr>
            <p:nvPr/>
          </p:nvGrpSpPr>
          <p:grpSpPr bwMode="auto">
            <a:xfrm>
              <a:off x="2018" y="1720"/>
              <a:ext cx="998" cy="2436"/>
              <a:chOff x="2018" y="1720"/>
              <a:chExt cx="998" cy="2436"/>
            </a:xfrm>
          </p:grpSpPr>
          <p:grpSp>
            <p:nvGrpSpPr>
              <p:cNvPr id="71720" name="Group 63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sp>
              <p:nvSpPr>
                <p:cNvPr id="71723" name="Rectangle 64"/>
                <p:cNvSpPr>
                  <a:spLocks noChangeArrowheads="1"/>
                </p:cNvSpPr>
                <p:nvPr/>
              </p:nvSpPr>
              <p:spPr bwMode="auto">
                <a:xfrm>
                  <a:off x="2018" y="1720"/>
                  <a:ext cx="998" cy="2436"/>
                </a:xfrm>
                <a:prstGeom prst="rect">
                  <a:avLst/>
                </a:prstGeom>
                <a:solidFill>
                  <a:srgbClr val="969696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71724" name="Group 65"/>
                <p:cNvGrpSpPr>
                  <a:grpSpLocks/>
                </p:cNvGrpSpPr>
                <p:nvPr/>
              </p:nvGrpSpPr>
              <p:grpSpPr bwMode="auto">
                <a:xfrm>
                  <a:off x="2064" y="3748"/>
                  <a:ext cx="880" cy="356"/>
                  <a:chOff x="2744" y="3929"/>
                  <a:chExt cx="680" cy="181"/>
                </a:xfrm>
              </p:grpSpPr>
              <p:sp>
                <p:nvSpPr>
                  <p:cNvPr id="71725" name="Rectangle 66"/>
                  <p:cNvSpPr>
                    <a:spLocks noChangeArrowheads="1"/>
                  </p:cNvSpPr>
                  <p:nvPr/>
                </p:nvSpPr>
                <p:spPr bwMode="auto">
                  <a:xfrm>
                    <a:off x="2744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26" name="Rectangle 67"/>
                  <p:cNvSpPr>
                    <a:spLocks noChangeArrowheads="1"/>
                  </p:cNvSpPr>
                  <p:nvPr/>
                </p:nvSpPr>
                <p:spPr bwMode="auto">
                  <a:xfrm>
                    <a:off x="283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27" name="Rectangle 68"/>
                  <p:cNvSpPr>
                    <a:spLocks noChangeArrowheads="1"/>
                  </p:cNvSpPr>
                  <p:nvPr/>
                </p:nvSpPr>
                <p:spPr bwMode="auto">
                  <a:xfrm>
                    <a:off x="292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28" name="Rectangle 69"/>
                  <p:cNvSpPr>
                    <a:spLocks noChangeArrowheads="1"/>
                  </p:cNvSpPr>
                  <p:nvPr/>
                </p:nvSpPr>
                <p:spPr bwMode="auto">
                  <a:xfrm>
                    <a:off x="3016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29" name="Rectangle 70"/>
                  <p:cNvSpPr>
                    <a:spLocks noChangeArrowheads="1"/>
                  </p:cNvSpPr>
                  <p:nvPr/>
                </p:nvSpPr>
                <p:spPr bwMode="auto">
                  <a:xfrm>
                    <a:off x="3107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30" name="Rectangle 71"/>
                  <p:cNvSpPr>
                    <a:spLocks noChangeArrowheads="1"/>
                  </p:cNvSpPr>
                  <p:nvPr/>
                </p:nvSpPr>
                <p:spPr bwMode="auto">
                  <a:xfrm>
                    <a:off x="319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31" name="Rectangle 72"/>
                  <p:cNvSpPr>
                    <a:spLocks noChangeArrowheads="1"/>
                  </p:cNvSpPr>
                  <p:nvPr/>
                </p:nvSpPr>
                <p:spPr bwMode="auto">
                  <a:xfrm>
                    <a:off x="328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32" name="Rectangle 73"/>
                  <p:cNvSpPr>
                    <a:spLocks noChangeArrowheads="1"/>
                  </p:cNvSpPr>
                  <p:nvPr/>
                </p:nvSpPr>
                <p:spPr bwMode="auto">
                  <a:xfrm>
                    <a:off x="3379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</p:grpSp>
          <p:sp>
            <p:nvSpPr>
              <p:cNvPr id="71721" name="Line 74"/>
              <p:cNvSpPr>
                <a:spLocks noChangeShapeType="1"/>
              </p:cNvSpPr>
              <p:nvPr/>
            </p:nvSpPr>
            <p:spPr bwMode="auto">
              <a:xfrm>
                <a:off x="2076" y="1720"/>
                <a:ext cx="0" cy="2436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722" name="Line 75"/>
              <p:cNvSpPr>
                <a:spLocks noChangeShapeType="1"/>
              </p:cNvSpPr>
              <p:nvPr/>
            </p:nvSpPr>
            <p:spPr bwMode="auto">
              <a:xfrm>
                <a:off x="2956" y="1720"/>
                <a:ext cx="0" cy="2436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1716" name="Rectangle 76"/>
            <p:cNvSpPr>
              <a:spLocks noChangeArrowheads="1"/>
            </p:cNvSpPr>
            <p:nvPr/>
          </p:nvSpPr>
          <p:spPr bwMode="auto">
            <a:xfrm>
              <a:off x="2488" y="3086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1717" name="Rectangle 77"/>
            <p:cNvSpPr>
              <a:spLocks noChangeArrowheads="1"/>
            </p:cNvSpPr>
            <p:nvPr/>
          </p:nvSpPr>
          <p:spPr bwMode="auto">
            <a:xfrm>
              <a:off x="2488" y="2611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1718" name="Rectangle 78"/>
            <p:cNvSpPr>
              <a:spLocks noChangeArrowheads="1"/>
            </p:cNvSpPr>
            <p:nvPr/>
          </p:nvSpPr>
          <p:spPr bwMode="auto">
            <a:xfrm>
              <a:off x="2488" y="2135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1719" name="Rectangle 79"/>
            <p:cNvSpPr>
              <a:spLocks noChangeArrowheads="1"/>
            </p:cNvSpPr>
            <p:nvPr/>
          </p:nvSpPr>
          <p:spPr bwMode="auto">
            <a:xfrm>
              <a:off x="2488" y="1661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grpSp>
        <p:nvGrpSpPr>
          <p:cNvPr id="108624" name="Group 80"/>
          <p:cNvGrpSpPr>
            <a:grpSpLocks/>
          </p:cNvGrpSpPr>
          <p:nvPr/>
        </p:nvGrpSpPr>
        <p:grpSpPr bwMode="auto">
          <a:xfrm>
            <a:off x="7559675" y="2420938"/>
            <a:ext cx="1584325" cy="3960812"/>
            <a:chOff x="2018" y="1661"/>
            <a:chExt cx="998" cy="2495"/>
          </a:xfrm>
        </p:grpSpPr>
        <p:grpSp>
          <p:nvGrpSpPr>
            <p:cNvPr id="71697" name="Group 81"/>
            <p:cNvGrpSpPr>
              <a:grpSpLocks/>
            </p:cNvGrpSpPr>
            <p:nvPr/>
          </p:nvGrpSpPr>
          <p:grpSpPr bwMode="auto">
            <a:xfrm>
              <a:off x="2018" y="1720"/>
              <a:ext cx="998" cy="2436"/>
              <a:chOff x="2018" y="1720"/>
              <a:chExt cx="998" cy="2436"/>
            </a:xfrm>
          </p:grpSpPr>
          <p:grpSp>
            <p:nvGrpSpPr>
              <p:cNvPr id="71702" name="Group 82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sp>
              <p:nvSpPr>
                <p:cNvPr id="71705" name="Rectangle 83"/>
                <p:cNvSpPr>
                  <a:spLocks noChangeArrowheads="1"/>
                </p:cNvSpPr>
                <p:nvPr/>
              </p:nvSpPr>
              <p:spPr bwMode="auto">
                <a:xfrm>
                  <a:off x="2018" y="1720"/>
                  <a:ext cx="998" cy="2436"/>
                </a:xfrm>
                <a:prstGeom prst="rect">
                  <a:avLst/>
                </a:prstGeom>
                <a:solidFill>
                  <a:srgbClr val="969696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71706" name="Group 84"/>
                <p:cNvGrpSpPr>
                  <a:grpSpLocks/>
                </p:cNvGrpSpPr>
                <p:nvPr/>
              </p:nvGrpSpPr>
              <p:grpSpPr bwMode="auto">
                <a:xfrm>
                  <a:off x="2064" y="3748"/>
                  <a:ext cx="880" cy="356"/>
                  <a:chOff x="2744" y="3929"/>
                  <a:chExt cx="680" cy="181"/>
                </a:xfrm>
              </p:grpSpPr>
              <p:sp>
                <p:nvSpPr>
                  <p:cNvPr id="71707" name="Rectangle 85"/>
                  <p:cNvSpPr>
                    <a:spLocks noChangeArrowheads="1"/>
                  </p:cNvSpPr>
                  <p:nvPr/>
                </p:nvSpPr>
                <p:spPr bwMode="auto">
                  <a:xfrm>
                    <a:off x="2744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08" name="Rectangle 86"/>
                  <p:cNvSpPr>
                    <a:spLocks noChangeArrowheads="1"/>
                  </p:cNvSpPr>
                  <p:nvPr/>
                </p:nvSpPr>
                <p:spPr bwMode="auto">
                  <a:xfrm>
                    <a:off x="283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09" name="Rectangle 87"/>
                  <p:cNvSpPr>
                    <a:spLocks noChangeArrowheads="1"/>
                  </p:cNvSpPr>
                  <p:nvPr/>
                </p:nvSpPr>
                <p:spPr bwMode="auto">
                  <a:xfrm>
                    <a:off x="292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10" name="Rectangle 88"/>
                  <p:cNvSpPr>
                    <a:spLocks noChangeArrowheads="1"/>
                  </p:cNvSpPr>
                  <p:nvPr/>
                </p:nvSpPr>
                <p:spPr bwMode="auto">
                  <a:xfrm>
                    <a:off x="3016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11" name="Rectangle 89"/>
                  <p:cNvSpPr>
                    <a:spLocks noChangeArrowheads="1"/>
                  </p:cNvSpPr>
                  <p:nvPr/>
                </p:nvSpPr>
                <p:spPr bwMode="auto">
                  <a:xfrm>
                    <a:off x="3107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12" name="Rectangle 90"/>
                  <p:cNvSpPr>
                    <a:spLocks noChangeArrowheads="1"/>
                  </p:cNvSpPr>
                  <p:nvPr/>
                </p:nvSpPr>
                <p:spPr bwMode="auto">
                  <a:xfrm>
                    <a:off x="319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13" name="Rectangle 91"/>
                  <p:cNvSpPr>
                    <a:spLocks noChangeArrowheads="1"/>
                  </p:cNvSpPr>
                  <p:nvPr/>
                </p:nvSpPr>
                <p:spPr bwMode="auto">
                  <a:xfrm>
                    <a:off x="328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71714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3379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</p:grpSp>
          <p:sp>
            <p:nvSpPr>
              <p:cNvPr id="71703" name="Line 93"/>
              <p:cNvSpPr>
                <a:spLocks noChangeShapeType="1"/>
              </p:cNvSpPr>
              <p:nvPr/>
            </p:nvSpPr>
            <p:spPr bwMode="auto">
              <a:xfrm>
                <a:off x="2076" y="1720"/>
                <a:ext cx="0" cy="2436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704" name="Line 94"/>
              <p:cNvSpPr>
                <a:spLocks noChangeShapeType="1"/>
              </p:cNvSpPr>
              <p:nvPr/>
            </p:nvSpPr>
            <p:spPr bwMode="auto">
              <a:xfrm>
                <a:off x="2956" y="1720"/>
                <a:ext cx="0" cy="2436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1698" name="Rectangle 95"/>
            <p:cNvSpPr>
              <a:spLocks noChangeArrowheads="1"/>
            </p:cNvSpPr>
            <p:nvPr/>
          </p:nvSpPr>
          <p:spPr bwMode="auto">
            <a:xfrm>
              <a:off x="2488" y="3086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1699" name="Rectangle 96"/>
            <p:cNvSpPr>
              <a:spLocks noChangeArrowheads="1"/>
            </p:cNvSpPr>
            <p:nvPr/>
          </p:nvSpPr>
          <p:spPr bwMode="auto">
            <a:xfrm>
              <a:off x="2488" y="2611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1700" name="Rectangle 97"/>
            <p:cNvSpPr>
              <a:spLocks noChangeArrowheads="1"/>
            </p:cNvSpPr>
            <p:nvPr/>
          </p:nvSpPr>
          <p:spPr bwMode="auto">
            <a:xfrm>
              <a:off x="2488" y="2135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1701" name="Rectangle 98"/>
            <p:cNvSpPr>
              <a:spLocks noChangeArrowheads="1"/>
            </p:cNvSpPr>
            <p:nvPr/>
          </p:nvSpPr>
          <p:spPr bwMode="auto">
            <a:xfrm>
              <a:off x="2488" y="1661"/>
              <a:ext cx="58" cy="29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108643" name="Text Box 99"/>
          <p:cNvSpPr txBox="1">
            <a:spLocks noChangeArrowheads="1"/>
          </p:cNvSpPr>
          <p:nvPr/>
        </p:nvSpPr>
        <p:spPr bwMode="auto">
          <a:xfrm>
            <a:off x="0" y="0"/>
            <a:ext cx="9144000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Si cambia il numero dell’orientamento magnetico passando alla decina superiore partendo da sinistra.</a:t>
            </a:r>
          </a:p>
        </p:txBody>
      </p:sp>
      <p:sp>
        <p:nvSpPr>
          <p:cNvPr id="108644" name="Text Box 100"/>
          <p:cNvSpPr txBox="1">
            <a:spLocks noChangeArrowheads="1"/>
          </p:cNvSpPr>
          <p:nvPr/>
        </p:nvSpPr>
        <p:spPr bwMode="auto">
          <a:xfrm>
            <a:off x="1258888" y="476250"/>
            <a:ext cx="684053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Esempio  QFU 297 </a:t>
            </a:r>
          </a:p>
        </p:txBody>
      </p:sp>
      <p:sp>
        <p:nvSpPr>
          <p:cNvPr id="108645" name="Text Box 101"/>
          <p:cNvSpPr txBox="1">
            <a:spLocks noChangeArrowheads="1"/>
          </p:cNvSpPr>
          <p:nvPr/>
        </p:nvSpPr>
        <p:spPr bwMode="auto">
          <a:xfrm>
            <a:off x="468313" y="5157788"/>
            <a:ext cx="781050" cy="455612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2400">
                <a:latin typeface="Arial" panose="020B0604020202020204" pitchFamily="34" charset="0"/>
              </a:rPr>
              <a:t>30 L</a:t>
            </a:r>
          </a:p>
        </p:txBody>
      </p:sp>
      <p:sp>
        <p:nvSpPr>
          <p:cNvPr id="108646" name="Text Box 102"/>
          <p:cNvSpPr txBox="1">
            <a:spLocks noChangeArrowheads="1"/>
          </p:cNvSpPr>
          <p:nvPr/>
        </p:nvSpPr>
        <p:spPr bwMode="auto">
          <a:xfrm>
            <a:off x="2268538" y="5157788"/>
            <a:ext cx="852487" cy="455612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2400">
                <a:latin typeface="Arial" panose="020B0604020202020204" pitchFamily="34" charset="0"/>
              </a:rPr>
              <a:t>30 C</a:t>
            </a:r>
          </a:p>
        </p:txBody>
      </p:sp>
      <p:sp>
        <p:nvSpPr>
          <p:cNvPr id="108647" name="Text Box 103"/>
          <p:cNvSpPr txBox="1">
            <a:spLocks noChangeArrowheads="1"/>
          </p:cNvSpPr>
          <p:nvPr/>
        </p:nvSpPr>
        <p:spPr bwMode="auto">
          <a:xfrm>
            <a:off x="4140200" y="5157788"/>
            <a:ext cx="852488" cy="455612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2400">
                <a:latin typeface="Arial" panose="020B0604020202020204" pitchFamily="34" charset="0"/>
              </a:rPr>
              <a:t>30 R</a:t>
            </a:r>
          </a:p>
        </p:txBody>
      </p:sp>
      <p:sp>
        <p:nvSpPr>
          <p:cNvPr id="108648" name="Text Box 104"/>
          <p:cNvSpPr txBox="1">
            <a:spLocks noChangeArrowheads="1"/>
          </p:cNvSpPr>
          <p:nvPr/>
        </p:nvSpPr>
        <p:spPr bwMode="auto">
          <a:xfrm>
            <a:off x="6084888" y="5157788"/>
            <a:ext cx="781050" cy="455612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2400">
                <a:latin typeface="Arial" panose="020B0604020202020204" pitchFamily="34" charset="0"/>
              </a:rPr>
              <a:t>31 L</a:t>
            </a:r>
          </a:p>
        </p:txBody>
      </p:sp>
      <p:sp>
        <p:nvSpPr>
          <p:cNvPr id="108649" name="Text Box 105"/>
          <p:cNvSpPr txBox="1">
            <a:spLocks noChangeArrowheads="1"/>
          </p:cNvSpPr>
          <p:nvPr/>
        </p:nvSpPr>
        <p:spPr bwMode="auto">
          <a:xfrm>
            <a:off x="7956550" y="5157788"/>
            <a:ext cx="852488" cy="455612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2400">
                <a:latin typeface="Arial" panose="020B0604020202020204" pitchFamily="34" charset="0"/>
              </a:rPr>
              <a:t>31 R</a:t>
            </a:r>
          </a:p>
        </p:txBody>
      </p:sp>
    </p:spTree>
    <p:extLst>
      <p:ext uri="{BB962C8B-B14F-4D97-AF65-F5344CB8AC3E}">
        <p14:creationId xmlns:p14="http://schemas.microsoft.com/office/powerpoint/2010/main" val="292508368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8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8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08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8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8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8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6" dur="500"/>
                                        <p:tgtEl>
                                          <p:spTgt spid="1085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108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5" dur="500"/>
                                        <p:tgtEl>
                                          <p:spTgt spid="1086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0" dur="500"/>
                                        <p:tgtEl>
                                          <p:spTgt spid="108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2" presetID="55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086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086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08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8" presetID="55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086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086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08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4" presetID="55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086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086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08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0" presetID="55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086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086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08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66" presetID="55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086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086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08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547" grpId="0"/>
      <p:bldP spid="108547" grpId="1"/>
      <p:bldP spid="108643" grpId="0"/>
      <p:bldP spid="108643" grpId="1"/>
      <p:bldP spid="108644" grpId="0"/>
      <p:bldP spid="108645" grpId="0" animBg="1"/>
      <p:bldP spid="108646" grpId="0" animBg="1"/>
      <p:bldP spid="108647" grpId="0" animBg="1"/>
      <p:bldP spid="108648" grpId="0" animBg="1"/>
      <p:bldP spid="108649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1E12E62C-B199-4B44-A585-7E60321D33BC}" type="slidenum">
              <a:rPr lang="it-IT" altLang="it-IT" sz="1000">
                <a:solidFill>
                  <a:srgbClr val="FFFFFF"/>
                </a:solidFill>
              </a:rPr>
              <a:pPr/>
              <a:t>38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72707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72708" name="Text Box 3"/>
          <p:cNvSpPr txBox="1">
            <a:spLocks noChangeArrowheads="1"/>
          </p:cNvSpPr>
          <p:nvPr/>
        </p:nvSpPr>
        <p:spPr bwMode="auto">
          <a:xfrm>
            <a:off x="1763713" y="1916113"/>
            <a:ext cx="684053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 sz="2400" b="1">
              <a:latin typeface="Arial" panose="020B0604020202020204" pitchFamily="34" charset="0"/>
            </a:endParaRPr>
          </a:p>
        </p:txBody>
      </p:sp>
      <p:sp>
        <p:nvSpPr>
          <p:cNvPr id="96268" name="Text Box 12"/>
          <p:cNvSpPr txBox="1">
            <a:spLocks noChangeArrowheads="1"/>
          </p:cNvSpPr>
          <p:nvPr/>
        </p:nvSpPr>
        <p:spPr bwMode="auto">
          <a:xfrm>
            <a:off x="0" y="0"/>
            <a:ext cx="91440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3200" b="1">
                <a:latin typeface="Arial" panose="020B0604020202020204" pitchFamily="34" charset="0"/>
              </a:rPr>
              <a:t>Altre caratteristiche fisiche della pista</a:t>
            </a:r>
            <a:endParaRPr lang="it-IT" altLang="it-IT" sz="2400" b="1">
              <a:latin typeface="Arial" panose="020B0604020202020204" pitchFamily="34" charset="0"/>
            </a:endParaRPr>
          </a:p>
        </p:txBody>
      </p:sp>
      <p:sp>
        <p:nvSpPr>
          <p:cNvPr id="96269" name="Text Box 13"/>
          <p:cNvSpPr txBox="1">
            <a:spLocks noChangeArrowheads="1"/>
          </p:cNvSpPr>
          <p:nvPr/>
        </p:nvSpPr>
        <p:spPr bwMode="auto">
          <a:xfrm>
            <a:off x="539552" y="588874"/>
            <a:ext cx="8208963" cy="34163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b="1" dirty="0" smtClean="0">
                <a:solidFill>
                  <a:srgbClr val="FF0000"/>
                </a:solidFill>
                <a:latin typeface="Arial" panose="020B0604020202020204" pitchFamily="34" charset="0"/>
              </a:rPr>
              <a:t>Portanza</a:t>
            </a:r>
            <a:endParaRPr lang="it-IT" altLang="it-IT" b="1" dirty="0">
              <a:solidFill>
                <a:srgbClr val="FF0000"/>
              </a:solidFill>
              <a:latin typeface="Arial" panose="020B0604020202020204" pitchFamily="34" charset="0"/>
            </a:endParaRPr>
          </a:p>
          <a:p>
            <a:pPr algn="just"/>
            <a:endParaRPr lang="it-IT" altLang="it-IT" b="1" dirty="0">
              <a:latin typeface="Arial" panose="020B0604020202020204" pitchFamily="34" charset="0"/>
            </a:endParaRPr>
          </a:p>
          <a:p>
            <a:pPr algn="just"/>
            <a:r>
              <a:rPr lang="it-IT" altLang="it-IT" b="1" dirty="0" smtClean="0">
                <a:latin typeface="Arial" panose="020B0604020202020204" pitchFamily="34" charset="0"/>
              </a:rPr>
              <a:t>La pavimentazione della pista deve </a:t>
            </a:r>
            <a:r>
              <a:rPr lang="it-IT" altLang="it-IT" b="1" dirty="0">
                <a:latin typeface="Arial" panose="020B0604020202020204" pitchFamily="34" charset="0"/>
              </a:rPr>
              <a:t>essere </a:t>
            </a:r>
            <a:r>
              <a:rPr lang="it-IT" altLang="it-IT" b="1" dirty="0" smtClean="0">
                <a:latin typeface="Arial" panose="020B0604020202020204" pitchFamily="34" charset="0"/>
              </a:rPr>
              <a:t>dimensionata </a:t>
            </a:r>
            <a:r>
              <a:rPr lang="it-IT" altLang="it-IT" b="1" dirty="0">
                <a:latin typeface="Arial" panose="020B0604020202020204" pitchFamily="34" charset="0"/>
              </a:rPr>
              <a:t>considerando il peso all’atterraggio degli </a:t>
            </a:r>
            <a:r>
              <a:rPr lang="it-IT" altLang="it-IT" b="1" dirty="0" smtClean="0">
                <a:latin typeface="Arial" panose="020B0604020202020204" pitchFamily="34" charset="0"/>
              </a:rPr>
              <a:t>aeromobili. </a:t>
            </a:r>
            <a:endParaRPr lang="it-IT" altLang="it-IT" b="1" dirty="0">
              <a:latin typeface="Arial" panose="020B0604020202020204" pitchFamily="34" charset="0"/>
            </a:endParaRPr>
          </a:p>
        </p:txBody>
      </p:sp>
      <p:pic>
        <p:nvPicPr>
          <p:cNvPr id="96270" name="Picture 14" descr="pista prosp0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4929188"/>
            <a:ext cx="9144000" cy="1928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14" name="Picture 10" descr="http://win.flytorino.it/img/gallery/spotter/muccapazza/2/DSC_7824.jpg"/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3206134" y="4509120"/>
            <a:ext cx="2731731" cy="151216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6507596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96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96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6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268" grpId="0" autoUpdateAnimBg="0"/>
      <p:bldP spid="96269" grpId="0" autoUpdateAnimBg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5F6C0C21-B605-4223-87AD-E93108F19616}" type="slidenum">
              <a:rPr lang="it-IT" altLang="it-IT" sz="1000">
                <a:solidFill>
                  <a:srgbClr val="FFFFFF"/>
                </a:solidFill>
              </a:rPr>
              <a:pPr/>
              <a:t>39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73731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98309" name="Text Box 5"/>
          <p:cNvSpPr txBox="1">
            <a:spLocks noChangeArrowheads="1"/>
          </p:cNvSpPr>
          <p:nvPr/>
        </p:nvSpPr>
        <p:spPr bwMode="auto">
          <a:xfrm>
            <a:off x="0" y="0"/>
            <a:ext cx="9144000" cy="4211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b="1" dirty="0">
                <a:latin typeface="Arial" panose="020B0604020202020204" pitchFamily="34" charset="0"/>
              </a:rPr>
              <a:t>Pendenza trasversale</a:t>
            </a:r>
          </a:p>
          <a:p>
            <a:pPr algn="ctr"/>
            <a:endParaRPr lang="it-IT" altLang="it-IT" b="1" dirty="0">
              <a:latin typeface="Arial" panose="020B0604020202020204" pitchFamily="34" charset="0"/>
            </a:endParaRPr>
          </a:p>
          <a:p>
            <a:pPr algn="just"/>
            <a:r>
              <a:rPr lang="it-IT" altLang="it-IT" sz="3400" b="1" dirty="0">
                <a:latin typeface="Arial" panose="020B0604020202020204" pitchFamily="34" charset="0"/>
              </a:rPr>
              <a:t>È la pendenza a destra e a sinistra dell’asse centrale della pista e deve favorire un rapido deflusso delle acque </a:t>
            </a:r>
            <a:r>
              <a:rPr lang="it-IT" altLang="it-IT" sz="3400" b="1" dirty="0" err="1" smtClean="0">
                <a:latin typeface="Arial" panose="020B0604020202020204" pitchFamily="34" charset="0"/>
              </a:rPr>
              <a:t>meteororiche</a:t>
            </a:r>
            <a:r>
              <a:rPr lang="it-IT" altLang="it-IT" sz="3400" b="1" dirty="0" smtClean="0">
                <a:latin typeface="Arial" panose="020B0604020202020204" pitchFamily="34" charset="0"/>
              </a:rPr>
              <a:t>.</a:t>
            </a:r>
            <a:endParaRPr lang="it-IT" altLang="it-IT" sz="3400" b="1" dirty="0">
              <a:latin typeface="Arial" panose="020B0604020202020204" pitchFamily="34" charset="0"/>
            </a:endParaRPr>
          </a:p>
          <a:p>
            <a:pPr algn="ctr">
              <a:spcBef>
                <a:spcPct val="50000"/>
              </a:spcBef>
            </a:pPr>
            <a:endParaRPr lang="it-IT" altLang="it-IT" b="1" dirty="0">
              <a:latin typeface="Arial" panose="020B0604020202020204" pitchFamily="34" charset="0"/>
            </a:endParaRPr>
          </a:p>
        </p:txBody>
      </p:sp>
      <p:grpSp>
        <p:nvGrpSpPr>
          <p:cNvPr id="2" name="Gruppo 1"/>
          <p:cNvGrpSpPr/>
          <p:nvPr/>
        </p:nvGrpSpPr>
        <p:grpSpPr>
          <a:xfrm>
            <a:off x="971550" y="3951261"/>
            <a:ext cx="7056438" cy="1781995"/>
            <a:chOff x="971550" y="3951261"/>
            <a:chExt cx="7056438" cy="1781995"/>
          </a:xfrm>
        </p:grpSpPr>
        <p:pic>
          <p:nvPicPr>
            <p:cNvPr id="8" name="Picture 10" descr="http://www.passionando.it/wp-content/uploads/2014/09/Gift-Box-per-regalare-voli-in-Europa.jpg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4569" y="3951261"/>
              <a:ext cx="2925583" cy="16383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8310" name="Freeform 6"/>
            <p:cNvSpPr>
              <a:spLocks/>
            </p:cNvSpPr>
            <p:nvPr/>
          </p:nvSpPr>
          <p:spPr bwMode="auto">
            <a:xfrm>
              <a:off x="971550" y="5372893"/>
              <a:ext cx="7056438" cy="360363"/>
            </a:xfrm>
            <a:custGeom>
              <a:avLst/>
              <a:gdLst>
                <a:gd name="T0" fmla="*/ 0 w 2203"/>
                <a:gd name="T1" fmla="*/ 2147483647 h 332"/>
                <a:gd name="T2" fmla="*/ 2147483647 w 2203"/>
                <a:gd name="T3" fmla="*/ 2147483647 h 332"/>
                <a:gd name="T4" fmla="*/ 2147483647 w 2203"/>
                <a:gd name="T5" fmla="*/ 2147483647 h 3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03" h="332">
                  <a:moveTo>
                    <a:pt x="0" y="322"/>
                  </a:moveTo>
                  <a:cubicBezTo>
                    <a:pt x="376" y="160"/>
                    <a:pt x="757" y="0"/>
                    <a:pt x="1124" y="2"/>
                  </a:cubicBezTo>
                  <a:cubicBezTo>
                    <a:pt x="1491" y="4"/>
                    <a:pt x="1978" y="263"/>
                    <a:pt x="2203" y="332"/>
                  </a:cubicBezTo>
                </a:path>
              </a:pathLst>
            </a:custGeom>
            <a:solidFill>
              <a:srgbClr val="969696"/>
            </a:solidFill>
            <a:ln w="28575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sp>
        <p:nvSpPr>
          <p:cNvPr id="98312" name="Text Box 8"/>
          <p:cNvSpPr txBox="1">
            <a:spLocks noChangeArrowheads="1"/>
          </p:cNvSpPr>
          <p:nvPr/>
        </p:nvSpPr>
        <p:spPr bwMode="auto">
          <a:xfrm>
            <a:off x="3708400" y="6092825"/>
            <a:ext cx="18716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RWY</a:t>
            </a:r>
          </a:p>
        </p:txBody>
      </p:sp>
    </p:spTree>
    <p:extLst>
      <p:ext uri="{BB962C8B-B14F-4D97-AF65-F5344CB8AC3E}">
        <p14:creationId xmlns:p14="http://schemas.microsoft.com/office/powerpoint/2010/main" val="411182347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98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98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3" presetClass="entr" presetSubtype="1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4" dur="500"/>
                                        <p:tgtEl>
                                          <p:spTgt spid="98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31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898C19E8-96AA-474A-89B0-A6632D140D55}" type="slidenum">
              <a:rPr lang="it-IT" altLang="it-IT" sz="1000">
                <a:solidFill>
                  <a:srgbClr val="FFFFFF"/>
                </a:solidFill>
              </a:rPr>
              <a:pPr/>
              <a:t>4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6387" name="Text Box 4"/>
          <p:cNvSpPr txBox="1">
            <a:spLocks noChangeArrowheads="1"/>
          </p:cNvSpPr>
          <p:nvPr/>
        </p:nvSpPr>
        <p:spPr bwMode="auto">
          <a:xfrm>
            <a:off x="179388" y="260350"/>
            <a:ext cx="8748712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Classificazione in funzione del tipo di utenti</a:t>
            </a:r>
            <a:r>
              <a:rPr lang="it-IT" altLang="it-IT" sz="3200">
                <a:latin typeface="Arial" panose="020B0604020202020204" pitchFamily="34" charset="0"/>
              </a:rPr>
              <a:t>.</a:t>
            </a:r>
            <a:r>
              <a:rPr lang="it-IT" altLang="it-IT" sz="1800"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34821" name="Rectangle 5"/>
          <p:cNvSpPr>
            <a:spLocks noChangeArrowheads="1"/>
          </p:cNvSpPr>
          <p:nvPr/>
        </p:nvSpPr>
        <p:spPr bwMode="auto">
          <a:xfrm>
            <a:off x="0" y="3284538"/>
            <a:ext cx="1911350" cy="823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6FF3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800" b="1">
                <a:latin typeface="Arial" panose="020B0604020202020204" pitchFamily="34" charset="0"/>
              </a:rPr>
              <a:t>Civili</a:t>
            </a:r>
          </a:p>
        </p:txBody>
      </p:sp>
      <p:sp>
        <p:nvSpPr>
          <p:cNvPr id="34828" name="Text Box 12"/>
          <p:cNvSpPr txBox="1">
            <a:spLocks noChangeArrowheads="1"/>
          </p:cNvSpPr>
          <p:nvPr/>
        </p:nvSpPr>
        <p:spPr bwMode="auto">
          <a:xfrm>
            <a:off x="3995738" y="1773238"/>
            <a:ext cx="4968875" cy="3811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tabLst>
                <a:tab pos="765175" algn="l"/>
              </a:tabLst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041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2319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422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40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Intercontinentali</a:t>
            </a:r>
          </a:p>
          <a:p>
            <a:pPr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40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Internazionali</a:t>
            </a:r>
          </a:p>
          <a:p>
            <a:pPr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40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Regionali</a:t>
            </a:r>
          </a:p>
          <a:p>
            <a:pPr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40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A traffico locale</a:t>
            </a:r>
          </a:p>
        </p:txBody>
      </p:sp>
      <p:grpSp>
        <p:nvGrpSpPr>
          <p:cNvPr id="34834" name="Group 18"/>
          <p:cNvGrpSpPr>
            <a:grpSpLocks/>
          </p:cNvGrpSpPr>
          <p:nvPr/>
        </p:nvGrpSpPr>
        <p:grpSpPr bwMode="auto">
          <a:xfrm>
            <a:off x="1835150" y="1773238"/>
            <a:ext cx="1800225" cy="3860800"/>
            <a:chOff x="1156" y="1117"/>
            <a:chExt cx="1134" cy="2432"/>
          </a:xfrm>
        </p:grpSpPr>
        <p:sp>
          <p:nvSpPr>
            <p:cNvPr id="16391" name="AutoShape 7"/>
            <p:cNvSpPr>
              <a:spLocks noChangeArrowheads="1"/>
            </p:cNvSpPr>
            <p:nvPr/>
          </p:nvSpPr>
          <p:spPr bwMode="auto">
            <a:xfrm rot="16200000" flipV="1">
              <a:off x="1119" y="1154"/>
              <a:ext cx="1208" cy="113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17694720 60000 65536"/>
                <a:gd name="T13" fmla="*/ 11796480 60000 65536"/>
                <a:gd name="T14" fmla="*/ 11796480 60000 65536"/>
                <a:gd name="T15" fmla="*/ 5898240 60000 65536"/>
                <a:gd name="T16" fmla="*/ 0 60000 65536"/>
                <a:gd name="T17" fmla="*/ 0 60000 65536"/>
                <a:gd name="T18" fmla="*/ 0 w 21600"/>
                <a:gd name="T19" fmla="*/ 19429 h 21600"/>
                <a:gd name="T20" fmla="*/ 18507 w 21600"/>
                <a:gd name="T21" fmla="*/ 21600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17582" y="0"/>
                  </a:moveTo>
                  <a:lnTo>
                    <a:pt x="13563" y="7200"/>
                  </a:lnTo>
                  <a:lnTo>
                    <a:pt x="16649" y="7200"/>
                  </a:lnTo>
                  <a:lnTo>
                    <a:pt x="16649" y="19424"/>
                  </a:lnTo>
                  <a:lnTo>
                    <a:pt x="0" y="19424"/>
                  </a:lnTo>
                  <a:lnTo>
                    <a:pt x="0" y="21600"/>
                  </a:lnTo>
                  <a:lnTo>
                    <a:pt x="18514" y="21600"/>
                  </a:lnTo>
                  <a:lnTo>
                    <a:pt x="18514" y="7200"/>
                  </a:lnTo>
                  <a:lnTo>
                    <a:pt x="21600" y="7200"/>
                  </a:lnTo>
                  <a:lnTo>
                    <a:pt x="1758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58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392" name="AutoShape 13"/>
            <p:cNvSpPr>
              <a:spLocks noChangeArrowheads="1"/>
            </p:cNvSpPr>
            <p:nvPr/>
          </p:nvSpPr>
          <p:spPr bwMode="auto">
            <a:xfrm rot="5400000">
              <a:off x="1119" y="2378"/>
              <a:ext cx="1208" cy="113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17694720 60000 65536"/>
                <a:gd name="T13" fmla="*/ 11796480 60000 65536"/>
                <a:gd name="T14" fmla="*/ 11796480 60000 65536"/>
                <a:gd name="T15" fmla="*/ 5898240 60000 65536"/>
                <a:gd name="T16" fmla="*/ 0 60000 65536"/>
                <a:gd name="T17" fmla="*/ 0 60000 65536"/>
                <a:gd name="T18" fmla="*/ 0 w 21600"/>
                <a:gd name="T19" fmla="*/ 19429 h 21600"/>
                <a:gd name="T20" fmla="*/ 18507 w 21600"/>
                <a:gd name="T21" fmla="*/ 21600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17582" y="0"/>
                  </a:moveTo>
                  <a:lnTo>
                    <a:pt x="13563" y="7200"/>
                  </a:lnTo>
                  <a:lnTo>
                    <a:pt x="16649" y="7200"/>
                  </a:lnTo>
                  <a:lnTo>
                    <a:pt x="16649" y="19424"/>
                  </a:lnTo>
                  <a:lnTo>
                    <a:pt x="0" y="19424"/>
                  </a:lnTo>
                  <a:lnTo>
                    <a:pt x="0" y="21600"/>
                  </a:lnTo>
                  <a:lnTo>
                    <a:pt x="18514" y="21600"/>
                  </a:lnTo>
                  <a:lnTo>
                    <a:pt x="18514" y="7200"/>
                  </a:lnTo>
                  <a:lnTo>
                    <a:pt x="21600" y="7200"/>
                  </a:lnTo>
                  <a:lnTo>
                    <a:pt x="1758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58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393" name="AutoShape 16"/>
            <p:cNvSpPr>
              <a:spLocks noChangeArrowheads="1"/>
            </p:cNvSpPr>
            <p:nvPr/>
          </p:nvSpPr>
          <p:spPr bwMode="auto">
            <a:xfrm rot="16200000" flipV="1">
              <a:off x="1119" y="1789"/>
              <a:ext cx="1208" cy="113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17694720 60000 65536"/>
                <a:gd name="T13" fmla="*/ 11796480 60000 65536"/>
                <a:gd name="T14" fmla="*/ 11796480 60000 65536"/>
                <a:gd name="T15" fmla="*/ 5898240 60000 65536"/>
                <a:gd name="T16" fmla="*/ 0 60000 65536"/>
                <a:gd name="T17" fmla="*/ 0 60000 65536"/>
                <a:gd name="T18" fmla="*/ 0 w 21600"/>
                <a:gd name="T19" fmla="*/ 19429 h 21600"/>
                <a:gd name="T20" fmla="*/ 18507 w 21600"/>
                <a:gd name="T21" fmla="*/ 21600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17582" y="0"/>
                  </a:moveTo>
                  <a:lnTo>
                    <a:pt x="13563" y="7200"/>
                  </a:lnTo>
                  <a:lnTo>
                    <a:pt x="16649" y="7200"/>
                  </a:lnTo>
                  <a:lnTo>
                    <a:pt x="16649" y="19424"/>
                  </a:lnTo>
                  <a:lnTo>
                    <a:pt x="0" y="19424"/>
                  </a:lnTo>
                  <a:lnTo>
                    <a:pt x="0" y="21600"/>
                  </a:lnTo>
                  <a:lnTo>
                    <a:pt x="18514" y="21600"/>
                  </a:lnTo>
                  <a:lnTo>
                    <a:pt x="18514" y="7200"/>
                  </a:lnTo>
                  <a:lnTo>
                    <a:pt x="21600" y="7200"/>
                  </a:lnTo>
                  <a:lnTo>
                    <a:pt x="1758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58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394" name="AutoShape 17"/>
            <p:cNvSpPr>
              <a:spLocks noChangeArrowheads="1"/>
            </p:cNvSpPr>
            <p:nvPr/>
          </p:nvSpPr>
          <p:spPr bwMode="auto">
            <a:xfrm rot="5400000">
              <a:off x="1119" y="1743"/>
              <a:ext cx="1208" cy="113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17694720 60000 65536"/>
                <a:gd name="T13" fmla="*/ 11796480 60000 65536"/>
                <a:gd name="T14" fmla="*/ 11796480 60000 65536"/>
                <a:gd name="T15" fmla="*/ 5898240 60000 65536"/>
                <a:gd name="T16" fmla="*/ 0 60000 65536"/>
                <a:gd name="T17" fmla="*/ 0 60000 65536"/>
                <a:gd name="T18" fmla="*/ 0 w 21600"/>
                <a:gd name="T19" fmla="*/ 19429 h 21600"/>
                <a:gd name="T20" fmla="*/ 18507 w 21600"/>
                <a:gd name="T21" fmla="*/ 21600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17582" y="0"/>
                  </a:moveTo>
                  <a:lnTo>
                    <a:pt x="13563" y="7200"/>
                  </a:lnTo>
                  <a:lnTo>
                    <a:pt x="16649" y="7200"/>
                  </a:lnTo>
                  <a:lnTo>
                    <a:pt x="16649" y="19424"/>
                  </a:lnTo>
                  <a:lnTo>
                    <a:pt x="0" y="19424"/>
                  </a:lnTo>
                  <a:lnTo>
                    <a:pt x="0" y="21600"/>
                  </a:lnTo>
                  <a:lnTo>
                    <a:pt x="18514" y="21600"/>
                  </a:lnTo>
                  <a:lnTo>
                    <a:pt x="18514" y="7200"/>
                  </a:lnTo>
                  <a:lnTo>
                    <a:pt x="21600" y="7200"/>
                  </a:lnTo>
                  <a:lnTo>
                    <a:pt x="1758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58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4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4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6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0" presetID="26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47" presetID="26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64" presetID="26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8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21" grpId="0"/>
      <p:bldP spid="34828" grpId="0" build="p" autoUpdateAnimBg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DC096C38-6E18-4DC8-A777-3BBAA0056F6F}" type="slidenum">
              <a:rPr lang="it-IT" altLang="it-IT" sz="1000">
                <a:solidFill>
                  <a:srgbClr val="FFFFFF"/>
                </a:solidFill>
              </a:rPr>
              <a:pPr/>
              <a:t>40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74755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102403" name="Text Box 3"/>
          <p:cNvSpPr txBox="1">
            <a:spLocks noChangeArrowheads="1"/>
          </p:cNvSpPr>
          <p:nvPr/>
        </p:nvSpPr>
        <p:spPr bwMode="auto">
          <a:xfrm>
            <a:off x="-180975" y="333375"/>
            <a:ext cx="9324975" cy="3387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b="1">
                <a:latin typeface="Arial" panose="020B0604020202020204" pitchFamily="34" charset="0"/>
              </a:rPr>
              <a:t>Pendenza longitudinale</a:t>
            </a:r>
          </a:p>
          <a:p>
            <a:pPr algn="ctr"/>
            <a:r>
              <a:rPr lang="it-IT" altLang="it-IT" b="1">
                <a:latin typeface="Arial" panose="020B0604020202020204" pitchFamily="34" charset="0"/>
              </a:rPr>
              <a:t> </a:t>
            </a:r>
          </a:p>
          <a:p>
            <a:pPr algn="ctr"/>
            <a:r>
              <a:rPr lang="it-IT" altLang="it-IT" b="1">
                <a:latin typeface="Arial" panose="020B0604020202020204" pitchFamily="34" charset="0"/>
              </a:rPr>
              <a:t>Si calcola dividendo la differenza tra l’elevazione massima e quella minima della linea centrale della pista, per la lunghezza della stessa.</a:t>
            </a:r>
          </a:p>
        </p:txBody>
      </p:sp>
      <p:sp>
        <p:nvSpPr>
          <p:cNvPr id="102404" name="AutoShape 4"/>
          <p:cNvSpPr>
            <a:spLocks noChangeArrowheads="1"/>
          </p:cNvSpPr>
          <p:nvPr/>
        </p:nvSpPr>
        <p:spPr bwMode="auto">
          <a:xfrm>
            <a:off x="179388" y="5084763"/>
            <a:ext cx="8496300" cy="288925"/>
          </a:xfrm>
          <a:prstGeom prst="triangle">
            <a:avLst>
              <a:gd name="adj" fmla="val 50000"/>
            </a:avLst>
          </a:prstGeom>
          <a:solidFill>
            <a:srgbClr val="969696"/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pic>
        <p:nvPicPr>
          <p:cNvPr id="102405" name="Picture 5" descr="plane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235825" y="4941888"/>
            <a:ext cx="1428750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6" name="Text Box 6"/>
          <p:cNvSpPr txBox="1">
            <a:spLocks noChangeArrowheads="1"/>
          </p:cNvSpPr>
          <p:nvPr/>
        </p:nvSpPr>
        <p:spPr bwMode="auto">
          <a:xfrm>
            <a:off x="3563938" y="5516563"/>
            <a:ext cx="18716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RWY</a:t>
            </a:r>
          </a:p>
        </p:txBody>
      </p:sp>
    </p:spTree>
    <p:extLst>
      <p:ext uri="{BB962C8B-B14F-4D97-AF65-F5344CB8AC3E}">
        <p14:creationId xmlns:p14="http://schemas.microsoft.com/office/powerpoint/2010/main" val="377887344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24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1024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02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02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02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04" grpId="0" animBg="1"/>
      <p:bldP spid="102406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18C505A7-DEE0-44F7-B305-0ECE0476E4D9}" type="slidenum">
              <a:rPr lang="it-IT" altLang="it-IT" sz="1000">
                <a:solidFill>
                  <a:srgbClr val="FFFFFF"/>
                </a:solidFill>
              </a:rPr>
              <a:pPr/>
              <a:t>41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75779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97314" name="Text Box 34"/>
          <p:cNvSpPr txBox="1">
            <a:spLocks noChangeArrowheads="1"/>
          </p:cNvSpPr>
          <p:nvPr/>
        </p:nvSpPr>
        <p:spPr bwMode="auto">
          <a:xfrm>
            <a:off x="0" y="0"/>
            <a:ext cx="9144000" cy="39703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b="1" dirty="0">
                <a:latin typeface="Arial" panose="020B0604020202020204" pitchFamily="34" charset="0"/>
              </a:rPr>
              <a:t>Cambiamenti di pendenza longitudinale</a:t>
            </a:r>
          </a:p>
          <a:p>
            <a:pPr algn="ctr"/>
            <a:endParaRPr lang="it-IT" altLang="it-IT" b="1" dirty="0">
              <a:latin typeface="Arial" panose="020B0604020202020204" pitchFamily="34" charset="0"/>
            </a:endParaRPr>
          </a:p>
          <a:p>
            <a:pPr algn="ctr"/>
            <a:r>
              <a:rPr lang="it-IT" altLang="it-IT" b="1" dirty="0" smtClean="0">
                <a:latin typeface="Arial" panose="020B0604020202020204" pitchFamily="34" charset="0"/>
              </a:rPr>
              <a:t>la variazione di pendenza longitudinale tra livellette consecutive </a:t>
            </a:r>
            <a:r>
              <a:rPr lang="it-IT" altLang="it-IT" b="1" dirty="0">
                <a:latin typeface="Arial" panose="020B0604020202020204" pitchFamily="34" charset="0"/>
              </a:rPr>
              <a:t>non deve essere </a:t>
            </a:r>
            <a:r>
              <a:rPr lang="it-IT" altLang="it-IT" b="1" dirty="0" smtClean="0">
                <a:latin typeface="Arial" panose="020B0604020202020204" pitchFamily="34" charset="0"/>
              </a:rPr>
              <a:t>maggiore di:</a:t>
            </a:r>
            <a:endParaRPr lang="it-IT" altLang="it-IT" b="1" dirty="0">
              <a:latin typeface="Arial" panose="020B0604020202020204" pitchFamily="34" charset="0"/>
            </a:endParaRPr>
          </a:p>
          <a:p>
            <a:pPr algn="ctr"/>
            <a:r>
              <a:rPr lang="it-IT" altLang="it-IT" dirty="0">
                <a:latin typeface="Arial" panose="020B0604020202020204" pitchFamily="34" charset="0"/>
              </a:rPr>
              <a:t>1.5% per </a:t>
            </a:r>
            <a:r>
              <a:rPr lang="it-IT" altLang="it-IT" dirty="0" smtClean="0">
                <a:latin typeface="Arial" panose="020B0604020202020204" pitchFamily="34" charset="0"/>
              </a:rPr>
              <a:t>aeroporti di </a:t>
            </a:r>
            <a:r>
              <a:rPr lang="it-IT" altLang="it-IT" dirty="0">
                <a:latin typeface="Arial" panose="020B0604020202020204" pitchFamily="34" charset="0"/>
              </a:rPr>
              <a:t>codice 3,4</a:t>
            </a:r>
          </a:p>
          <a:p>
            <a:pPr algn="ctr"/>
            <a:r>
              <a:rPr lang="it-IT" altLang="it-IT" dirty="0">
                <a:latin typeface="Arial" panose="020B0604020202020204" pitchFamily="34" charset="0"/>
              </a:rPr>
              <a:t>2% per </a:t>
            </a:r>
            <a:r>
              <a:rPr lang="it-IT" altLang="it-IT" dirty="0" smtClean="0">
                <a:latin typeface="Arial" panose="020B0604020202020204" pitchFamily="34" charset="0"/>
              </a:rPr>
              <a:t>aeroporti di </a:t>
            </a:r>
            <a:r>
              <a:rPr lang="it-IT" altLang="it-IT" dirty="0">
                <a:latin typeface="Arial" panose="020B0604020202020204" pitchFamily="34" charset="0"/>
              </a:rPr>
              <a:t>codice 1,2</a:t>
            </a:r>
            <a:endParaRPr lang="it-IT" altLang="it-IT" b="1" dirty="0">
              <a:latin typeface="Arial" panose="020B0604020202020204" pitchFamily="34" charset="0"/>
            </a:endParaRPr>
          </a:p>
        </p:txBody>
      </p:sp>
      <p:grpSp>
        <p:nvGrpSpPr>
          <p:cNvPr id="97320" name="Group 40"/>
          <p:cNvGrpSpPr>
            <a:grpSpLocks/>
          </p:cNvGrpSpPr>
          <p:nvPr/>
        </p:nvGrpSpPr>
        <p:grpSpPr bwMode="auto">
          <a:xfrm>
            <a:off x="468313" y="5229225"/>
            <a:ext cx="8494712" cy="806450"/>
            <a:chOff x="295" y="3294"/>
            <a:chExt cx="5351" cy="508"/>
          </a:xfrm>
        </p:grpSpPr>
        <p:sp>
          <p:nvSpPr>
            <p:cNvPr id="75783" name="AutoShape 35"/>
            <p:cNvSpPr>
              <a:spLocks noChangeArrowheads="1"/>
            </p:cNvSpPr>
            <p:nvPr/>
          </p:nvSpPr>
          <p:spPr bwMode="auto">
            <a:xfrm>
              <a:off x="295" y="3612"/>
              <a:ext cx="2676" cy="182"/>
            </a:xfrm>
            <a:prstGeom prst="triangle">
              <a:avLst>
                <a:gd name="adj" fmla="val 50000"/>
              </a:avLst>
            </a:prstGeom>
            <a:solidFill>
              <a:srgbClr val="969696"/>
            </a:solidFill>
            <a:ln w="9525" algn="ctr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75784" name="AutoShape 36"/>
            <p:cNvSpPr>
              <a:spLocks noChangeArrowheads="1"/>
            </p:cNvSpPr>
            <p:nvPr/>
          </p:nvSpPr>
          <p:spPr bwMode="auto">
            <a:xfrm>
              <a:off x="2925" y="3612"/>
              <a:ext cx="2676" cy="182"/>
            </a:xfrm>
            <a:prstGeom prst="triangle">
              <a:avLst>
                <a:gd name="adj" fmla="val 50000"/>
              </a:avLst>
            </a:prstGeom>
            <a:solidFill>
              <a:srgbClr val="969696"/>
            </a:solidFill>
            <a:ln w="9525" algn="ctr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pic>
          <p:nvPicPr>
            <p:cNvPr id="75785" name="Picture 38" descr="91-978902650"/>
            <p:cNvPicPr>
              <a:picLocks noChangeAspect="1" noChangeArrowheads="1"/>
            </p:cNvPicPr>
            <p:nvPr/>
          </p:nvPicPr>
          <p:blipFill>
            <a:blip r:embed="rId2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rot="998810">
              <a:off x="4558" y="3294"/>
              <a:ext cx="108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7321" name="Text Box 41"/>
          <p:cNvSpPr txBox="1">
            <a:spLocks noChangeArrowheads="1"/>
          </p:cNvSpPr>
          <p:nvPr/>
        </p:nvSpPr>
        <p:spPr bwMode="auto">
          <a:xfrm>
            <a:off x="3924300" y="6092825"/>
            <a:ext cx="18716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RWY</a:t>
            </a:r>
          </a:p>
        </p:txBody>
      </p:sp>
    </p:spTree>
    <p:extLst>
      <p:ext uri="{BB962C8B-B14F-4D97-AF65-F5344CB8AC3E}">
        <p14:creationId xmlns:p14="http://schemas.microsoft.com/office/powerpoint/2010/main" val="353003368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973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973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973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973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97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3" presetClass="entr" presetSubtype="1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" dur="500"/>
                                        <p:tgtEl>
                                          <p:spTgt spid="97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321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B3A86245-04B2-40A4-ACB7-71060C837DFC}" type="slidenum">
              <a:rPr lang="it-IT" altLang="it-IT" sz="1000">
                <a:solidFill>
                  <a:srgbClr val="FFFFFF"/>
                </a:solidFill>
              </a:rPr>
              <a:pPr/>
              <a:t>42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76803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103427" name="Rectangle 3"/>
          <p:cNvSpPr>
            <a:spLocks noChangeArrowheads="1"/>
          </p:cNvSpPr>
          <p:nvPr/>
        </p:nvSpPr>
        <p:spPr bwMode="auto">
          <a:xfrm>
            <a:off x="179512" y="1628800"/>
            <a:ext cx="8783638" cy="23083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b="1" dirty="0">
                <a:latin typeface="Arial" panose="020B0604020202020204" pitchFamily="34" charset="0"/>
              </a:rPr>
              <a:t>Superficie della pista</a:t>
            </a:r>
          </a:p>
          <a:p>
            <a:pPr algn="ctr"/>
            <a:endParaRPr lang="it-IT" altLang="it-IT" b="1" dirty="0">
              <a:latin typeface="Arial" panose="020B0604020202020204" pitchFamily="34" charset="0"/>
            </a:endParaRPr>
          </a:p>
          <a:p>
            <a:pPr algn="ctr"/>
            <a:r>
              <a:rPr lang="it-IT" altLang="it-IT" b="1" dirty="0">
                <a:latin typeface="Arial" panose="020B0604020202020204" pitchFamily="34" charset="0"/>
              </a:rPr>
              <a:t>Deve essere priva di irregolarità che possano </a:t>
            </a:r>
            <a:r>
              <a:rPr lang="it-IT" altLang="it-IT" b="1" dirty="0" smtClean="0">
                <a:latin typeface="Arial" panose="020B0604020202020204" pitchFamily="34" charset="0"/>
              </a:rPr>
              <a:t>limitare l’azione frenante</a:t>
            </a:r>
            <a:endParaRPr lang="it-IT" altLang="it-IT" b="1" dirty="0">
              <a:latin typeface="Arial" panose="020B0604020202020204" pitchFamily="34" charset="0"/>
            </a:endParaRPr>
          </a:p>
        </p:txBody>
      </p:sp>
      <p:sp>
        <p:nvSpPr>
          <p:cNvPr id="103428" name="Freeform 4"/>
          <p:cNvSpPr>
            <a:spLocks/>
          </p:cNvSpPr>
          <p:nvPr/>
        </p:nvSpPr>
        <p:spPr bwMode="auto">
          <a:xfrm>
            <a:off x="-684584" y="5734050"/>
            <a:ext cx="10513168" cy="109538"/>
          </a:xfrm>
          <a:custGeom>
            <a:avLst/>
            <a:gdLst>
              <a:gd name="T0" fmla="*/ 2147483647 w 7160"/>
              <a:gd name="T1" fmla="*/ 2147483647 h 120"/>
              <a:gd name="T2" fmla="*/ 2147483647 w 7160"/>
              <a:gd name="T3" fmla="*/ 2147483647 h 120"/>
              <a:gd name="T4" fmla="*/ 2147483647 w 7160"/>
              <a:gd name="T5" fmla="*/ 2147483647 h 120"/>
              <a:gd name="T6" fmla="*/ 2147483647 w 7160"/>
              <a:gd name="T7" fmla="*/ 2147483647 h 120"/>
              <a:gd name="T8" fmla="*/ 2147483647 w 7160"/>
              <a:gd name="T9" fmla="*/ 2147483647 h 120"/>
              <a:gd name="T10" fmla="*/ 2147483647 w 7160"/>
              <a:gd name="T11" fmla="*/ 2147483647 h 120"/>
              <a:gd name="T12" fmla="*/ 2147483647 w 7160"/>
              <a:gd name="T13" fmla="*/ 2147483647 h 120"/>
              <a:gd name="T14" fmla="*/ 2147483647 w 7160"/>
              <a:gd name="T15" fmla="*/ 2147483647 h 120"/>
              <a:gd name="T16" fmla="*/ 2147483647 w 7160"/>
              <a:gd name="T17" fmla="*/ 2147483647 h 120"/>
              <a:gd name="T18" fmla="*/ 2147483647 w 7160"/>
              <a:gd name="T19" fmla="*/ 2147483647 h 120"/>
              <a:gd name="T20" fmla="*/ 2147483647 w 7160"/>
              <a:gd name="T21" fmla="*/ 2147483647 h 120"/>
              <a:gd name="T22" fmla="*/ 2147483647 w 7160"/>
              <a:gd name="T23" fmla="*/ 2147483647 h 120"/>
              <a:gd name="T24" fmla="*/ 2147483647 w 7160"/>
              <a:gd name="T25" fmla="*/ 2147483647 h 120"/>
              <a:gd name="T26" fmla="*/ 2147483647 w 7160"/>
              <a:gd name="T27" fmla="*/ 2147483647 h 1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160" h="120">
                <a:moveTo>
                  <a:pt x="847" y="105"/>
                </a:moveTo>
                <a:cubicBezTo>
                  <a:pt x="0" y="98"/>
                  <a:pt x="1081" y="60"/>
                  <a:pt x="1210" y="60"/>
                </a:cubicBezTo>
                <a:cubicBezTo>
                  <a:pt x="1339" y="60"/>
                  <a:pt x="1506" y="98"/>
                  <a:pt x="1619" y="105"/>
                </a:cubicBezTo>
                <a:cubicBezTo>
                  <a:pt x="1732" y="112"/>
                  <a:pt x="1785" y="112"/>
                  <a:pt x="1891" y="105"/>
                </a:cubicBezTo>
                <a:cubicBezTo>
                  <a:pt x="1997" y="98"/>
                  <a:pt x="2088" y="67"/>
                  <a:pt x="2254" y="60"/>
                </a:cubicBezTo>
                <a:cubicBezTo>
                  <a:pt x="2420" y="53"/>
                  <a:pt x="2746" y="53"/>
                  <a:pt x="2889" y="60"/>
                </a:cubicBezTo>
                <a:cubicBezTo>
                  <a:pt x="3032" y="67"/>
                  <a:pt x="2979" y="98"/>
                  <a:pt x="3115" y="105"/>
                </a:cubicBezTo>
                <a:cubicBezTo>
                  <a:pt x="3251" y="112"/>
                  <a:pt x="3569" y="120"/>
                  <a:pt x="3705" y="105"/>
                </a:cubicBezTo>
                <a:cubicBezTo>
                  <a:pt x="3841" y="90"/>
                  <a:pt x="3743" y="30"/>
                  <a:pt x="3932" y="15"/>
                </a:cubicBezTo>
                <a:cubicBezTo>
                  <a:pt x="4121" y="0"/>
                  <a:pt x="4605" y="7"/>
                  <a:pt x="4839" y="15"/>
                </a:cubicBezTo>
                <a:cubicBezTo>
                  <a:pt x="5073" y="23"/>
                  <a:pt x="5134" y="53"/>
                  <a:pt x="5338" y="60"/>
                </a:cubicBezTo>
                <a:cubicBezTo>
                  <a:pt x="5542" y="67"/>
                  <a:pt x="5905" y="53"/>
                  <a:pt x="6064" y="60"/>
                </a:cubicBezTo>
                <a:cubicBezTo>
                  <a:pt x="6223" y="67"/>
                  <a:pt x="7160" y="98"/>
                  <a:pt x="6291" y="105"/>
                </a:cubicBezTo>
                <a:cubicBezTo>
                  <a:pt x="5422" y="112"/>
                  <a:pt x="1694" y="112"/>
                  <a:pt x="847" y="105"/>
                </a:cubicBezTo>
                <a:close/>
              </a:path>
            </a:pathLst>
          </a:custGeom>
          <a:solidFill>
            <a:srgbClr val="969696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endParaRPr lang="it-IT"/>
          </a:p>
        </p:txBody>
      </p:sp>
      <p:pic>
        <p:nvPicPr>
          <p:cNvPr id="103430" name="Picture 6" descr="aerei018"/>
          <p:cNvPicPr>
            <a:picLocks noChangeAspect="1" noChangeArrowheads="1"/>
          </p:cNvPicPr>
          <p:nvPr/>
        </p:nvPicPr>
        <p:blipFill>
          <a:blip r:embed="rId2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7147" y="4941888"/>
            <a:ext cx="1152525" cy="1084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31" name="Text Box 7"/>
          <p:cNvSpPr txBox="1">
            <a:spLocks noChangeArrowheads="1"/>
          </p:cNvSpPr>
          <p:nvPr/>
        </p:nvSpPr>
        <p:spPr bwMode="auto">
          <a:xfrm>
            <a:off x="3924300" y="5876925"/>
            <a:ext cx="18716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RWY</a:t>
            </a:r>
          </a:p>
        </p:txBody>
      </p:sp>
    </p:spTree>
    <p:extLst>
      <p:ext uri="{BB962C8B-B14F-4D97-AF65-F5344CB8AC3E}">
        <p14:creationId xmlns:p14="http://schemas.microsoft.com/office/powerpoint/2010/main" val="131394994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3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1034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3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" presetClass="entr" presetSubtype="1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103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3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3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5" presetID="6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2.96296E-6 C 0.00695 0.01551 0.02361 0.03773 0.08577 0.03703 C 0.1757 0.03703 0.18229 -0.03565 0.28941 -0.03565 C 0.38542 -0.03565 0.33438 0.02731 0.42674 0.02708 C 0.52361 0.02708 0.4717 -0.01875 0.57518 -0.01875 C 0.66841 -0.01875 0.61684 0.01227 0.69948 0.01227 C 0.77917 0.01227 0.73785 -0.01135 0.81025 -0.01135 C 0.85157 -0.01135 0.85417 -0.0051 0.85834 2.96296E-6 " pathEditMode="relative" rAng="0" ptsTypes="AAAAAAAA">
                                      <p:cBhvr>
                                        <p:cTn id="26" dur="5000" fill="hold"/>
                                        <p:tgtEl>
                                          <p:spTgt spid="1034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917" y="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428" grpId="0" animBg="1"/>
      <p:bldP spid="103431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31006927-2A11-46D9-A8D7-E40C2EC7B356}" type="slidenum">
              <a:rPr lang="it-IT" altLang="it-IT" sz="1000">
                <a:solidFill>
                  <a:srgbClr val="FFFFFF"/>
                </a:solidFill>
              </a:rPr>
              <a:pPr/>
              <a:t>43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87043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305155" name="Text Box 3"/>
          <p:cNvSpPr txBox="1">
            <a:spLocks noChangeArrowheads="1"/>
          </p:cNvSpPr>
          <p:nvPr/>
        </p:nvSpPr>
        <p:spPr bwMode="auto">
          <a:xfrm>
            <a:off x="1403350" y="1844675"/>
            <a:ext cx="6119813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8800" b="1">
                <a:latin typeface="Arial" panose="020B0604020202020204" pitchFamily="34" charset="0"/>
              </a:rPr>
              <a:t>AREE DI PISTA</a:t>
            </a:r>
          </a:p>
        </p:txBody>
      </p:sp>
    </p:spTree>
    <p:extLst>
      <p:ext uri="{BB962C8B-B14F-4D97-AF65-F5344CB8AC3E}">
        <p14:creationId xmlns:p14="http://schemas.microsoft.com/office/powerpoint/2010/main" val="363866889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5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5155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9C6B6E63-7B2D-4D71-91EA-6560D07CC6BD}" type="slidenum">
              <a:rPr lang="it-IT" altLang="it-IT" sz="1000">
                <a:solidFill>
                  <a:srgbClr val="FFFFFF"/>
                </a:solidFill>
              </a:rPr>
              <a:pPr/>
              <a:t>44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06178" name="Rectangle 2"/>
          <p:cNvSpPr>
            <a:spLocks noChangeArrowheads="1"/>
          </p:cNvSpPr>
          <p:nvPr/>
        </p:nvSpPr>
        <p:spPr bwMode="auto">
          <a:xfrm>
            <a:off x="0" y="1844675"/>
            <a:ext cx="9144000" cy="2447925"/>
          </a:xfrm>
          <a:prstGeom prst="rect">
            <a:avLst/>
          </a:prstGeom>
          <a:solidFill>
            <a:srgbClr val="00FF00"/>
          </a:solidFill>
          <a:ln w="28575" algn="ctr">
            <a:solidFill>
              <a:schemeClr val="tx2"/>
            </a:solidFill>
            <a:miter lim="800000"/>
            <a:headEnd type="none" w="sm" len="sm"/>
            <a:tailEnd type="none" w="sm" len="sm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88068" name="Text Box 3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grpSp>
        <p:nvGrpSpPr>
          <p:cNvPr id="306180" name="Group 4"/>
          <p:cNvGrpSpPr>
            <a:grpSpLocks/>
          </p:cNvGrpSpPr>
          <p:nvPr/>
        </p:nvGrpSpPr>
        <p:grpSpPr bwMode="auto">
          <a:xfrm>
            <a:off x="1979613" y="2565400"/>
            <a:ext cx="5329237" cy="936625"/>
            <a:chOff x="1383" y="1980"/>
            <a:chExt cx="3357" cy="590"/>
          </a:xfrm>
        </p:grpSpPr>
        <p:grpSp>
          <p:nvGrpSpPr>
            <p:cNvPr id="88085" name="Group 5"/>
            <p:cNvGrpSpPr>
              <a:grpSpLocks/>
            </p:cNvGrpSpPr>
            <p:nvPr/>
          </p:nvGrpSpPr>
          <p:grpSpPr bwMode="auto">
            <a:xfrm rot="5400000">
              <a:off x="2007" y="1356"/>
              <a:ext cx="590" cy="1838"/>
              <a:chOff x="2018" y="1661"/>
              <a:chExt cx="998" cy="2495"/>
            </a:xfrm>
          </p:grpSpPr>
          <p:grpSp>
            <p:nvGrpSpPr>
              <p:cNvPr id="88107" name="Group 6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grpSp>
              <p:nvGrpSpPr>
                <p:cNvPr id="88112" name="Group 7"/>
                <p:cNvGrpSpPr>
                  <a:grpSpLocks/>
                </p:cNvGrpSpPr>
                <p:nvPr/>
              </p:nvGrpSpPr>
              <p:grpSpPr bwMode="auto">
                <a:xfrm>
                  <a:off x="2018" y="1720"/>
                  <a:ext cx="998" cy="2436"/>
                  <a:chOff x="2018" y="1720"/>
                  <a:chExt cx="998" cy="2436"/>
                </a:xfrm>
              </p:grpSpPr>
              <p:sp>
                <p:nvSpPr>
                  <p:cNvPr id="88115" name="Rectangle 8"/>
                  <p:cNvSpPr>
                    <a:spLocks noChangeArrowheads="1"/>
                  </p:cNvSpPr>
                  <p:nvPr/>
                </p:nvSpPr>
                <p:spPr bwMode="auto">
                  <a:xfrm>
                    <a:off x="2018" y="1720"/>
                    <a:ext cx="998" cy="2436"/>
                  </a:xfrm>
                  <a:prstGeom prst="rect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grpSp>
                <p:nvGrpSpPr>
                  <p:cNvPr id="88116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064" y="3748"/>
                    <a:ext cx="880" cy="356"/>
                    <a:chOff x="2744" y="3929"/>
                    <a:chExt cx="680" cy="181"/>
                  </a:xfrm>
                </p:grpSpPr>
                <p:sp>
                  <p:nvSpPr>
                    <p:cNvPr id="88117" name="Rectangle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44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88118" name="Rectangle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3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88119" name="Rectangle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2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88120" name="Rectangle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16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88121" name="Rectangle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07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88122" name="Rectangle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88123" name="Rectangle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8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88124" name="Rectangle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79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</p:grpSp>
            </p:grpSp>
            <p:sp>
              <p:nvSpPr>
                <p:cNvPr id="88113" name="Line 18"/>
                <p:cNvSpPr>
                  <a:spLocks noChangeShapeType="1"/>
                </p:cNvSpPr>
                <p:nvPr/>
              </p:nvSpPr>
              <p:spPr bwMode="auto">
                <a:xfrm>
                  <a:off x="207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88114" name="Line 19"/>
                <p:cNvSpPr>
                  <a:spLocks noChangeShapeType="1"/>
                </p:cNvSpPr>
                <p:nvPr/>
              </p:nvSpPr>
              <p:spPr bwMode="auto">
                <a:xfrm>
                  <a:off x="295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88108" name="Rectangle 20"/>
              <p:cNvSpPr>
                <a:spLocks noChangeArrowheads="1"/>
              </p:cNvSpPr>
              <p:nvPr/>
            </p:nvSpPr>
            <p:spPr bwMode="auto">
              <a:xfrm>
                <a:off x="2488" y="3086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8109" name="Rectangle 21"/>
              <p:cNvSpPr>
                <a:spLocks noChangeArrowheads="1"/>
              </p:cNvSpPr>
              <p:nvPr/>
            </p:nvSpPr>
            <p:spPr bwMode="auto">
              <a:xfrm>
                <a:off x="2488" y="261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8110" name="Rectangle 22"/>
              <p:cNvSpPr>
                <a:spLocks noChangeArrowheads="1"/>
              </p:cNvSpPr>
              <p:nvPr/>
            </p:nvSpPr>
            <p:spPr bwMode="auto">
              <a:xfrm>
                <a:off x="2488" y="2135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8111" name="Rectangle 23"/>
              <p:cNvSpPr>
                <a:spLocks noChangeArrowheads="1"/>
              </p:cNvSpPr>
              <p:nvPr/>
            </p:nvSpPr>
            <p:spPr bwMode="auto">
              <a:xfrm>
                <a:off x="2488" y="166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88086" name="Text Box 24"/>
            <p:cNvSpPr txBox="1">
              <a:spLocks noChangeArrowheads="1"/>
            </p:cNvSpPr>
            <p:nvPr/>
          </p:nvSpPr>
          <p:spPr bwMode="auto">
            <a:xfrm rot="5400000">
              <a:off x="1569" y="2178"/>
              <a:ext cx="46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it-IT" altLang="it-IT" sz="2000" b="1">
                  <a:latin typeface="Arial" panose="020B0604020202020204" pitchFamily="34" charset="0"/>
                </a:rPr>
                <a:t>34 R</a:t>
              </a:r>
            </a:p>
          </p:txBody>
        </p:sp>
        <p:grpSp>
          <p:nvGrpSpPr>
            <p:cNvPr id="88087" name="Group 25"/>
            <p:cNvGrpSpPr>
              <a:grpSpLocks/>
            </p:cNvGrpSpPr>
            <p:nvPr/>
          </p:nvGrpSpPr>
          <p:grpSpPr bwMode="auto">
            <a:xfrm rot="16200000" flipH="1">
              <a:off x="3560" y="1389"/>
              <a:ext cx="590" cy="1771"/>
              <a:chOff x="2018" y="1661"/>
              <a:chExt cx="998" cy="2495"/>
            </a:xfrm>
          </p:grpSpPr>
          <p:grpSp>
            <p:nvGrpSpPr>
              <p:cNvPr id="88089" name="Group 26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grpSp>
              <p:nvGrpSpPr>
                <p:cNvPr id="88094" name="Group 27"/>
                <p:cNvGrpSpPr>
                  <a:grpSpLocks/>
                </p:cNvGrpSpPr>
                <p:nvPr/>
              </p:nvGrpSpPr>
              <p:grpSpPr bwMode="auto">
                <a:xfrm>
                  <a:off x="2018" y="1720"/>
                  <a:ext cx="998" cy="2436"/>
                  <a:chOff x="2018" y="1720"/>
                  <a:chExt cx="998" cy="2436"/>
                </a:xfrm>
              </p:grpSpPr>
              <p:sp>
                <p:nvSpPr>
                  <p:cNvPr id="88097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2018" y="1720"/>
                    <a:ext cx="998" cy="2436"/>
                  </a:xfrm>
                  <a:prstGeom prst="rect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grpSp>
                <p:nvGrpSpPr>
                  <p:cNvPr id="88098" name="Group 29"/>
                  <p:cNvGrpSpPr>
                    <a:grpSpLocks/>
                  </p:cNvGrpSpPr>
                  <p:nvPr/>
                </p:nvGrpSpPr>
                <p:grpSpPr bwMode="auto">
                  <a:xfrm>
                    <a:off x="2064" y="3748"/>
                    <a:ext cx="880" cy="356"/>
                    <a:chOff x="2744" y="3929"/>
                    <a:chExt cx="680" cy="181"/>
                  </a:xfrm>
                </p:grpSpPr>
                <p:sp>
                  <p:nvSpPr>
                    <p:cNvPr id="88099" name="Rectangle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44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88100" name="Rectangle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3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88101" name="Rectangle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2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88102" name="Rectangle 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16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88103" name="Rectangle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07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88104" name="Rectangle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88105" name="Rectangle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8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88106" name="Rectangle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79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</p:grpSp>
            </p:grpSp>
            <p:sp>
              <p:nvSpPr>
                <p:cNvPr id="88095" name="Line 38"/>
                <p:cNvSpPr>
                  <a:spLocks noChangeShapeType="1"/>
                </p:cNvSpPr>
                <p:nvPr/>
              </p:nvSpPr>
              <p:spPr bwMode="auto">
                <a:xfrm>
                  <a:off x="207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88096" name="Line 39"/>
                <p:cNvSpPr>
                  <a:spLocks noChangeShapeType="1"/>
                </p:cNvSpPr>
                <p:nvPr/>
              </p:nvSpPr>
              <p:spPr bwMode="auto">
                <a:xfrm>
                  <a:off x="295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88090" name="Rectangle 40"/>
              <p:cNvSpPr>
                <a:spLocks noChangeArrowheads="1"/>
              </p:cNvSpPr>
              <p:nvPr/>
            </p:nvSpPr>
            <p:spPr bwMode="auto">
              <a:xfrm>
                <a:off x="2488" y="3086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8091" name="Rectangle 41"/>
              <p:cNvSpPr>
                <a:spLocks noChangeArrowheads="1"/>
              </p:cNvSpPr>
              <p:nvPr/>
            </p:nvSpPr>
            <p:spPr bwMode="auto">
              <a:xfrm>
                <a:off x="2488" y="261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8092" name="Rectangle 42"/>
              <p:cNvSpPr>
                <a:spLocks noChangeArrowheads="1"/>
              </p:cNvSpPr>
              <p:nvPr/>
            </p:nvSpPr>
            <p:spPr bwMode="auto">
              <a:xfrm>
                <a:off x="2488" y="2135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88093" name="Rectangle 43"/>
              <p:cNvSpPr>
                <a:spLocks noChangeArrowheads="1"/>
              </p:cNvSpPr>
              <p:nvPr/>
            </p:nvSpPr>
            <p:spPr bwMode="auto">
              <a:xfrm>
                <a:off x="2488" y="166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88088" name="Text Box 44"/>
            <p:cNvSpPr txBox="1">
              <a:spLocks noChangeArrowheads="1"/>
            </p:cNvSpPr>
            <p:nvPr/>
          </p:nvSpPr>
          <p:spPr bwMode="auto">
            <a:xfrm rot="-5400000">
              <a:off x="4087" y="2166"/>
              <a:ext cx="46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it-IT" altLang="it-IT" sz="2000" b="1">
                  <a:latin typeface="Arial" panose="020B0604020202020204" pitchFamily="34" charset="0"/>
                </a:rPr>
                <a:t>16 R</a:t>
              </a:r>
            </a:p>
          </p:txBody>
        </p:sp>
      </p:grpSp>
      <p:sp>
        <p:nvSpPr>
          <p:cNvPr id="306221" name="Line 45"/>
          <p:cNvSpPr>
            <a:spLocks noChangeShapeType="1"/>
          </p:cNvSpPr>
          <p:nvPr/>
        </p:nvSpPr>
        <p:spPr bwMode="auto">
          <a:xfrm>
            <a:off x="1908175" y="6165850"/>
            <a:ext cx="5329238" cy="0"/>
          </a:xfrm>
          <a:prstGeom prst="line">
            <a:avLst/>
          </a:prstGeom>
          <a:noFill/>
          <a:ln w="254000">
            <a:solidFill>
              <a:srgbClr val="80808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06222" name="Rectangle 46" descr="Diagonali larghe verso l'alto"/>
          <p:cNvSpPr>
            <a:spLocks noChangeArrowheads="1"/>
          </p:cNvSpPr>
          <p:nvPr/>
        </p:nvSpPr>
        <p:spPr bwMode="auto">
          <a:xfrm>
            <a:off x="1979613" y="3500438"/>
            <a:ext cx="5329237" cy="144462"/>
          </a:xfrm>
          <a:prstGeom prst="rect">
            <a:avLst/>
          </a:prstGeom>
          <a:pattFill prst="wdUpDiag">
            <a:fgClr>
              <a:srgbClr val="000000"/>
            </a:fgClr>
            <a:bgClr>
              <a:srgbClr val="FFFFFF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06223" name="Rectangle 47" descr="Diagonali larghe verso l'alto"/>
          <p:cNvSpPr>
            <a:spLocks noChangeArrowheads="1"/>
          </p:cNvSpPr>
          <p:nvPr/>
        </p:nvSpPr>
        <p:spPr bwMode="auto">
          <a:xfrm>
            <a:off x="1979613" y="2420938"/>
            <a:ext cx="5329237" cy="144462"/>
          </a:xfrm>
          <a:prstGeom prst="rect">
            <a:avLst/>
          </a:prstGeom>
          <a:pattFill prst="wdUpDiag">
            <a:fgClr>
              <a:srgbClr val="000000"/>
            </a:fgClr>
            <a:bgClr>
              <a:srgbClr val="FFFFFF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06224" name="Text Box 48"/>
          <p:cNvSpPr txBox="1">
            <a:spLocks noChangeArrowheads="1"/>
          </p:cNvSpPr>
          <p:nvPr/>
        </p:nvSpPr>
        <p:spPr bwMode="auto">
          <a:xfrm>
            <a:off x="2555875" y="0"/>
            <a:ext cx="43926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RWY SHOULDER</a:t>
            </a:r>
          </a:p>
        </p:txBody>
      </p:sp>
      <p:sp>
        <p:nvSpPr>
          <p:cNvPr id="306225" name="Rectangle 49"/>
          <p:cNvSpPr>
            <a:spLocks noChangeArrowheads="1"/>
          </p:cNvSpPr>
          <p:nvPr/>
        </p:nvSpPr>
        <p:spPr bwMode="auto">
          <a:xfrm>
            <a:off x="7308850" y="2565400"/>
            <a:ext cx="1439863" cy="936625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algn="ctr">
                <a:solidFill>
                  <a:schemeClr val="tx2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06226" name="Rectangle 50"/>
          <p:cNvSpPr>
            <a:spLocks noChangeArrowheads="1"/>
          </p:cNvSpPr>
          <p:nvPr/>
        </p:nvSpPr>
        <p:spPr bwMode="auto">
          <a:xfrm>
            <a:off x="611188" y="2565400"/>
            <a:ext cx="1439862" cy="936625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algn="ctr">
                <a:solidFill>
                  <a:schemeClr val="tx2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06227" name="Text Box 51"/>
          <p:cNvSpPr txBox="1">
            <a:spLocks noChangeArrowheads="1"/>
          </p:cNvSpPr>
          <p:nvPr/>
        </p:nvSpPr>
        <p:spPr bwMode="auto">
          <a:xfrm>
            <a:off x="2555875" y="0"/>
            <a:ext cx="43926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STRISCIA DI PISTA</a:t>
            </a:r>
          </a:p>
        </p:txBody>
      </p:sp>
      <p:sp>
        <p:nvSpPr>
          <p:cNvPr id="306228" name="Text Box 52"/>
          <p:cNvSpPr txBox="1">
            <a:spLocks noChangeArrowheads="1"/>
          </p:cNvSpPr>
          <p:nvPr/>
        </p:nvSpPr>
        <p:spPr bwMode="auto">
          <a:xfrm>
            <a:off x="2627313" y="0"/>
            <a:ext cx="43926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STOPWAY SWY</a:t>
            </a:r>
          </a:p>
        </p:txBody>
      </p:sp>
      <p:sp>
        <p:nvSpPr>
          <p:cNvPr id="306229" name="Text Box 53"/>
          <p:cNvSpPr txBox="1">
            <a:spLocks noChangeArrowheads="1"/>
          </p:cNvSpPr>
          <p:nvPr/>
        </p:nvSpPr>
        <p:spPr bwMode="auto">
          <a:xfrm>
            <a:off x="2484438" y="0"/>
            <a:ext cx="43926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CLEARWAY CWY</a:t>
            </a:r>
          </a:p>
        </p:txBody>
      </p:sp>
      <p:sp>
        <p:nvSpPr>
          <p:cNvPr id="306230" name="Line 54"/>
          <p:cNvSpPr>
            <a:spLocks noChangeShapeType="1"/>
          </p:cNvSpPr>
          <p:nvPr/>
        </p:nvSpPr>
        <p:spPr bwMode="auto">
          <a:xfrm>
            <a:off x="7235825" y="6165850"/>
            <a:ext cx="1439863" cy="0"/>
          </a:xfrm>
          <a:prstGeom prst="line">
            <a:avLst/>
          </a:prstGeom>
          <a:noFill/>
          <a:ln w="254000">
            <a:solidFill>
              <a:srgbClr val="FF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06231" name="Line 55"/>
          <p:cNvSpPr>
            <a:spLocks noChangeShapeType="1"/>
          </p:cNvSpPr>
          <p:nvPr/>
        </p:nvSpPr>
        <p:spPr bwMode="auto">
          <a:xfrm>
            <a:off x="468313" y="6165850"/>
            <a:ext cx="1439862" cy="0"/>
          </a:xfrm>
          <a:prstGeom prst="line">
            <a:avLst/>
          </a:prstGeom>
          <a:noFill/>
          <a:ln w="254000">
            <a:solidFill>
              <a:srgbClr val="FF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06232" name="Rectangle 56"/>
          <p:cNvSpPr>
            <a:spLocks noChangeArrowheads="1"/>
          </p:cNvSpPr>
          <p:nvPr/>
        </p:nvSpPr>
        <p:spPr bwMode="auto">
          <a:xfrm>
            <a:off x="0" y="1268413"/>
            <a:ext cx="2014538" cy="3600450"/>
          </a:xfrm>
          <a:prstGeom prst="rect">
            <a:avLst/>
          </a:prstGeom>
          <a:solidFill>
            <a:srgbClr val="FFFF00">
              <a:alpha val="47842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algn="ctr">
                <a:solidFill>
                  <a:schemeClr val="tx2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06233" name="Rectangle 57"/>
          <p:cNvSpPr>
            <a:spLocks noChangeArrowheads="1"/>
          </p:cNvSpPr>
          <p:nvPr/>
        </p:nvSpPr>
        <p:spPr bwMode="auto">
          <a:xfrm>
            <a:off x="7235825" y="1268413"/>
            <a:ext cx="1908175" cy="3600450"/>
          </a:xfrm>
          <a:prstGeom prst="rect">
            <a:avLst/>
          </a:prstGeom>
          <a:solidFill>
            <a:srgbClr val="FFFF00">
              <a:alpha val="47842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algn="ctr">
                <a:solidFill>
                  <a:schemeClr val="tx2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06234" name="Line 58"/>
          <p:cNvSpPr>
            <a:spLocks noChangeShapeType="1"/>
          </p:cNvSpPr>
          <p:nvPr/>
        </p:nvSpPr>
        <p:spPr bwMode="auto">
          <a:xfrm flipV="1">
            <a:off x="7235825" y="5300663"/>
            <a:ext cx="1908175" cy="720725"/>
          </a:xfrm>
          <a:prstGeom prst="line">
            <a:avLst/>
          </a:prstGeom>
          <a:noFill/>
          <a:ln w="73025">
            <a:solidFill>
              <a:srgbClr val="FFFF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06235" name="Line 59"/>
          <p:cNvSpPr>
            <a:spLocks noChangeShapeType="1"/>
          </p:cNvSpPr>
          <p:nvPr/>
        </p:nvSpPr>
        <p:spPr bwMode="auto">
          <a:xfrm>
            <a:off x="0" y="5373688"/>
            <a:ext cx="1871663" cy="649287"/>
          </a:xfrm>
          <a:prstGeom prst="line">
            <a:avLst/>
          </a:prstGeom>
          <a:noFill/>
          <a:ln w="73025">
            <a:solidFill>
              <a:srgbClr val="FFFF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127734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6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6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306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306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06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6" dur="500"/>
                                        <p:tgtEl>
                                          <p:spTgt spid="3062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6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306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3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306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9" dur="500"/>
                                        <p:tgtEl>
                                          <p:spTgt spid="3062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6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2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4" dur="500"/>
                                        <p:tgtEl>
                                          <p:spTgt spid="306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6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306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306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306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306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1" dur="500"/>
                                        <p:tgtEl>
                                          <p:spTgt spid="306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6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6" dur="500"/>
                                        <p:tgtEl>
                                          <p:spTgt spid="306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8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306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306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306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306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6178" grpId="0" animBg="1"/>
      <p:bldP spid="306221" grpId="0" animBg="1"/>
      <p:bldP spid="306222" grpId="0" animBg="1"/>
      <p:bldP spid="306223" grpId="0" animBg="1"/>
      <p:bldP spid="306224" grpId="0"/>
      <p:bldP spid="306224" grpId="1"/>
      <p:bldP spid="306225" grpId="0" animBg="1"/>
      <p:bldP spid="306226" grpId="0" animBg="1"/>
      <p:bldP spid="306227" grpId="0"/>
      <p:bldP spid="306227" grpId="1"/>
      <p:bldP spid="306228" grpId="0"/>
      <p:bldP spid="306228" grpId="1"/>
      <p:bldP spid="306229" grpId="0"/>
      <p:bldP spid="306230" grpId="0" animBg="1"/>
      <p:bldP spid="306231" grpId="0" animBg="1"/>
      <p:bldP spid="306232" grpId="0" animBg="1"/>
      <p:bldP spid="306233" grpId="0" animBg="1"/>
      <p:bldP spid="306234" grpId="0" animBg="1"/>
      <p:bldP spid="306235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8BB4FFEC-BE4D-4950-956F-8FB3CA834702}" type="slidenum">
              <a:rPr lang="it-IT" altLang="it-IT" sz="1000">
                <a:solidFill>
                  <a:srgbClr val="FFFFFF"/>
                </a:solidFill>
              </a:rPr>
              <a:pPr/>
              <a:t>45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89091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307203" name="Text Box 3"/>
          <p:cNvSpPr txBox="1">
            <a:spLocks noChangeArrowheads="1"/>
          </p:cNvSpPr>
          <p:nvPr/>
        </p:nvSpPr>
        <p:spPr bwMode="auto">
          <a:xfrm>
            <a:off x="0" y="1700213"/>
            <a:ext cx="9144000" cy="23083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143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3335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524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 dirty="0" err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Shoulders</a:t>
            </a:r>
            <a:r>
              <a:rPr lang="it-IT" altLang="it-IT" sz="3200" b="1" dirty="0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 - Banchine</a:t>
            </a:r>
          </a:p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 dirty="0" smtClean="0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Superfici pavimentate adiacenti </a:t>
            </a:r>
            <a:r>
              <a:rPr lang="it-IT" altLang="it-IT" sz="3200" b="1" dirty="0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al bordo </a:t>
            </a:r>
            <a:r>
              <a:rPr lang="it-IT" altLang="it-IT" sz="3200" b="1" dirty="0" smtClean="0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pista che garantiscono la transizione </a:t>
            </a:r>
            <a:r>
              <a:rPr lang="it-IT" altLang="it-IT" sz="3200" b="1" dirty="0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tra la </a:t>
            </a:r>
            <a:r>
              <a:rPr lang="it-IT" altLang="it-IT" sz="3200" b="1" dirty="0" smtClean="0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pista e </a:t>
            </a:r>
            <a:r>
              <a:rPr lang="it-IT" altLang="it-IT" sz="3200" b="1" dirty="0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le altre superfici attigue.</a:t>
            </a:r>
          </a:p>
        </p:txBody>
      </p:sp>
    </p:spTree>
    <p:extLst>
      <p:ext uri="{BB962C8B-B14F-4D97-AF65-F5344CB8AC3E}">
        <p14:creationId xmlns:p14="http://schemas.microsoft.com/office/powerpoint/2010/main" val="340533748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07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072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203" grpId="0" build="p" autoUpdateAnimBg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01F314ED-1C28-4B5B-ABDB-9DB19576A38A}" type="slidenum">
              <a:rPr lang="it-IT" altLang="it-IT" sz="1000">
                <a:solidFill>
                  <a:srgbClr val="FFFFFF"/>
                </a:solidFill>
              </a:rPr>
              <a:pPr/>
              <a:t>46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90115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308227" name="Rectangle 3"/>
          <p:cNvSpPr>
            <a:spLocks noChangeArrowheads="1"/>
          </p:cNvSpPr>
          <p:nvPr/>
        </p:nvSpPr>
        <p:spPr bwMode="auto">
          <a:xfrm>
            <a:off x="0" y="116632"/>
            <a:ext cx="9108504" cy="6370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/>
            <a:r>
              <a:rPr lang="it-IT" altLang="it-IT" sz="2400" b="1" dirty="0" smtClean="0">
                <a:latin typeface="Arial" panose="020B0604020202020204" pitchFamily="34" charset="0"/>
              </a:rPr>
              <a:t>Striscia </a:t>
            </a:r>
            <a:r>
              <a:rPr lang="it-IT" altLang="it-IT" sz="2400" b="1" dirty="0">
                <a:latin typeface="Arial" panose="020B0604020202020204" pitchFamily="34" charset="0"/>
              </a:rPr>
              <a:t>di pista</a:t>
            </a:r>
            <a:br>
              <a:rPr lang="it-IT" altLang="it-IT" sz="2400" b="1" dirty="0">
                <a:latin typeface="Arial" panose="020B0604020202020204" pitchFamily="34" charset="0"/>
              </a:rPr>
            </a:br>
            <a:endParaRPr lang="it-IT" altLang="it-IT" sz="2400" b="1" dirty="0">
              <a:latin typeface="Arial" panose="020B0604020202020204" pitchFamily="34" charset="0"/>
            </a:endParaRPr>
          </a:p>
          <a:p>
            <a:pPr algn="just" eaLnBrk="1" hangingPunct="1"/>
            <a:r>
              <a:rPr lang="it-IT" altLang="it-IT" sz="2400" dirty="0" smtClean="0">
                <a:latin typeface="Arial" panose="020B0604020202020204" pitchFamily="34" charset="0"/>
              </a:rPr>
              <a:t>Area </a:t>
            </a:r>
            <a:r>
              <a:rPr lang="it-IT" altLang="it-IT" sz="2400" dirty="0">
                <a:latin typeface="Arial" panose="020B0604020202020204" pitchFamily="34" charset="0"/>
              </a:rPr>
              <a:t>rettangolare </a:t>
            </a:r>
            <a:r>
              <a:rPr lang="it-IT" altLang="it-IT" sz="2400" dirty="0" smtClean="0">
                <a:latin typeface="Arial" panose="020B0604020202020204" pitchFamily="34" charset="0"/>
              </a:rPr>
              <a:t>che include </a:t>
            </a:r>
            <a:r>
              <a:rPr lang="it-IT" altLang="it-IT" sz="2400" dirty="0">
                <a:latin typeface="Arial" panose="020B0604020202020204" pitchFamily="34" charset="0"/>
              </a:rPr>
              <a:t>la pista allo scopo di limitare i danni nel caso in cui un aeromobile esca lateralmente. </a:t>
            </a:r>
            <a:endParaRPr lang="it-IT" altLang="it-IT" sz="2400" dirty="0" smtClean="0">
              <a:latin typeface="Arial" panose="020B0604020202020204" pitchFamily="34" charset="0"/>
            </a:endParaRPr>
          </a:p>
          <a:p>
            <a:pPr algn="just" eaLnBrk="1" hangingPunct="1"/>
            <a:endParaRPr lang="it-IT" altLang="it-IT" sz="2400" dirty="0" smtClean="0">
              <a:latin typeface="Arial" panose="020B0604020202020204" pitchFamily="34" charset="0"/>
            </a:endParaRPr>
          </a:p>
          <a:p>
            <a:pPr algn="just" eaLnBrk="1" hangingPunct="1"/>
            <a:r>
              <a:rPr lang="it-IT" altLang="it-IT" sz="2400" dirty="0" smtClean="0">
                <a:latin typeface="Arial" panose="020B0604020202020204" pitchFamily="34" charset="0"/>
              </a:rPr>
              <a:t>La </a:t>
            </a:r>
            <a:r>
              <a:rPr lang="it-IT" altLang="it-IT" sz="2400" dirty="0">
                <a:latin typeface="Arial" panose="020B0604020202020204" pitchFamily="34" charset="0"/>
              </a:rPr>
              <a:t>striscia deve avere una </a:t>
            </a:r>
            <a:r>
              <a:rPr lang="it-IT" altLang="it-IT" sz="2400" dirty="0" smtClean="0">
                <a:latin typeface="Arial" panose="020B0604020202020204" pitchFamily="34" charset="0"/>
              </a:rPr>
              <a:t>portanza </a:t>
            </a:r>
            <a:r>
              <a:rPr lang="it-IT" altLang="it-IT" sz="2400" dirty="0">
                <a:latin typeface="Arial" panose="020B0604020202020204" pitchFamily="34" charset="0"/>
              </a:rPr>
              <a:t>tale da minimizzare, per quanto possibile, i rischi derivanti agli aeromobili dalla eventuale fuoriuscita di pista. </a:t>
            </a:r>
            <a:endParaRPr lang="it-IT" altLang="it-IT" sz="2400" dirty="0" smtClean="0">
              <a:latin typeface="Arial" panose="020B0604020202020204" pitchFamily="34" charset="0"/>
            </a:endParaRPr>
          </a:p>
          <a:p>
            <a:pPr algn="just" eaLnBrk="1" hangingPunct="1"/>
            <a:endParaRPr lang="it-IT" altLang="it-IT" sz="2400" dirty="0" smtClean="0">
              <a:latin typeface="Arial" panose="020B0604020202020204" pitchFamily="34" charset="0"/>
            </a:endParaRPr>
          </a:p>
          <a:p>
            <a:pPr algn="just" eaLnBrk="1" hangingPunct="1"/>
            <a:r>
              <a:rPr lang="it-IT" altLang="it-IT" sz="2400" dirty="0" smtClean="0">
                <a:latin typeface="Arial" panose="020B0604020202020204" pitchFamily="34" charset="0"/>
              </a:rPr>
              <a:t>La </a:t>
            </a:r>
            <a:r>
              <a:rPr lang="it-IT" altLang="it-IT" sz="2400" dirty="0">
                <a:latin typeface="Arial" panose="020B0604020202020204" pitchFamily="34" charset="0"/>
              </a:rPr>
              <a:t>striscia deve includere anche la </a:t>
            </a:r>
            <a:r>
              <a:rPr lang="it-IT" altLang="it-IT" sz="2400" dirty="0" err="1">
                <a:latin typeface="Arial" panose="020B0604020202020204" pitchFamily="34" charset="0"/>
              </a:rPr>
              <a:t>stopway</a:t>
            </a:r>
            <a:r>
              <a:rPr lang="it-IT" altLang="it-IT" sz="2400" dirty="0">
                <a:latin typeface="Arial" panose="020B0604020202020204" pitchFamily="34" charset="0"/>
              </a:rPr>
              <a:t> se presente. </a:t>
            </a:r>
            <a:endParaRPr lang="it-IT" altLang="it-IT" sz="2400" dirty="0" smtClean="0">
              <a:latin typeface="Arial" panose="020B0604020202020204" pitchFamily="34" charset="0"/>
            </a:endParaRPr>
          </a:p>
          <a:p>
            <a:pPr algn="just" eaLnBrk="1" hangingPunct="1"/>
            <a:endParaRPr lang="it-IT" altLang="it-IT" sz="2400" dirty="0">
              <a:latin typeface="Arial" panose="020B0604020202020204" pitchFamily="34" charset="0"/>
            </a:endParaRPr>
          </a:p>
          <a:p>
            <a:pPr eaLnBrk="1" hangingPunct="1"/>
            <a:r>
              <a:rPr lang="it-IT" altLang="it-IT" sz="2400" dirty="0" smtClean="0">
                <a:latin typeface="Arial" panose="020B0604020202020204" pitchFamily="34" charset="0"/>
              </a:rPr>
              <a:t>Oggetti situati </a:t>
            </a:r>
            <a:r>
              <a:rPr lang="it-IT" altLang="it-IT" sz="2400" dirty="0">
                <a:latin typeface="Arial" panose="020B0604020202020204" pitchFamily="34" charset="0"/>
              </a:rPr>
              <a:t>all'interno della striscia che </a:t>
            </a:r>
            <a:r>
              <a:rPr lang="it-IT" altLang="it-IT" sz="2400" dirty="0" smtClean="0">
                <a:latin typeface="Arial" panose="020B0604020202020204" pitchFamily="34" charset="0"/>
              </a:rPr>
              <a:t>possono </a:t>
            </a:r>
            <a:r>
              <a:rPr lang="it-IT" altLang="it-IT" sz="2400" dirty="0">
                <a:latin typeface="Arial" panose="020B0604020202020204" pitchFamily="34" charset="0"/>
              </a:rPr>
              <a:t>causare danno ad un </a:t>
            </a:r>
            <a:r>
              <a:rPr lang="it-IT" altLang="it-IT" sz="2400" dirty="0" smtClean="0">
                <a:latin typeface="Arial" panose="020B0604020202020204" pitchFamily="34" charset="0"/>
              </a:rPr>
              <a:t>aeromobile devono </a:t>
            </a:r>
            <a:r>
              <a:rPr lang="it-IT" altLang="it-IT" sz="2400" dirty="0">
                <a:latin typeface="Arial" panose="020B0604020202020204" pitchFamily="34" charset="0"/>
              </a:rPr>
              <a:t>essere </a:t>
            </a:r>
            <a:r>
              <a:rPr lang="it-IT" altLang="it-IT" sz="2400" dirty="0" smtClean="0">
                <a:latin typeface="Arial" panose="020B0604020202020204" pitchFamily="34" charset="0"/>
              </a:rPr>
              <a:t>considerati ostacoli </a:t>
            </a:r>
            <a:r>
              <a:rPr lang="it-IT" altLang="it-IT" sz="2400" dirty="0">
                <a:latin typeface="Arial" panose="020B0604020202020204" pitchFamily="34" charset="0"/>
              </a:rPr>
              <a:t>e pertanto </a:t>
            </a:r>
            <a:r>
              <a:rPr lang="it-IT" altLang="it-IT" sz="2400" dirty="0" smtClean="0">
                <a:latin typeface="Arial" panose="020B0604020202020204" pitchFamily="34" charset="0"/>
              </a:rPr>
              <a:t>vanno rimossi.</a:t>
            </a:r>
          </a:p>
          <a:p>
            <a:pPr algn="just" eaLnBrk="1" hangingPunct="1"/>
            <a:r>
              <a:rPr lang="it-IT" altLang="it-IT" sz="2400" dirty="0">
                <a:latin typeface="Arial" panose="020B0604020202020204" pitchFamily="34" charset="0"/>
              </a:rPr>
              <a:t/>
            </a:r>
            <a:br>
              <a:rPr lang="it-IT" altLang="it-IT" sz="2400" dirty="0">
                <a:latin typeface="Arial" panose="020B0604020202020204" pitchFamily="34" charset="0"/>
              </a:rPr>
            </a:br>
            <a:r>
              <a:rPr lang="it-IT" altLang="it-IT" sz="2400" b="1" dirty="0">
                <a:solidFill>
                  <a:srgbClr val="FF0000"/>
                </a:solidFill>
                <a:latin typeface="Arial" panose="020B0604020202020204" pitchFamily="34" charset="0"/>
              </a:rPr>
              <a:t>Non deve essere consentita la presenza di alcun oggetto mobile all'interno di queste aree durante l'uso delle piste. </a:t>
            </a:r>
          </a:p>
        </p:txBody>
      </p:sp>
    </p:spTree>
    <p:extLst>
      <p:ext uri="{BB962C8B-B14F-4D97-AF65-F5344CB8AC3E}">
        <p14:creationId xmlns:p14="http://schemas.microsoft.com/office/powerpoint/2010/main" val="215816603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08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082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3082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3082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3082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5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3082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2CDB6097-8E3D-4112-98A3-0F2F70FB9CF5}" type="slidenum">
              <a:rPr lang="it-IT" altLang="it-IT" sz="1000">
                <a:solidFill>
                  <a:srgbClr val="FFFFFF"/>
                </a:solidFill>
              </a:rPr>
              <a:pPr/>
              <a:t>47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91139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309251" name="Text Box 3"/>
          <p:cNvSpPr txBox="1">
            <a:spLocks noChangeArrowheads="1"/>
          </p:cNvSpPr>
          <p:nvPr/>
        </p:nvSpPr>
        <p:spPr bwMode="auto">
          <a:xfrm>
            <a:off x="0" y="620713"/>
            <a:ext cx="9144000" cy="61863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dirty="0">
                <a:solidFill>
                  <a:srgbClr val="FF0000"/>
                </a:solidFill>
                <a:latin typeface="Arial" panose="020B0604020202020204" pitchFamily="34" charset="0"/>
              </a:rPr>
              <a:t>Nessun oggetto fisso, eccetto gli aiuti visivi che rispondono ai requisiti di rottura previsti, deve essere presente</a:t>
            </a:r>
            <a:r>
              <a:rPr lang="it-IT" altLang="it-IT" sz="2400" dirty="0">
                <a:latin typeface="Arial" panose="020B0604020202020204" pitchFamily="34" charset="0"/>
              </a:rPr>
              <a:t>:</a:t>
            </a:r>
          </a:p>
          <a:p>
            <a:pPr algn="ctr"/>
            <a:endParaRPr lang="it-IT" altLang="it-IT" sz="2400" dirty="0">
              <a:latin typeface="Arial" panose="020B0604020202020204" pitchFamily="34" charset="0"/>
            </a:endParaRPr>
          </a:p>
          <a:p>
            <a:pPr lvl="1">
              <a:buFont typeface="Wingdings" panose="05000000000000000000" pitchFamily="2" charset="2"/>
              <a:buChar char="Ø"/>
            </a:pPr>
            <a:r>
              <a:rPr lang="it-IT" altLang="it-IT" sz="2400" dirty="0">
                <a:latin typeface="Arial" panose="020B0604020202020204" pitchFamily="34" charset="0"/>
              </a:rPr>
              <a:t>all'interno di 77.5 m della </a:t>
            </a:r>
            <a:r>
              <a:rPr lang="it-IT" altLang="it-IT" sz="2400" dirty="0" err="1">
                <a:latin typeface="Arial" panose="020B0604020202020204" pitchFamily="34" charset="0"/>
              </a:rPr>
              <a:t>centerline</a:t>
            </a:r>
            <a:r>
              <a:rPr lang="it-IT" altLang="it-IT" sz="2400" dirty="0">
                <a:latin typeface="Arial" panose="020B0604020202020204" pitchFamily="34" charset="0"/>
              </a:rPr>
              <a:t> della piste strumentali di categorie I, II o III  e il numero di codice è 4 e la lettera di codice è F; </a:t>
            </a:r>
            <a:endParaRPr lang="it-IT" altLang="it-IT" sz="2400" dirty="0" smtClean="0">
              <a:latin typeface="Arial" panose="020B0604020202020204" pitchFamily="34" charset="0"/>
            </a:endParaRPr>
          </a:p>
          <a:p>
            <a:pPr marL="457200" lvl="1" indent="0"/>
            <a:endParaRPr lang="it-IT" altLang="it-IT" sz="2400" dirty="0">
              <a:latin typeface="Arial" panose="020B0604020202020204" pitchFamily="34" charset="0"/>
            </a:endParaRPr>
          </a:p>
          <a:p>
            <a:pPr lvl="1">
              <a:buFont typeface="Wingdings" panose="05000000000000000000" pitchFamily="2" charset="2"/>
              <a:buChar char="Ø"/>
            </a:pPr>
            <a:r>
              <a:rPr lang="it-IT" altLang="it-IT" sz="2400" dirty="0">
                <a:latin typeface="Arial" panose="020B0604020202020204" pitchFamily="34" charset="0"/>
              </a:rPr>
              <a:t>all'interno di 60 m della  </a:t>
            </a:r>
            <a:r>
              <a:rPr lang="it-IT" altLang="it-IT" sz="2400" dirty="0" err="1">
                <a:latin typeface="Arial" panose="020B0604020202020204" pitchFamily="34" charset="0"/>
              </a:rPr>
              <a:t>centerline</a:t>
            </a:r>
            <a:r>
              <a:rPr lang="it-IT" altLang="it-IT" sz="2400" dirty="0">
                <a:latin typeface="Arial" panose="020B0604020202020204" pitchFamily="34" charset="0"/>
              </a:rPr>
              <a:t> della piste strumentali di categorie I, II o III  e il numero di codice è 3 o 4;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it-IT" altLang="it-IT" sz="2400" dirty="0">
                <a:latin typeface="Arial" panose="020B0604020202020204" pitchFamily="34" charset="0"/>
              </a:rPr>
              <a:t> </a:t>
            </a:r>
          </a:p>
          <a:p>
            <a:pPr lvl="1">
              <a:buFont typeface="Wingdings" panose="05000000000000000000" pitchFamily="2" charset="2"/>
              <a:buChar char="Ø"/>
            </a:pPr>
            <a:r>
              <a:rPr lang="it-IT" altLang="it-IT" sz="2400" dirty="0">
                <a:latin typeface="Arial" panose="020B0604020202020204" pitchFamily="34" charset="0"/>
              </a:rPr>
              <a:t>all'interno di 45 m della </a:t>
            </a:r>
            <a:r>
              <a:rPr lang="it-IT" altLang="it-IT" sz="2400" dirty="0" err="1">
                <a:latin typeface="Arial" panose="020B0604020202020204" pitchFamily="34" charset="0"/>
              </a:rPr>
              <a:t>centerline</a:t>
            </a:r>
            <a:r>
              <a:rPr lang="it-IT" altLang="it-IT" sz="2400" dirty="0">
                <a:latin typeface="Arial" panose="020B0604020202020204" pitchFamily="34" charset="0"/>
              </a:rPr>
              <a:t> della piste strumentali di categorie I e il numero di codice è 1 o 2. </a:t>
            </a:r>
          </a:p>
          <a:p>
            <a:pPr algn="just">
              <a:buFont typeface="Symbol" panose="05050102010706020507" pitchFamily="18" charset="2"/>
              <a:buNone/>
            </a:pPr>
            <a:endParaRPr lang="it-IT" altLang="it-IT" sz="2400" dirty="0">
              <a:latin typeface="Arial" panose="020B0604020202020204" pitchFamily="34" charset="0"/>
            </a:endParaRPr>
          </a:p>
          <a:p>
            <a:pPr algn="ctr"/>
            <a:r>
              <a:rPr lang="it-IT" altLang="it-IT" sz="2400" b="1" dirty="0">
                <a:latin typeface="Arial" panose="020B0604020202020204" pitchFamily="34" charset="0"/>
              </a:rPr>
              <a:t>Non deve essere consentita la presenza di alcun oggetto mobile all'interno di queste aree durante l'uso delle piste.</a:t>
            </a:r>
            <a:r>
              <a:rPr lang="it-IT" altLang="it-IT" sz="2400" b="1" u="sng" dirty="0">
                <a:solidFill>
                  <a:schemeClr val="accent2"/>
                </a:solidFill>
                <a:latin typeface="Arial" panose="020B0604020202020204" pitchFamily="34" charset="0"/>
              </a:rPr>
              <a:t> </a:t>
            </a:r>
          </a:p>
          <a:p>
            <a:pPr algn="ctr">
              <a:spcBef>
                <a:spcPct val="50000"/>
              </a:spcBef>
            </a:pPr>
            <a:endParaRPr lang="it-IT" altLang="it-IT" sz="2400" b="1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695729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0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9251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8B9320A7-E08E-4752-938D-C5A944D76E8D}" type="slidenum">
              <a:rPr lang="it-IT" altLang="it-IT" sz="1000">
                <a:solidFill>
                  <a:srgbClr val="FFFFFF"/>
                </a:solidFill>
              </a:rPr>
              <a:pPr/>
              <a:t>48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92163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310275" name="Rectangle 3"/>
          <p:cNvSpPr>
            <a:spLocks noChangeArrowheads="1"/>
          </p:cNvSpPr>
          <p:nvPr/>
        </p:nvSpPr>
        <p:spPr bwMode="auto">
          <a:xfrm rot="-5400000">
            <a:off x="2609851" y="3671887"/>
            <a:ext cx="3924300" cy="2447925"/>
          </a:xfrm>
          <a:prstGeom prst="rect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algn="ctr">
                <a:solidFill>
                  <a:schemeClr val="tx2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grpSp>
        <p:nvGrpSpPr>
          <p:cNvPr id="310276" name="Group 4"/>
          <p:cNvGrpSpPr>
            <a:grpSpLocks/>
          </p:cNvGrpSpPr>
          <p:nvPr/>
        </p:nvGrpSpPr>
        <p:grpSpPr bwMode="auto">
          <a:xfrm rot="-5400000">
            <a:off x="3202781" y="5083969"/>
            <a:ext cx="2811463" cy="936625"/>
            <a:chOff x="2833" y="1616"/>
            <a:chExt cx="1771" cy="590"/>
          </a:xfrm>
        </p:grpSpPr>
        <p:grpSp>
          <p:nvGrpSpPr>
            <p:cNvPr id="92199" name="Group 5"/>
            <p:cNvGrpSpPr>
              <a:grpSpLocks/>
            </p:cNvGrpSpPr>
            <p:nvPr/>
          </p:nvGrpSpPr>
          <p:grpSpPr bwMode="auto">
            <a:xfrm rot="16200000" flipH="1">
              <a:off x="3424" y="1025"/>
              <a:ext cx="590" cy="1771"/>
              <a:chOff x="2018" y="1661"/>
              <a:chExt cx="998" cy="2495"/>
            </a:xfrm>
          </p:grpSpPr>
          <p:grpSp>
            <p:nvGrpSpPr>
              <p:cNvPr id="92201" name="Group 6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grpSp>
              <p:nvGrpSpPr>
                <p:cNvPr id="92206" name="Group 7"/>
                <p:cNvGrpSpPr>
                  <a:grpSpLocks/>
                </p:cNvGrpSpPr>
                <p:nvPr/>
              </p:nvGrpSpPr>
              <p:grpSpPr bwMode="auto">
                <a:xfrm>
                  <a:off x="2018" y="1720"/>
                  <a:ext cx="998" cy="2436"/>
                  <a:chOff x="2018" y="1720"/>
                  <a:chExt cx="998" cy="2436"/>
                </a:xfrm>
              </p:grpSpPr>
              <p:sp>
                <p:nvSpPr>
                  <p:cNvPr id="92209" name="Rectangle 8"/>
                  <p:cNvSpPr>
                    <a:spLocks noChangeArrowheads="1"/>
                  </p:cNvSpPr>
                  <p:nvPr/>
                </p:nvSpPr>
                <p:spPr bwMode="auto">
                  <a:xfrm>
                    <a:off x="2018" y="1720"/>
                    <a:ext cx="998" cy="2436"/>
                  </a:xfrm>
                  <a:prstGeom prst="rect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grpSp>
                <p:nvGrpSpPr>
                  <p:cNvPr id="92210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064" y="3748"/>
                    <a:ext cx="880" cy="356"/>
                    <a:chOff x="2744" y="3929"/>
                    <a:chExt cx="680" cy="181"/>
                  </a:xfrm>
                </p:grpSpPr>
                <p:sp>
                  <p:nvSpPr>
                    <p:cNvPr id="92211" name="Rectangle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44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2212" name="Rectangle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3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2213" name="Rectangle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2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2214" name="Rectangle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16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2215" name="Rectangle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07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2216" name="Rectangle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2217" name="Rectangle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8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2218" name="Rectangle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79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</p:grpSp>
            </p:grpSp>
            <p:sp>
              <p:nvSpPr>
                <p:cNvPr id="92207" name="Line 18"/>
                <p:cNvSpPr>
                  <a:spLocks noChangeShapeType="1"/>
                </p:cNvSpPr>
                <p:nvPr/>
              </p:nvSpPr>
              <p:spPr bwMode="auto">
                <a:xfrm>
                  <a:off x="207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92208" name="Line 19"/>
                <p:cNvSpPr>
                  <a:spLocks noChangeShapeType="1"/>
                </p:cNvSpPr>
                <p:nvPr/>
              </p:nvSpPr>
              <p:spPr bwMode="auto">
                <a:xfrm>
                  <a:off x="295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92202" name="Rectangle 20"/>
              <p:cNvSpPr>
                <a:spLocks noChangeArrowheads="1"/>
              </p:cNvSpPr>
              <p:nvPr/>
            </p:nvSpPr>
            <p:spPr bwMode="auto">
              <a:xfrm>
                <a:off x="2488" y="3086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92203" name="Rectangle 21"/>
              <p:cNvSpPr>
                <a:spLocks noChangeArrowheads="1"/>
              </p:cNvSpPr>
              <p:nvPr/>
            </p:nvSpPr>
            <p:spPr bwMode="auto">
              <a:xfrm>
                <a:off x="2488" y="261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92204" name="Rectangle 22"/>
              <p:cNvSpPr>
                <a:spLocks noChangeArrowheads="1"/>
              </p:cNvSpPr>
              <p:nvPr/>
            </p:nvSpPr>
            <p:spPr bwMode="auto">
              <a:xfrm>
                <a:off x="2488" y="2135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92205" name="Rectangle 23"/>
              <p:cNvSpPr>
                <a:spLocks noChangeArrowheads="1"/>
              </p:cNvSpPr>
              <p:nvPr/>
            </p:nvSpPr>
            <p:spPr bwMode="auto">
              <a:xfrm>
                <a:off x="2488" y="166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92200" name="Text Box 24"/>
            <p:cNvSpPr txBox="1">
              <a:spLocks noChangeArrowheads="1"/>
            </p:cNvSpPr>
            <p:nvPr/>
          </p:nvSpPr>
          <p:spPr bwMode="auto">
            <a:xfrm rot="-5400000">
              <a:off x="3951" y="1802"/>
              <a:ext cx="46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it-IT" altLang="it-IT" sz="2000" b="1">
                  <a:latin typeface="Arial" panose="020B0604020202020204" pitchFamily="34" charset="0"/>
                </a:rPr>
                <a:t>16 R</a:t>
              </a:r>
            </a:p>
          </p:txBody>
        </p:sp>
      </p:grpSp>
      <p:sp>
        <p:nvSpPr>
          <p:cNvPr id="310297" name="Line 25"/>
          <p:cNvSpPr>
            <a:spLocks noChangeShapeType="1"/>
          </p:cNvSpPr>
          <p:nvPr/>
        </p:nvSpPr>
        <p:spPr bwMode="auto">
          <a:xfrm>
            <a:off x="1042988" y="4149725"/>
            <a:ext cx="7200900" cy="0"/>
          </a:xfrm>
          <a:prstGeom prst="line">
            <a:avLst/>
          </a:prstGeom>
          <a:noFill/>
          <a:ln w="28575">
            <a:solidFill>
              <a:schemeClr val="tx2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0298" name="Text Box 26"/>
          <p:cNvSpPr txBox="1">
            <a:spLocks noChangeArrowheads="1"/>
          </p:cNvSpPr>
          <p:nvPr/>
        </p:nvSpPr>
        <p:spPr bwMode="auto">
          <a:xfrm>
            <a:off x="0" y="4437063"/>
            <a:ext cx="36734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Piste strumentali</a:t>
            </a:r>
          </a:p>
        </p:txBody>
      </p:sp>
      <p:sp>
        <p:nvSpPr>
          <p:cNvPr id="310299" name="Text Box 27"/>
          <p:cNvSpPr txBox="1">
            <a:spLocks noChangeArrowheads="1"/>
          </p:cNvSpPr>
          <p:nvPr/>
        </p:nvSpPr>
        <p:spPr bwMode="auto">
          <a:xfrm>
            <a:off x="5470525" y="4437063"/>
            <a:ext cx="36734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Piste non strumentali</a:t>
            </a:r>
          </a:p>
        </p:txBody>
      </p:sp>
      <p:sp>
        <p:nvSpPr>
          <p:cNvPr id="310300" name="Line 28"/>
          <p:cNvSpPr>
            <a:spLocks noChangeShapeType="1"/>
          </p:cNvSpPr>
          <p:nvPr/>
        </p:nvSpPr>
        <p:spPr bwMode="auto">
          <a:xfrm>
            <a:off x="1042988" y="2924175"/>
            <a:ext cx="7200900" cy="0"/>
          </a:xfrm>
          <a:prstGeom prst="line">
            <a:avLst/>
          </a:prstGeom>
          <a:noFill/>
          <a:ln w="28575">
            <a:solidFill>
              <a:schemeClr val="tx2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0301" name="Text Box 29"/>
          <p:cNvSpPr txBox="1">
            <a:spLocks noChangeArrowheads="1"/>
          </p:cNvSpPr>
          <p:nvPr/>
        </p:nvSpPr>
        <p:spPr bwMode="auto">
          <a:xfrm>
            <a:off x="2771775" y="260648"/>
            <a:ext cx="3673475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 dirty="0" smtClean="0">
                <a:latin typeface="Arial" panose="020B0604020202020204" pitchFamily="34" charset="0"/>
              </a:rPr>
              <a:t>STRISCIA DI PISTA</a:t>
            </a:r>
          </a:p>
          <a:p>
            <a:pPr algn="ctr">
              <a:spcBef>
                <a:spcPct val="50000"/>
              </a:spcBef>
            </a:pPr>
            <a:r>
              <a:rPr lang="it-IT" altLang="it-IT" sz="2400" b="1" dirty="0" smtClean="0">
                <a:latin typeface="Arial" panose="020B0604020202020204" pitchFamily="34" charset="0"/>
              </a:rPr>
              <a:t>Codice </a:t>
            </a:r>
            <a:r>
              <a:rPr lang="it-IT" altLang="it-IT" sz="2400" b="1" dirty="0">
                <a:latin typeface="Arial" panose="020B0604020202020204" pitchFamily="34" charset="0"/>
              </a:rPr>
              <a:t>numerico</a:t>
            </a:r>
          </a:p>
        </p:txBody>
      </p:sp>
      <p:sp>
        <p:nvSpPr>
          <p:cNvPr id="310302" name="Text Box 30"/>
          <p:cNvSpPr txBox="1">
            <a:spLocks noChangeArrowheads="1"/>
          </p:cNvSpPr>
          <p:nvPr/>
        </p:nvSpPr>
        <p:spPr bwMode="auto">
          <a:xfrm>
            <a:off x="4140200" y="1268413"/>
            <a:ext cx="8636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000" b="1"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310303" name="Line 31"/>
          <p:cNvSpPr>
            <a:spLocks noChangeShapeType="1"/>
          </p:cNvSpPr>
          <p:nvPr/>
        </p:nvSpPr>
        <p:spPr bwMode="auto">
          <a:xfrm>
            <a:off x="1116013" y="2924175"/>
            <a:ext cx="0" cy="122555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 type="triangle" w="lg" len="lg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0304" name="Line 32"/>
          <p:cNvSpPr>
            <a:spLocks noChangeShapeType="1"/>
          </p:cNvSpPr>
          <p:nvPr/>
        </p:nvSpPr>
        <p:spPr bwMode="auto">
          <a:xfrm>
            <a:off x="8101013" y="2924175"/>
            <a:ext cx="0" cy="122555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 type="triangle" w="lg" len="lg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0305" name="Text Box 33"/>
          <p:cNvSpPr txBox="1">
            <a:spLocks noChangeArrowheads="1"/>
          </p:cNvSpPr>
          <p:nvPr/>
        </p:nvSpPr>
        <p:spPr bwMode="auto">
          <a:xfrm>
            <a:off x="1763713" y="3284538"/>
            <a:ext cx="12239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60 m</a:t>
            </a:r>
          </a:p>
        </p:txBody>
      </p:sp>
      <p:sp>
        <p:nvSpPr>
          <p:cNvPr id="310306" name="Text Box 34"/>
          <p:cNvSpPr txBox="1">
            <a:spLocks noChangeArrowheads="1"/>
          </p:cNvSpPr>
          <p:nvPr/>
        </p:nvSpPr>
        <p:spPr bwMode="auto">
          <a:xfrm>
            <a:off x="6300788" y="3284538"/>
            <a:ext cx="12239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30 m</a:t>
            </a:r>
          </a:p>
        </p:txBody>
      </p:sp>
      <p:sp>
        <p:nvSpPr>
          <p:cNvPr id="310307" name="Text Box 35"/>
          <p:cNvSpPr txBox="1">
            <a:spLocks noChangeArrowheads="1"/>
          </p:cNvSpPr>
          <p:nvPr/>
        </p:nvSpPr>
        <p:spPr bwMode="auto">
          <a:xfrm>
            <a:off x="3276600" y="1268413"/>
            <a:ext cx="2592388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000" b="1">
                <a:latin typeface="Arial" panose="020B0604020202020204" pitchFamily="34" charset="0"/>
              </a:rPr>
              <a:t>2,3,4</a:t>
            </a:r>
          </a:p>
        </p:txBody>
      </p:sp>
      <p:sp>
        <p:nvSpPr>
          <p:cNvPr id="310308" name="Text Box 36"/>
          <p:cNvSpPr txBox="1">
            <a:spLocks noChangeArrowheads="1"/>
          </p:cNvSpPr>
          <p:nvPr/>
        </p:nvSpPr>
        <p:spPr bwMode="auto">
          <a:xfrm>
            <a:off x="1763713" y="3284538"/>
            <a:ext cx="12239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60 m</a:t>
            </a:r>
          </a:p>
        </p:txBody>
      </p:sp>
      <p:sp>
        <p:nvSpPr>
          <p:cNvPr id="310309" name="Text Box 37"/>
          <p:cNvSpPr txBox="1">
            <a:spLocks noChangeArrowheads="1"/>
          </p:cNvSpPr>
          <p:nvPr/>
        </p:nvSpPr>
        <p:spPr bwMode="auto">
          <a:xfrm>
            <a:off x="6300788" y="3284538"/>
            <a:ext cx="12239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60 m</a:t>
            </a:r>
          </a:p>
        </p:txBody>
      </p:sp>
      <p:sp>
        <p:nvSpPr>
          <p:cNvPr id="310310" name="Line 38"/>
          <p:cNvSpPr>
            <a:spLocks noChangeShapeType="1"/>
          </p:cNvSpPr>
          <p:nvPr/>
        </p:nvSpPr>
        <p:spPr bwMode="auto">
          <a:xfrm>
            <a:off x="4572000" y="2276475"/>
            <a:ext cx="0" cy="4581525"/>
          </a:xfrm>
          <a:prstGeom prst="line">
            <a:avLst/>
          </a:prstGeom>
          <a:noFill/>
          <a:ln w="28575">
            <a:solidFill>
              <a:schemeClr val="tx2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0311" name="Line 39"/>
          <p:cNvSpPr>
            <a:spLocks noChangeShapeType="1"/>
          </p:cNvSpPr>
          <p:nvPr/>
        </p:nvSpPr>
        <p:spPr bwMode="auto">
          <a:xfrm>
            <a:off x="3348038" y="2349500"/>
            <a:ext cx="0" cy="4508500"/>
          </a:xfrm>
          <a:prstGeom prst="line">
            <a:avLst/>
          </a:prstGeom>
          <a:noFill/>
          <a:ln w="28575">
            <a:solidFill>
              <a:schemeClr val="tx2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0312" name="Line 40"/>
          <p:cNvSpPr>
            <a:spLocks noChangeShapeType="1"/>
          </p:cNvSpPr>
          <p:nvPr/>
        </p:nvSpPr>
        <p:spPr bwMode="auto">
          <a:xfrm>
            <a:off x="5795963" y="2276475"/>
            <a:ext cx="0" cy="4581525"/>
          </a:xfrm>
          <a:prstGeom prst="line">
            <a:avLst/>
          </a:prstGeom>
          <a:noFill/>
          <a:ln w="28575">
            <a:solidFill>
              <a:schemeClr val="tx2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grpSp>
        <p:nvGrpSpPr>
          <p:cNvPr id="310313" name="Group 41"/>
          <p:cNvGrpSpPr>
            <a:grpSpLocks/>
          </p:cNvGrpSpPr>
          <p:nvPr/>
        </p:nvGrpSpPr>
        <p:grpSpPr bwMode="auto">
          <a:xfrm>
            <a:off x="179388" y="2636838"/>
            <a:ext cx="4824412" cy="71437"/>
            <a:chOff x="113" y="1661"/>
            <a:chExt cx="3221" cy="0"/>
          </a:xfrm>
        </p:grpSpPr>
        <p:sp>
          <p:nvSpPr>
            <p:cNvPr id="92196" name="Line 42"/>
            <p:cNvSpPr>
              <a:spLocks noChangeShapeType="1"/>
            </p:cNvSpPr>
            <p:nvPr/>
          </p:nvSpPr>
          <p:spPr bwMode="auto">
            <a:xfrm>
              <a:off x="113" y="1661"/>
              <a:ext cx="2132" cy="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 type="none" w="sm" len="sm"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2197" name="Line 43"/>
            <p:cNvSpPr>
              <a:spLocks noChangeShapeType="1"/>
            </p:cNvSpPr>
            <p:nvPr/>
          </p:nvSpPr>
          <p:spPr bwMode="auto">
            <a:xfrm flipH="1">
              <a:off x="3016" y="1661"/>
              <a:ext cx="318" cy="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 type="none" w="sm" len="sm"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2198" name="Line 44"/>
            <p:cNvSpPr>
              <a:spLocks noChangeShapeType="1"/>
            </p:cNvSpPr>
            <p:nvPr/>
          </p:nvSpPr>
          <p:spPr bwMode="auto">
            <a:xfrm>
              <a:off x="2109" y="1661"/>
              <a:ext cx="1134" cy="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grpSp>
        <p:nvGrpSpPr>
          <p:cNvPr id="310317" name="Group 45"/>
          <p:cNvGrpSpPr>
            <a:grpSpLocks/>
          </p:cNvGrpSpPr>
          <p:nvPr/>
        </p:nvGrpSpPr>
        <p:grpSpPr bwMode="auto">
          <a:xfrm>
            <a:off x="4140200" y="2349500"/>
            <a:ext cx="4392613" cy="71438"/>
            <a:chOff x="2744" y="1480"/>
            <a:chExt cx="2767" cy="0"/>
          </a:xfrm>
        </p:grpSpPr>
        <p:sp>
          <p:nvSpPr>
            <p:cNvPr id="92193" name="Line 46"/>
            <p:cNvSpPr>
              <a:spLocks noChangeShapeType="1"/>
            </p:cNvSpPr>
            <p:nvPr/>
          </p:nvSpPr>
          <p:spPr bwMode="auto">
            <a:xfrm flipH="1">
              <a:off x="3787" y="1480"/>
              <a:ext cx="1724" cy="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 type="none" w="sm" len="sm"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2194" name="Line 47"/>
            <p:cNvSpPr>
              <a:spLocks noChangeShapeType="1"/>
            </p:cNvSpPr>
            <p:nvPr/>
          </p:nvSpPr>
          <p:spPr bwMode="auto">
            <a:xfrm>
              <a:off x="2744" y="1480"/>
              <a:ext cx="272" cy="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 type="none" w="sm" len="sm"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2195" name="Line 48"/>
            <p:cNvSpPr>
              <a:spLocks noChangeShapeType="1"/>
            </p:cNvSpPr>
            <p:nvPr/>
          </p:nvSpPr>
          <p:spPr bwMode="auto">
            <a:xfrm>
              <a:off x="2925" y="1480"/>
              <a:ext cx="1134" cy="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sp>
        <p:nvSpPr>
          <p:cNvPr id="310321" name="Text Box 49"/>
          <p:cNvSpPr txBox="1">
            <a:spLocks noChangeArrowheads="1"/>
          </p:cNvSpPr>
          <p:nvPr/>
        </p:nvSpPr>
        <p:spPr bwMode="auto">
          <a:xfrm>
            <a:off x="4068763" y="1268413"/>
            <a:ext cx="8636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000" b="1"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310322" name="Text Box 50"/>
          <p:cNvSpPr txBox="1">
            <a:spLocks noChangeArrowheads="1"/>
          </p:cNvSpPr>
          <p:nvPr/>
        </p:nvSpPr>
        <p:spPr bwMode="auto">
          <a:xfrm>
            <a:off x="539750" y="2133600"/>
            <a:ext cx="12239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75 m</a:t>
            </a:r>
          </a:p>
        </p:txBody>
      </p:sp>
      <p:sp>
        <p:nvSpPr>
          <p:cNvPr id="310323" name="Text Box 51"/>
          <p:cNvSpPr txBox="1">
            <a:spLocks noChangeArrowheads="1"/>
          </p:cNvSpPr>
          <p:nvPr/>
        </p:nvSpPr>
        <p:spPr bwMode="auto">
          <a:xfrm>
            <a:off x="539750" y="2133600"/>
            <a:ext cx="12239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75 m</a:t>
            </a:r>
          </a:p>
        </p:txBody>
      </p:sp>
      <p:sp>
        <p:nvSpPr>
          <p:cNvPr id="310324" name="Text Box 52"/>
          <p:cNvSpPr txBox="1">
            <a:spLocks noChangeArrowheads="1"/>
          </p:cNvSpPr>
          <p:nvPr/>
        </p:nvSpPr>
        <p:spPr bwMode="auto">
          <a:xfrm>
            <a:off x="7308850" y="1844675"/>
            <a:ext cx="12239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30m</a:t>
            </a:r>
          </a:p>
        </p:txBody>
      </p:sp>
      <p:sp>
        <p:nvSpPr>
          <p:cNvPr id="310325" name="Text Box 53"/>
          <p:cNvSpPr txBox="1">
            <a:spLocks noChangeArrowheads="1"/>
          </p:cNvSpPr>
          <p:nvPr/>
        </p:nvSpPr>
        <p:spPr bwMode="auto">
          <a:xfrm>
            <a:off x="7235825" y="1844675"/>
            <a:ext cx="12239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75 m</a:t>
            </a:r>
          </a:p>
        </p:txBody>
      </p:sp>
      <p:sp>
        <p:nvSpPr>
          <p:cNvPr id="310326" name="Text Box 54"/>
          <p:cNvSpPr txBox="1">
            <a:spLocks noChangeArrowheads="1"/>
          </p:cNvSpPr>
          <p:nvPr/>
        </p:nvSpPr>
        <p:spPr bwMode="auto">
          <a:xfrm>
            <a:off x="4140200" y="1268413"/>
            <a:ext cx="8636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000" b="1"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310327" name="Text Box 55"/>
          <p:cNvSpPr txBox="1">
            <a:spLocks noChangeArrowheads="1"/>
          </p:cNvSpPr>
          <p:nvPr/>
        </p:nvSpPr>
        <p:spPr bwMode="auto">
          <a:xfrm>
            <a:off x="3924300" y="1268413"/>
            <a:ext cx="1150938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000" b="1">
                <a:latin typeface="Arial" panose="020B0604020202020204" pitchFamily="34" charset="0"/>
              </a:rPr>
              <a:t>3, 4</a:t>
            </a:r>
          </a:p>
        </p:txBody>
      </p:sp>
      <p:sp>
        <p:nvSpPr>
          <p:cNvPr id="310328" name="Text Box 56"/>
          <p:cNvSpPr txBox="1">
            <a:spLocks noChangeArrowheads="1"/>
          </p:cNvSpPr>
          <p:nvPr/>
        </p:nvSpPr>
        <p:spPr bwMode="auto">
          <a:xfrm>
            <a:off x="7308850" y="1844675"/>
            <a:ext cx="12239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40 m</a:t>
            </a:r>
          </a:p>
        </p:txBody>
      </p:sp>
      <p:sp>
        <p:nvSpPr>
          <p:cNvPr id="310329" name="Text Box 57"/>
          <p:cNvSpPr txBox="1">
            <a:spLocks noChangeArrowheads="1"/>
          </p:cNvSpPr>
          <p:nvPr/>
        </p:nvSpPr>
        <p:spPr bwMode="auto">
          <a:xfrm>
            <a:off x="539750" y="2133600"/>
            <a:ext cx="12239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150 m</a:t>
            </a:r>
          </a:p>
        </p:txBody>
      </p:sp>
    </p:spTree>
    <p:extLst>
      <p:ext uri="{BB962C8B-B14F-4D97-AF65-F5344CB8AC3E}">
        <p14:creationId xmlns:p14="http://schemas.microsoft.com/office/powerpoint/2010/main" val="324715930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10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10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310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" presetClass="entr" presetSubtype="1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310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0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310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310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9" dur="500"/>
                                        <p:tgtEl>
                                          <p:spTgt spid="310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310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310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9" dur="500"/>
                                        <p:tgtEl>
                                          <p:spTgt spid="310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1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3" dur="500"/>
                                        <p:tgtEl>
                                          <p:spTgt spid="310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310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0" dur="500"/>
                                        <p:tgtEl>
                                          <p:spTgt spid="3103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0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3" dur="500"/>
                                        <p:tgtEl>
                                          <p:spTgt spid="3103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0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6" dur="500"/>
                                        <p:tgtEl>
                                          <p:spTgt spid="3103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0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1" dur="500"/>
                                        <p:tgtEl>
                                          <p:spTgt spid="310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3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310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8" dur="500"/>
                                        <p:tgtEl>
                                          <p:spTgt spid="310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2" dur="500"/>
                                        <p:tgtEl>
                                          <p:spTgt spid="3103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0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5" dur="500"/>
                                        <p:tgtEl>
                                          <p:spTgt spid="3103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0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8" dur="500"/>
                                        <p:tgtEl>
                                          <p:spTgt spid="3103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0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1" presetID="18" presetClass="exit" presetSubtype="1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82" dur="500"/>
                                        <p:tgtEl>
                                          <p:spTgt spid="3103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0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85" dur="500"/>
                                        <p:tgtEl>
                                          <p:spTgt spid="3102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0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88" dur="500"/>
                                        <p:tgtEl>
                                          <p:spTgt spid="3103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0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91" dur="500"/>
                                        <p:tgtEl>
                                          <p:spTgt spid="3103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0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6" dur="500"/>
                                        <p:tgtEl>
                                          <p:spTgt spid="310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9" dur="500"/>
                                        <p:tgtEl>
                                          <p:spTgt spid="310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310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04" presetID="18" presetClass="entr" presetSubtype="1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6" dur="500"/>
                                        <p:tgtEl>
                                          <p:spTgt spid="310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9" dur="500"/>
                                        <p:tgtEl>
                                          <p:spTgt spid="310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1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3" dur="500"/>
                                        <p:tgtEl>
                                          <p:spTgt spid="310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6" dur="500"/>
                                        <p:tgtEl>
                                          <p:spTgt spid="310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9" dur="500"/>
                                        <p:tgtEl>
                                          <p:spTgt spid="310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 nodeType="clickPar">
                      <p:stCondLst>
                        <p:cond delay="indefinite"/>
                      </p:stCondLst>
                      <p:childTnLst>
                        <p:par>
                          <p:cTn id="1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2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23" dur="500"/>
                                        <p:tgtEl>
                                          <p:spTgt spid="3103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0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26" dur="500"/>
                                        <p:tgtEl>
                                          <p:spTgt spid="3103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0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29" dur="500"/>
                                        <p:tgtEl>
                                          <p:spTgt spid="3103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0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32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4" dur="500"/>
                                        <p:tgtEl>
                                          <p:spTgt spid="310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7" dur="500"/>
                                        <p:tgtEl>
                                          <p:spTgt spid="310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0" dur="500"/>
                                        <p:tgtEl>
                                          <p:spTgt spid="310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 nodeType="clickPar">
                      <p:stCondLst>
                        <p:cond delay="indefinite"/>
                      </p:stCondLst>
                      <p:childTnLst>
                        <p:par>
                          <p:cTn id="1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3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44" dur="500"/>
                                        <p:tgtEl>
                                          <p:spTgt spid="3103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0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47" dur="500"/>
                                        <p:tgtEl>
                                          <p:spTgt spid="310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0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50" dur="500"/>
                                        <p:tgtEl>
                                          <p:spTgt spid="3103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0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5" dur="500"/>
                                        <p:tgtEl>
                                          <p:spTgt spid="310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8" dur="500"/>
                                        <p:tgtEl>
                                          <p:spTgt spid="310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1" dur="500"/>
                                        <p:tgtEl>
                                          <p:spTgt spid="310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275" grpId="0" animBg="1"/>
      <p:bldP spid="310297" grpId="0" animBg="1"/>
      <p:bldP spid="310297" grpId="1" animBg="1"/>
      <p:bldP spid="310298" grpId="0"/>
      <p:bldP spid="310299" grpId="0"/>
      <p:bldP spid="310300" grpId="0" animBg="1"/>
      <p:bldP spid="310300" grpId="1" animBg="1"/>
      <p:bldP spid="310301" grpId="0"/>
      <p:bldP spid="310302" grpId="0"/>
      <p:bldP spid="310302" grpId="1"/>
      <p:bldP spid="310303" grpId="0" animBg="1"/>
      <p:bldP spid="310303" grpId="1" animBg="1"/>
      <p:bldP spid="310304" grpId="0" animBg="1"/>
      <p:bldP spid="310304" grpId="1" animBg="1"/>
      <p:bldP spid="310305" grpId="0"/>
      <p:bldP spid="310305" grpId="1"/>
      <p:bldP spid="310306" grpId="0"/>
      <p:bldP spid="310306" grpId="1"/>
      <p:bldP spid="310307" grpId="0"/>
      <p:bldP spid="310307" grpId="1"/>
      <p:bldP spid="310308" grpId="0"/>
      <p:bldP spid="310308" grpId="1"/>
      <p:bldP spid="310309" grpId="0"/>
      <p:bldP spid="310309" grpId="1"/>
      <p:bldP spid="310310" grpId="0" animBg="1"/>
      <p:bldP spid="310311" grpId="0" animBg="1"/>
      <p:bldP spid="310312" grpId="0" animBg="1"/>
      <p:bldP spid="310321" grpId="0"/>
      <p:bldP spid="310321" grpId="1"/>
      <p:bldP spid="310322" grpId="0"/>
      <p:bldP spid="310322" grpId="1"/>
      <p:bldP spid="310323" grpId="0"/>
      <p:bldP spid="310323" grpId="1"/>
      <p:bldP spid="310324" grpId="0"/>
      <p:bldP spid="310324" grpId="1"/>
      <p:bldP spid="310325" grpId="0"/>
      <p:bldP spid="310326" grpId="0"/>
      <p:bldP spid="310326" grpId="1"/>
      <p:bldP spid="310327" grpId="0"/>
      <p:bldP spid="310328" grpId="0"/>
      <p:bldP spid="310328" grpId="1"/>
      <p:bldP spid="310329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B3387CAF-1C9D-4350-82B1-9DCCD974EDC6}" type="slidenum">
              <a:rPr lang="it-IT" altLang="it-IT" sz="1000">
                <a:solidFill>
                  <a:srgbClr val="FFFFFF"/>
                </a:solidFill>
              </a:rPr>
              <a:pPr/>
              <a:t>49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93187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311299" name="Text Box 3"/>
          <p:cNvSpPr txBox="1">
            <a:spLocks noChangeArrowheads="1"/>
          </p:cNvSpPr>
          <p:nvPr/>
        </p:nvSpPr>
        <p:spPr bwMode="auto">
          <a:xfrm>
            <a:off x="179388" y="1196975"/>
            <a:ext cx="8756650" cy="4595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>
              <a:spcBef>
                <a:spcPct val="0"/>
              </a:spcBef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143000" algn="l">
              <a:spcBef>
                <a:spcPct val="0"/>
              </a:spcBef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333500" algn="l">
              <a:spcBef>
                <a:spcPct val="0"/>
              </a:spcBef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524000" algn="l">
              <a:spcBef>
                <a:spcPct val="0"/>
              </a:spcBef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algn="l">
              <a:spcBef>
                <a:spcPct val="0"/>
              </a:spcBef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it-IT" b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STOPWAY</a:t>
            </a:r>
            <a:endParaRPr lang="it-IT" smtClean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ctr">
              <a:spcBef>
                <a:spcPct val="70000"/>
              </a:spcBef>
              <a:defRPr/>
            </a:pPr>
            <a:r>
              <a:rPr lang="it-IT" b="1" smtClean="0">
                <a:cs typeface="Times New Roman" panose="02020603050405020304" pitchFamily="18" charset="0"/>
              </a:rPr>
              <a:t>Zona d’arresto (SWY)</a:t>
            </a:r>
          </a:p>
          <a:p>
            <a:pPr algn="ctr">
              <a:spcBef>
                <a:spcPct val="50000"/>
              </a:spcBef>
              <a:defRPr/>
            </a:pPr>
            <a:r>
              <a:rPr lang="it-IT" b="1" i="1" smtClean="0">
                <a:cs typeface="Times New Roman" panose="02020603050405020304" pitchFamily="18" charset="0"/>
              </a:rPr>
              <a:t>Una superficie rettangolare sul suolo, posta alla fine della pista disponibile per il decollo, preparata per consentire l’arresto di un aeromobile in caso di decollo interrotto.</a:t>
            </a:r>
          </a:p>
        </p:txBody>
      </p:sp>
    </p:spTree>
    <p:extLst>
      <p:ext uri="{BB962C8B-B14F-4D97-AF65-F5344CB8AC3E}">
        <p14:creationId xmlns:p14="http://schemas.microsoft.com/office/powerpoint/2010/main" val="335040959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2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112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2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112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2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3112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1299" grpId="0" build="p" autoUpdateAnimBg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B74435E5-1047-477E-93ED-7BCCB221113E}" type="slidenum">
              <a:rPr lang="it-IT" altLang="it-IT" sz="1000">
                <a:solidFill>
                  <a:srgbClr val="FFFFFF"/>
                </a:solidFill>
              </a:rPr>
              <a:pPr/>
              <a:t>5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7411" name="Text Box 2"/>
          <p:cNvSpPr txBox="1">
            <a:spLocks noChangeArrowheads="1"/>
          </p:cNvSpPr>
          <p:nvPr/>
        </p:nvSpPr>
        <p:spPr bwMode="auto">
          <a:xfrm>
            <a:off x="179388" y="260350"/>
            <a:ext cx="8748712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Classificazione in funzione del tipo di utenti</a:t>
            </a:r>
            <a:r>
              <a:rPr lang="it-IT" altLang="it-IT" sz="3200">
                <a:latin typeface="Arial" panose="020B0604020202020204" pitchFamily="34" charset="0"/>
              </a:rPr>
              <a:t>.</a:t>
            </a:r>
            <a:r>
              <a:rPr lang="it-IT" altLang="it-IT" sz="1800"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35843" name="Rectangle 3"/>
          <p:cNvSpPr>
            <a:spLocks noChangeArrowheads="1"/>
          </p:cNvSpPr>
          <p:nvPr/>
        </p:nvSpPr>
        <p:spPr bwMode="auto">
          <a:xfrm>
            <a:off x="0" y="3284538"/>
            <a:ext cx="2411413" cy="823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6FF3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800" b="1">
                <a:latin typeface="Arial" panose="020B0604020202020204" pitchFamily="34" charset="0"/>
              </a:rPr>
              <a:t>Militari</a:t>
            </a:r>
          </a:p>
        </p:txBody>
      </p:sp>
      <p:sp>
        <p:nvSpPr>
          <p:cNvPr id="35844" name="Text Box 4"/>
          <p:cNvSpPr txBox="1">
            <a:spLocks noChangeArrowheads="1"/>
          </p:cNvSpPr>
          <p:nvPr/>
        </p:nvSpPr>
        <p:spPr bwMode="auto">
          <a:xfrm>
            <a:off x="4175125" y="1700213"/>
            <a:ext cx="4645025" cy="4421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tabLst>
                <a:tab pos="765175" algn="l"/>
              </a:tabLst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041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2319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422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40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Armati </a:t>
            </a:r>
          </a:p>
          <a:p>
            <a:pPr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40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Attrezzati </a:t>
            </a:r>
          </a:p>
          <a:p>
            <a:pPr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40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Custoditi </a:t>
            </a:r>
          </a:p>
          <a:p>
            <a:pPr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40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Zone demaniali aeronautiche</a:t>
            </a:r>
          </a:p>
        </p:txBody>
      </p:sp>
      <p:grpSp>
        <p:nvGrpSpPr>
          <p:cNvPr id="35845" name="Group 5"/>
          <p:cNvGrpSpPr>
            <a:grpSpLocks/>
          </p:cNvGrpSpPr>
          <p:nvPr/>
        </p:nvGrpSpPr>
        <p:grpSpPr bwMode="auto">
          <a:xfrm>
            <a:off x="2268538" y="1700213"/>
            <a:ext cx="1800225" cy="3860800"/>
            <a:chOff x="1156" y="1117"/>
            <a:chExt cx="1134" cy="2432"/>
          </a:xfrm>
        </p:grpSpPr>
        <p:sp>
          <p:nvSpPr>
            <p:cNvPr id="17415" name="AutoShape 6"/>
            <p:cNvSpPr>
              <a:spLocks noChangeArrowheads="1"/>
            </p:cNvSpPr>
            <p:nvPr/>
          </p:nvSpPr>
          <p:spPr bwMode="auto">
            <a:xfrm rot="16200000" flipV="1">
              <a:off x="1119" y="1154"/>
              <a:ext cx="1208" cy="113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17694720 60000 65536"/>
                <a:gd name="T13" fmla="*/ 11796480 60000 65536"/>
                <a:gd name="T14" fmla="*/ 11796480 60000 65536"/>
                <a:gd name="T15" fmla="*/ 5898240 60000 65536"/>
                <a:gd name="T16" fmla="*/ 0 60000 65536"/>
                <a:gd name="T17" fmla="*/ 0 60000 65536"/>
                <a:gd name="T18" fmla="*/ 0 w 21600"/>
                <a:gd name="T19" fmla="*/ 19429 h 21600"/>
                <a:gd name="T20" fmla="*/ 18507 w 21600"/>
                <a:gd name="T21" fmla="*/ 21600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17582" y="0"/>
                  </a:moveTo>
                  <a:lnTo>
                    <a:pt x="13563" y="7200"/>
                  </a:lnTo>
                  <a:lnTo>
                    <a:pt x="16649" y="7200"/>
                  </a:lnTo>
                  <a:lnTo>
                    <a:pt x="16649" y="19424"/>
                  </a:lnTo>
                  <a:lnTo>
                    <a:pt x="0" y="19424"/>
                  </a:lnTo>
                  <a:lnTo>
                    <a:pt x="0" y="21600"/>
                  </a:lnTo>
                  <a:lnTo>
                    <a:pt x="18514" y="21600"/>
                  </a:lnTo>
                  <a:lnTo>
                    <a:pt x="18514" y="7200"/>
                  </a:lnTo>
                  <a:lnTo>
                    <a:pt x="21600" y="7200"/>
                  </a:lnTo>
                  <a:lnTo>
                    <a:pt x="1758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58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416" name="AutoShape 7"/>
            <p:cNvSpPr>
              <a:spLocks noChangeArrowheads="1"/>
            </p:cNvSpPr>
            <p:nvPr/>
          </p:nvSpPr>
          <p:spPr bwMode="auto">
            <a:xfrm rot="5400000">
              <a:off x="1119" y="2378"/>
              <a:ext cx="1208" cy="113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17694720 60000 65536"/>
                <a:gd name="T13" fmla="*/ 11796480 60000 65536"/>
                <a:gd name="T14" fmla="*/ 11796480 60000 65536"/>
                <a:gd name="T15" fmla="*/ 5898240 60000 65536"/>
                <a:gd name="T16" fmla="*/ 0 60000 65536"/>
                <a:gd name="T17" fmla="*/ 0 60000 65536"/>
                <a:gd name="T18" fmla="*/ 0 w 21600"/>
                <a:gd name="T19" fmla="*/ 19429 h 21600"/>
                <a:gd name="T20" fmla="*/ 18507 w 21600"/>
                <a:gd name="T21" fmla="*/ 21600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17582" y="0"/>
                  </a:moveTo>
                  <a:lnTo>
                    <a:pt x="13563" y="7200"/>
                  </a:lnTo>
                  <a:lnTo>
                    <a:pt x="16649" y="7200"/>
                  </a:lnTo>
                  <a:lnTo>
                    <a:pt x="16649" y="19424"/>
                  </a:lnTo>
                  <a:lnTo>
                    <a:pt x="0" y="19424"/>
                  </a:lnTo>
                  <a:lnTo>
                    <a:pt x="0" y="21600"/>
                  </a:lnTo>
                  <a:lnTo>
                    <a:pt x="18514" y="21600"/>
                  </a:lnTo>
                  <a:lnTo>
                    <a:pt x="18514" y="7200"/>
                  </a:lnTo>
                  <a:lnTo>
                    <a:pt x="21600" y="7200"/>
                  </a:lnTo>
                  <a:lnTo>
                    <a:pt x="1758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58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417" name="AutoShape 8"/>
            <p:cNvSpPr>
              <a:spLocks noChangeArrowheads="1"/>
            </p:cNvSpPr>
            <p:nvPr/>
          </p:nvSpPr>
          <p:spPr bwMode="auto">
            <a:xfrm rot="16200000" flipV="1">
              <a:off x="1119" y="1789"/>
              <a:ext cx="1208" cy="113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17694720 60000 65536"/>
                <a:gd name="T13" fmla="*/ 11796480 60000 65536"/>
                <a:gd name="T14" fmla="*/ 11796480 60000 65536"/>
                <a:gd name="T15" fmla="*/ 5898240 60000 65536"/>
                <a:gd name="T16" fmla="*/ 0 60000 65536"/>
                <a:gd name="T17" fmla="*/ 0 60000 65536"/>
                <a:gd name="T18" fmla="*/ 0 w 21600"/>
                <a:gd name="T19" fmla="*/ 19429 h 21600"/>
                <a:gd name="T20" fmla="*/ 18507 w 21600"/>
                <a:gd name="T21" fmla="*/ 21600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17582" y="0"/>
                  </a:moveTo>
                  <a:lnTo>
                    <a:pt x="13563" y="7200"/>
                  </a:lnTo>
                  <a:lnTo>
                    <a:pt x="16649" y="7200"/>
                  </a:lnTo>
                  <a:lnTo>
                    <a:pt x="16649" y="19424"/>
                  </a:lnTo>
                  <a:lnTo>
                    <a:pt x="0" y="19424"/>
                  </a:lnTo>
                  <a:lnTo>
                    <a:pt x="0" y="21600"/>
                  </a:lnTo>
                  <a:lnTo>
                    <a:pt x="18514" y="21600"/>
                  </a:lnTo>
                  <a:lnTo>
                    <a:pt x="18514" y="7200"/>
                  </a:lnTo>
                  <a:lnTo>
                    <a:pt x="21600" y="7200"/>
                  </a:lnTo>
                  <a:lnTo>
                    <a:pt x="1758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58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418" name="AutoShape 9"/>
            <p:cNvSpPr>
              <a:spLocks noChangeArrowheads="1"/>
            </p:cNvSpPr>
            <p:nvPr/>
          </p:nvSpPr>
          <p:spPr bwMode="auto">
            <a:xfrm rot="5400000">
              <a:off x="1119" y="1743"/>
              <a:ext cx="1208" cy="113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17694720 60000 65536"/>
                <a:gd name="T13" fmla="*/ 11796480 60000 65536"/>
                <a:gd name="T14" fmla="*/ 11796480 60000 65536"/>
                <a:gd name="T15" fmla="*/ 5898240 60000 65536"/>
                <a:gd name="T16" fmla="*/ 0 60000 65536"/>
                <a:gd name="T17" fmla="*/ 0 60000 65536"/>
                <a:gd name="T18" fmla="*/ 0 w 21600"/>
                <a:gd name="T19" fmla="*/ 19429 h 21600"/>
                <a:gd name="T20" fmla="*/ 18507 w 21600"/>
                <a:gd name="T21" fmla="*/ 21600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17582" y="0"/>
                  </a:moveTo>
                  <a:lnTo>
                    <a:pt x="13563" y="7200"/>
                  </a:lnTo>
                  <a:lnTo>
                    <a:pt x="16649" y="7200"/>
                  </a:lnTo>
                  <a:lnTo>
                    <a:pt x="16649" y="19424"/>
                  </a:lnTo>
                  <a:lnTo>
                    <a:pt x="0" y="19424"/>
                  </a:lnTo>
                  <a:lnTo>
                    <a:pt x="0" y="21600"/>
                  </a:lnTo>
                  <a:lnTo>
                    <a:pt x="18514" y="21600"/>
                  </a:lnTo>
                  <a:lnTo>
                    <a:pt x="18514" y="7200"/>
                  </a:lnTo>
                  <a:lnTo>
                    <a:pt x="21600" y="7200"/>
                  </a:lnTo>
                  <a:lnTo>
                    <a:pt x="1758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58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5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5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0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64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8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3" grpId="0"/>
      <p:bldP spid="35844" grpId="0" build="p" autoUpdateAnimBg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820073F4-60B9-4E49-B2E3-DD28D1FE9CD0}" type="slidenum">
              <a:rPr lang="it-IT" altLang="it-IT" sz="1000">
                <a:solidFill>
                  <a:srgbClr val="FFFFFF"/>
                </a:solidFill>
              </a:rPr>
              <a:pPr/>
              <a:t>50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94211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312323" name="Text Box 3"/>
          <p:cNvSpPr txBox="1">
            <a:spLocks noChangeArrowheads="1"/>
          </p:cNvSpPr>
          <p:nvPr/>
        </p:nvSpPr>
        <p:spPr bwMode="auto">
          <a:xfrm>
            <a:off x="0" y="765175"/>
            <a:ext cx="9144000" cy="4576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>
              <a:spcBef>
                <a:spcPct val="0"/>
              </a:spcBef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143000" algn="l">
              <a:spcBef>
                <a:spcPct val="0"/>
              </a:spcBef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333500" algn="l">
              <a:spcBef>
                <a:spcPct val="0"/>
              </a:spcBef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524000" algn="l">
              <a:spcBef>
                <a:spcPct val="0"/>
              </a:spcBef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algn="l">
              <a:spcBef>
                <a:spcPct val="0"/>
              </a:spcBef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it-IT" sz="3200" b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CLEARWAY</a:t>
            </a:r>
            <a:endParaRPr lang="it-IT" sz="3200" smtClean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ctr">
              <a:spcBef>
                <a:spcPct val="70000"/>
              </a:spcBef>
              <a:defRPr/>
            </a:pPr>
            <a:r>
              <a:rPr lang="it-IT" sz="3200" b="1" smtClean="0">
                <a:cs typeface="Times New Roman" panose="02020603050405020304" pitchFamily="18" charset="0"/>
              </a:rPr>
              <a:t>Zona libera da ostacoli (CWY)</a:t>
            </a:r>
          </a:p>
          <a:p>
            <a:pPr algn="ctr">
              <a:spcBef>
                <a:spcPct val="50000"/>
              </a:spcBef>
              <a:defRPr/>
            </a:pPr>
            <a:r>
              <a:rPr lang="it-IT" sz="3200" b="1" i="1" smtClean="0">
                <a:cs typeface="Times New Roman" panose="02020603050405020304" pitchFamily="18" charset="0"/>
              </a:rPr>
              <a:t>Un’area rettangolare definita, sul terreno o sull’acqua, sotto il controllo dell’appropriata autorità, scelta o preparata in modo da costituire un’area al di sopra della quale un aeromobile può effettuare una parte della sua salita iniziale fino ad una specificata altezza.</a:t>
            </a:r>
          </a:p>
        </p:txBody>
      </p:sp>
    </p:spTree>
    <p:extLst>
      <p:ext uri="{BB962C8B-B14F-4D97-AF65-F5344CB8AC3E}">
        <p14:creationId xmlns:p14="http://schemas.microsoft.com/office/powerpoint/2010/main" val="91965024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12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12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312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2323" grpId="0" build="p" autoUpdateAnimBg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0E84A88E-B50B-4C16-B99C-A29A09E7749F}" type="slidenum">
              <a:rPr lang="it-IT" altLang="it-IT" sz="1000">
                <a:solidFill>
                  <a:srgbClr val="FFFFFF"/>
                </a:solidFill>
              </a:rPr>
              <a:pPr/>
              <a:t>51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13346" name="Rectangle 2"/>
          <p:cNvSpPr>
            <a:spLocks noChangeArrowheads="1"/>
          </p:cNvSpPr>
          <p:nvPr/>
        </p:nvSpPr>
        <p:spPr bwMode="auto">
          <a:xfrm>
            <a:off x="0" y="1844675"/>
            <a:ext cx="6227763" cy="2447925"/>
          </a:xfrm>
          <a:prstGeom prst="rect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algn="ctr">
                <a:solidFill>
                  <a:schemeClr val="tx2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95236" name="Text Box 3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grpSp>
        <p:nvGrpSpPr>
          <p:cNvPr id="313348" name="Group 4"/>
          <p:cNvGrpSpPr>
            <a:grpSpLocks/>
          </p:cNvGrpSpPr>
          <p:nvPr/>
        </p:nvGrpSpPr>
        <p:grpSpPr bwMode="auto">
          <a:xfrm>
            <a:off x="0" y="2565400"/>
            <a:ext cx="5329238" cy="936625"/>
            <a:chOff x="1383" y="1980"/>
            <a:chExt cx="3357" cy="590"/>
          </a:xfrm>
        </p:grpSpPr>
        <p:grpSp>
          <p:nvGrpSpPr>
            <p:cNvPr id="95253" name="Group 5"/>
            <p:cNvGrpSpPr>
              <a:grpSpLocks/>
            </p:cNvGrpSpPr>
            <p:nvPr/>
          </p:nvGrpSpPr>
          <p:grpSpPr bwMode="auto">
            <a:xfrm rot="5400000">
              <a:off x="2007" y="1356"/>
              <a:ext cx="590" cy="1838"/>
              <a:chOff x="2018" y="1661"/>
              <a:chExt cx="998" cy="2495"/>
            </a:xfrm>
          </p:grpSpPr>
          <p:grpSp>
            <p:nvGrpSpPr>
              <p:cNvPr id="95275" name="Group 6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grpSp>
              <p:nvGrpSpPr>
                <p:cNvPr id="95280" name="Group 7"/>
                <p:cNvGrpSpPr>
                  <a:grpSpLocks/>
                </p:cNvGrpSpPr>
                <p:nvPr/>
              </p:nvGrpSpPr>
              <p:grpSpPr bwMode="auto">
                <a:xfrm>
                  <a:off x="2018" y="1720"/>
                  <a:ext cx="998" cy="2436"/>
                  <a:chOff x="2018" y="1720"/>
                  <a:chExt cx="998" cy="2436"/>
                </a:xfrm>
              </p:grpSpPr>
              <p:sp>
                <p:nvSpPr>
                  <p:cNvPr id="95283" name="Rectangle 8"/>
                  <p:cNvSpPr>
                    <a:spLocks noChangeArrowheads="1"/>
                  </p:cNvSpPr>
                  <p:nvPr/>
                </p:nvSpPr>
                <p:spPr bwMode="auto">
                  <a:xfrm>
                    <a:off x="2018" y="1720"/>
                    <a:ext cx="998" cy="2436"/>
                  </a:xfrm>
                  <a:prstGeom prst="rect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grpSp>
                <p:nvGrpSpPr>
                  <p:cNvPr id="95284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064" y="3748"/>
                    <a:ext cx="880" cy="356"/>
                    <a:chOff x="2744" y="3929"/>
                    <a:chExt cx="680" cy="181"/>
                  </a:xfrm>
                </p:grpSpPr>
                <p:sp>
                  <p:nvSpPr>
                    <p:cNvPr id="95285" name="Rectangle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44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5286" name="Rectangle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3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5287" name="Rectangle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2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5288" name="Rectangle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16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5289" name="Rectangle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07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5290" name="Rectangle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5291" name="Rectangle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8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5292" name="Rectangle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79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</p:grpSp>
            </p:grpSp>
            <p:sp>
              <p:nvSpPr>
                <p:cNvPr id="95281" name="Line 18"/>
                <p:cNvSpPr>
                  <a:spLocks noChangeShapeType="1"/>
                </p:cNvSpPr>
                <p:nvPr/>
              </p:nvSpPr>
              <p:spPr bwMode="auto">
                <a:xfrm>
                  <a:off x="207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95282" name="Line 19"/>
                <p:cNvSpPr>
                  <a:spLocks noChangeShapeType="1"/>
                </p:cNvSpPr>
                <p:nvPr/>
              </p:nvSpPr>
              <p:spPr bwMode="auto">
                <a:xfrm>
                  <a:off x="295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95276" name="Rectangle 20"/>
              <p:cNvSpPr>
                <a:spLocks noChangeArrowheads="1"/>
              </p:cNvSpPr>
              <p:nvPr/>
            </p:nvSpPr>
            <p:spPr bwMode="auto">
              <a:xfrm>
                <a:off x="2488" y="3086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95277" name="Rectangle 21"/>
              <p:cNvSpPr>
                <a:spLocks noChangeArrowheads="1"/>
              </p:cNvSpPr>
              <p:nvPr/>
            </p:nvSpPr>
            <p:spPr bwMode="auto">
              <a:xfrm>
                <a:off x="2488" y="261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95278" name="Rectangle 22"/>
              <p:cNvSpPr>
                <a:spLocks noChangeArrowheads="1"/>
              </p:cNvSpPr>
              <p:nvPr/>
            </p:nvSpPr>
            <p:spPr bwMode="auto">
              <a:xfrm>
                <a:off x="2488" y="2135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95279" name="Rectangle 23"/>
              <p:cNvSpPr>
                <a:spLocks noChangeArrowheads="1"/>
              </p:cNvSpPr>
              <p:nvPr/>
            </p:nvSpPr>
            <p:spPr bwMode="auto">
              <a:xfrm>
                <a:off x="2488" y="166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95254" name="Text Box 24"/>
            <p:cNvSpPr txBox="1">
              <a:spLocks noChangeArrowheads="1"/>
            </p:cNvSpPr>
            <p:nvPr/>
          </p:nvSpPr>
          <p:spPr bwMode="auto">
            <a:xfrm rot="5400000">
              <a:off x="1569" y="2178"/>
              <a:ext cx="46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it-IT" altLang="it-IT" sz="2000" b="1">
                  <a:latin typeface="Arial" panose="020B0604020202020204" pitchFamily="34" charset="0"/>
                </a:rPr>
                <a:t>34 R</a:t>
              </a:r>
            </a:p>
          </p:txBody>
        </p:sp>
        <p:grpSp>
          <p:nvGrpSpPr>
            <p:cNvPr id="95255" name="Group 25"/>
            <p:cNvGrpSpPr>
              <a:grpSpLocks/>
            </p:cNvGrpSpPr>
            <p:nvPr/>
          </p:nvGrpSpPr>
          <p:grpSpPr bwMode="auto">
            <a:xfrm rot="16200000" flipH="1">
              <a:off x="3560" y="1389"/>
              <a:ext cx="590" cy="1771"/>
              <a:chOff x="2018" y="1661"/>
              <a:chExt cx="998" cy="2495"/>
            </a:xfrm>
          </p:grpSpPr>
          <p:grpSp>
            <p:nvGrpSpPr>
              <p:cNvPr id="95257" name="Group 26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grpSp>
              <p:nvGrpSpPr>
                <p:cNvPr id="95262" name="Group 27"/>
                <p:cNvGrpSpPr>
                  <a:grpSpLocks/>
                </p:cNvGrpSpPr>
                <p:nvPr/>
              </p:nvGrpSpPr>
              <p:grpSpPr bwMode="auto">
                <a:xfrm>
                  <a:off x="2018" y="1720"/>
                  <a:ext cx="998" cy="2436"/>
                  <a:chOff x="2018" y="1720"/>
                  <a:chExt cx="998" cy="2436"/>
                </a:xfrm>
              </p:grpSpPr>
              <p:sp>
                <p:nvSpPr>
                  <p:cNvPr id="95265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2018" y="1720"/>
                    <a:ext cx="998" cy="2436"/>
                  </a:xfrm>
                  <a:prstGeom prst="rect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grpSp>
                <p:nvGrpSpPr>
                  <p:cNvPr id="95266" name="Group 29"/>
                  <p:cNvGrpSpPr>
                    <a:grpSpLocks/>
                  </p:cNvGrpSpPr>
                  <p:nvPr/>
                </p:nvGrpSpPr>
                <p:grpSpPr bwMode="auto">
                  <a:xfrm>
                    <a:off x="2064" y="3748"/>
                    <a:ext cx="880" cy="356"/>
                    <a:chOff x="2744" y="3929"/>
                    <a:chExt cx="680" cy="181"/>
                  </a:xfrm>
                </p:grpSpPr>
                <p:sp>
                  <p:nvSpPr>
                    <p:cNvPr id="95267" name="Rectangle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44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5268" name="Rectangle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3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5269" name="Rectangle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2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5270" name="Rectangle 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16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5271" name="Rectangle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07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5272" name="Rectangle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5273" name="Rectangle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8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5274" name="Rectangle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79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</p:grpSp>
            </p:grpSp>
            <p:sp>
              <p:nvSpPr>
                <p:cNvPr id="95263" name="Line 38"/>
                <p:cNvSpPr>
                  <a:spLocks noChangeShapeType="1"/>
                </p:cNvSpPr>
                <p:nvPr/>
              </p:nvSpPr>
              <p:spPr bwMode="auto">
                <a:xfrm>
                  <a:off x="207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95264" name="Line 39"/>
                <p:cNvSpPr>
                  <a:spLocks noChangeShapeType="1"/>
                </p:cNvSpPr>
                <p:nvPr/>
              </p:nvSpPr>
              <p:spPr bwMode="auto">
                <a:xfrm>
                  <a:off x="295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95258" name="Rectangle 40"/>
              <p:cNvSpPr>
                <a:spLocks noChangeArrowheads="1"/>
              </p:cNvSpPr>
              <p:nvPr/>
            </p:nvSpPr>
            <p:spPr bwMode="auto">
              <a:xfrm>
                <a:off x="2488" y="3086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95259" name="Rectangle 41"/>
              <p:cNvSpPr>
                <a:spLocks noChangeArrowheads="1"/>
              </p:cNvSpPr>
              <p:nvPr/>
            </p:nvSpPr>
            <p:spPr bwMode="auto">
              <a:xfrm>
                <a:off x="2488" y="261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95260" name="Rectangle 42"/>
              <p:cNvSpPr>
                <a:spLocks noChangeArrowheads="1"/>
              </p:cNvSpPr>
              <p:nvPr/>
            </p:nvSpPr>
            <p:spPr bwMode="auto">
              <a:xfrm>
                <a:off x="2488" y="2135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95261" name="Rectangle 43"/>
              <p:cNvSpPr>
                <a:spLocks noChangeArrowheads="1"/>
              </p:cNvSpPr>
              <p:nvPr/>
            </p:nvSpPr>
            <p:spPr bwMode="auto">
              <a:xfrm>
                <a:off x="2488" y="166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95256" name="Text Box 44"/>
            <p:cNvSpPr txBox="1">
              <a:spLocks noChangeArrowheads="1"/>
            </p:cNvSpPr>
            <p:nvPr/>
          </p:nvSpPr>
          <p:spPr bwMode="auto">
            <a:xfrm rot="-5400000">
              <a:off x="4087" y="2166"/>
              <a:ext cx="46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it-IT" altLang="it-IT" sz="2000" b="1">
                  <a:latin typeface="Arial" panose="020B0604020202020204" pitchFamily="34" charset="0"/>
                </a:rPr>
                <a:t>16 R</a:t>
              </a:r>
            </a:p>
          </p:txBody>
        </p:sp>
      </p:grpSp>
      <p:sp>
        <p:nvSpPr>
          <p:cNvPr id="313389" name="Line 45"/>
          <p:cNvSpPr>
            <a:spLocks noChangeShapeType="1"/>
          </p:cNvSpPr>
          <p:nvPr/>
        </p:nvSpPr>
        <p:spPr bwMode="auto">
          <a:xfrm>
            <a:off x="0" y="6310313"/>
            <a:ext cx="5329238" cy="0"/>
          </a:xfrm>
          <a:prstGeom prst="line">
            <a:avLst/>
          </a:prstGeom>
          <a:noFill/>
          <a:ln w="254000">
            <a:solidFill>
              <a:srgbClr val="80808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3390" name="Text Box 46"/>
          <p:cNvSpPr txBox="1">
            <a:spLocks noChangeArrowheads="1"/>
          </p:cNvSpPr>
          <p:nvPr/>
        </p:nvSpPr>
        <p:spPr bwMode="auto">
          <a:xfrm>
            <a:off x="2555875" y="0"/>
            <a:ext cx="4392613" cy="1004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RESA</a:t>
            </a:r>
          </a:p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RWY END SAFTY AREA</a:t>
            </a:r>
          </a:p>
        </p:txBody>
      </p:sp>
      <p:sp>
        <p:nvSpPr>
          <p:cNvPr id="313391" name="Line 47"/>
          <p:cNvSpPr>
            <a:spLocks noChangeShapeType="1"/>
          </p:cNvSpPr>
          <p:nvPr/>
        </p:nvSpPr>
        <p:spPr bwMode="auto">
          <a:xfrm>
            <a:off x="5292725" y="6310313"/>
            <a:ext cx="1008063" cy="0"/>
          </a:xfrm>
          <a:prstGeom prst="line">
            <a:avLst/>
          </a:prstGeom>
          <a:noFill/>
          <a:ln w="254000">
            <a:solidFill>
              <a:srgbClr val="00FF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3392" name="Line 48"/>
          <p:cNvSpPr>
            <a:spLocks noChangeShapeType="1"/>
          </p:cNvSpPr>
          <p:nvPr/>
        </p:nvSpPr>
        <p:spPr bwMode="auto">
          <a:xfrm flipV="1">
            <a:off x="6300788" y="6310313"/>
            <a:ext cx="2374900" cy="0"/>
          </a:xfrm>
          <a:prstGeom prst="line">
            <a:avLst/>
          </a:prstGeom>
          <a:noFill/>
          <a:ln w="254000">
            <a:solidFill>
              <a:srgbClr val="FF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3393" name="Rectangle 49"/>
          <p:cNvSpPr>
            <a:spLocks noChangeArrowheads="1"/>
          </p:cNvSpPr>
          <p:nvPr/>
        </p:nvSpPr>
        <p:spPr bwMode="auto">
          <a:xfrm>
            <a:off x="6227763" y="1844675"/>
            <a:ext cx="2520950" cy="2447925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algn="ctr">
                <a:solidFill>
                  <a:schemeClr val="tx2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latin typeface="Arial" panose="020B0604020202020204" pitchFamily="34" charset="0"/>
              </a:rPr>
              <a:t>R  E   S   A</a:t>
            </a:r>
          </a:p>
        </p:txBody>
      </p:sp>
      <p:sp>
        <p:nvSpPr>
          <p:cNvPr id="313394" name="Text Box 50"/>
          <p:cNvSpPr txBox="1">
            <a:spLocks noChangeArrowheads="1"/>
          </p:cNvSpPr>
          <p:nvPr/>
        </p:nvSpPr>
        <p:spPr bwMode="auto">
          <a:xfrm>
            <a:off x="900113" y="1916113"/>
            <a:ext cx="7127875" cy="37548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 dirty="0">
                <a:latin typeface="Arial" panose="020B0604020202020204" pitchFamily="34" charset="0"/>
              </a:rPr>
              <a:t>Un’area simmetrica rispetto all’asse centrale della pista, adiacente </a:t>
            </a:r>
            <a:r>
              <a:rPr lang="it-IT" altLang="it-IT" sz="2800" b="1" dirty="0" smtClean="0">
                <a:latin typeface="Arial" panose="020B0604020202020204" pitchFamily="34" charset="0"/>
              </a:rPr>
              <a:t>la parte terminale della striscia</a:t>
            </a:r>
            <a:r>
              <a:rPr lang="it-IT" altLang="it-IT" sz="2800" b="1" dirty="0">
                <a:latin typeface="Arial" panose="020B0604020202020204" pitchFamily="34" charset="0"/>
              </a:rPr>
              <a:t>, avente lo scopo principale di ridurre il rischio di danneggiamento </a:t>
            </a:r>
            <a:r>
              <a:rPr lang="it-IT" altLang="it-IT" sz="2800" b="1" dirty="0" smtClean="0">
                <a:latin typeface="Arial" panose="020B0604020202020204" pitchFamily="34" charset="0"/>
              </a:rPr>
              <a:t>di aeromobili </a:t>
            </a:r>
            <a:r>
              <a:rPr lang="it-IT" altLang="it-IT" sz="2800" b="1" dirty="0">
                <a:latin typeface="Arial" panose="020B0604020202020204" pitchFamily="34" charset="0"/>
              </a:rPr>
              <a:t>che </a:t>
            </a:r>
            <a:r>
              <a:rPr lang="it-IT" altLang="it-IT" sz="2800" b="1" dirty="0" smtClean="0">
                <a:latin typeface="Arial" panose="020B0604020202020204" pitchFamily="34" charset="0"/>
              </a:rPr>
              <a:t>toccano </a:t>
            </a:r>
            <a:r>
              <a:rPr lang="it-IT" altLang="it-IT" sz="2800" b="1" dirty="0">
                <a:latin typeface="Arial" panose="020B0604020202020204" pitchFamily="34" charset="0"/>
              </a:rPr>
              <a:t>prima dell’inizio della pista o che esca dalla pista in fase di decollo.</a:t>
            </a:r>
          </a:p>
          <a:p>
            <a:pPr algn="ctr">
              <a:spcBef>
                <a:spcPct val="50000"/>
              </a:spcBef>
            </a:pPr>
            <a:endParaRPr lang="it-IT" altLang="it-IT" sz="2800" b="1" dirty="0">
              <a:latin typeface="Arial" panose="020B0604020202020204" pitchFamily="34" charset="0"/>
            </a:endParaRPr>
          </a:p>
        </p:txBody>
      </p:sp>
      <p:sp>
        <p:nvSpPr>
          <p:cNvPr id="313395" name="Line 51"/>
          <p:cNvSpPr>
            <a:spLocks noChangeShapeType="1"/>
          </p:cNvSpPr>
          <p:nvPr/>
        </p:nvSpPr>
        <p:spPr bwMode="auto">
          <a:xfrm>
            <a:off x="7451725" y="1844675"/>
            <a:ext cx="0" cy="2447925"/>
          </a:xfrm>
          <a:prstGeom prst="line">
            <a:avLst/>
          </a:prstGeom>
          <a:noFill/>
          <a:ln w="127000">
            <a:solidFill>
              <a:srgbClr val="FFFF00"/>
            </a:solidFill>
            <a:round/>
            <a:headEnd type="triangle" w="lg" len="lg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3396" name="Text Box 52"/>
          <p:cNvSpPr txBox="1">
            <a:spLocks noChangeArrowheads="1"/>
          </p:cNvSpPr>
          <p:nvPr/>
        </p:nvSpPr>
        <p:spPr bwMode="auto">
          <a:xfrm>
            <a:off x="2411413" y="4652963"/>
            <a:ext cx="4392612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Larghezza almeno il doppio della larghezza di pista</a:t>
            </a:r>
          </a:p>
        </p:txBody>
      </p:sp>
      <p:sp>
        <p:nvSpPr>
          <p:cNvPr id="313397" name="Text Box 53"/>
          <p:cNvSpPr txBox="1">
            <a:spLocks noChangeArrowheads="1"/>
          </p:cNvSpPr>
          <p:nvPr/>
        </p:nvSpPr>
        <p:spPr bwMode="auto">
          <a:xfrm>
            <a:off x="1547813" y="4652963"/>
            <a:ext cx="43926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La Lunghezza</a:t>
            </a:r>
          </a:p>
        </p:txBody>
      </p:sp>
      <p:sp>
        <p:nvSpPr>
          <p:cNvPr id="313398" name="Line 54"/>
          <p:cNvSpPr>
            <a:spLocks noChangeShapeType="1"/>
          </p:cNvSpPr>
          <p:nvPr/>
        </p:nvSpPr>
        <p:spPr bwMode="auto">
          <a:xfrm rot="-5400000">
            <a:off x="7488238" y="4618038"/>
            <a:ext cx="0" cy="2374900"/>
          </a:xfrm>
          <a:prstGeom prst="line">
            <a:avLst/>
          </a:prstGeom>
          <a:noFill/>
          <a:ln w="127000">
            <a:solidFill>
              <a:srgbClr val="FFFF00"/>
            </a:solidFill>
            <a:round/>
            <a:headEnd type="triangle" w="lg" len="lg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3399" name="Line 55"/>
          <p:cNvSpPr>
            <a:spLocks noChangeShapeType="1"/>
          </p:cNvSpPr>
          <p:nvPr/>
        </p:nvSpPr>
        <p:spPr bwMode="auto">
          <a:xfrm>
            <a:off x="6300788" y="5445125"/>
            <a:ext cx="0" cy="936625"/>
          </a:xfrm>
          <a:prstGeom prst="line">
            <a:avLst/>
          </a:prstGeom>
          <a:noFill/>
          <a:ln w="38100">
            <a:solidFill>
              <a:schemeClr val="tx2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3400" name="Line 56"/>
          <p:cNvSpPr>
            <a:spLocks noChangeShapeType="1"/>
          </p:cNvSpPr>
          <p:nvPr/>
        </p:nvSpPr>
        <p:spPr bwMode="auto">
          <a:xfrm>
            <a:off x="8675688" y="5445125"/>
            <a:ext cx="0" cy="936625"/>
          </a:xfrm>
          <a:prstGeom prst="line">
            <a:avLst/>
          </a:prstGeom>
          <a:noFill/>
          <a:ln w="38100">
            <a:solidFill>
              <a:schemeClr val="tx2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3401" name="Text Box 57"/>
          <p:cNvSpPr txBox="1">
            <a:spLocks noChangeArrowheads="1"/>
          </p:cNvSpPr>
          <p:nvPr/>
        </p:nvSpPr>
        <p:spPr bwMode="auto">
          <a:xfrm>
            <a:off x="6372225" y="4581525"/>
            <a:ext cx="21605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Minima 90 m</a:t>
            </a:r>
          </a:p>
        </p:txBody>
      </p:sp>
      <p:sp>
        <p:nvSpPr>
          <p:cNvPr id="313402" name="Text Box 58"/>
          <p:cNvSpPr txBox="1">
            <a:spLocks noChangeArrowheads="1"/>
          </p:cNvSpPr>
          <p:nvPr/>
        </p:nvSpPr>
        <p:spPr bwMode="auto">
          <a:xfrm>
            <a:off x="6300788" y="4292600"/>
            <a:ext cx="2376487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Per RWY con codice 3,4 almeno 240 m</a:t>
            </a:r>
          </a:p>
        </p:txBody>
      </p:sp>
      <p:sp>
        <p:nvSpPr>
          <p:cNvPr id="313403" name="Text Box 59"/>
          <p:cNvSpPr txBox="1">
            <a:spLocks noChangeArrowheads="1"/>
          </p:cNvSpPr>
          <p:nvPr/>
        </p:nvSpPr>
        <p:spPr bwMode="auto">
          <a:xfrm>
            <a:off x="6227763" y="4292600"/>
            <a:ext cx="2449512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Per RWY con codice 1, 2 almeno 120 m</a:t>
            </a:r>
          </a:p>
        </p:txBody>
      </p:sp>
    </p:spTree>
    <p:extLst>
      <p:ext uri="{BB962C8B-B14F-4D97-AF65-F5344CB8AC3E}">
        <p14:creationId xmlns:p14="http://schemas.microsoft.com/office/powerpoint/2010/main" val="61795484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13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13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5" dur="500"/>
                                        <p:tgtEl>
                                          <p:spTgt spid="3133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3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13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13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13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13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313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313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313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313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8" dur="500"/>
                                        <p:tgtEl>
                                          <p:spTgt spid="313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3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1" dur="500"/>
                                        <p:tgtEl>
                                          <p:spTgt spid="3133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3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313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313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3" dur="500"/>
                                        <p:tgtEl>
                                          <p:spTgt spid="313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5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313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6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1" dur="500"/>
                                        <p:tgtEl>
                                          <p:spTgt spid="313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5" dur="500"/>
                                        <p:tgtEl>
                                          <p:spTgt spid="313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3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0" dur="500"/>
                                        <p:tgtEl>
                                          <p:spTgt spid="313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4" dur="500"/>
                                        <p:tgtEl>
                                          <p:spTgt spid="3134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3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9" dur="500"/>
                                        <p:tgtEl>
                                          <p:spTgt spid="313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3346" grpId="0" animBg="1"/>
      <p:bldP spid="313389" grpId="0" animBg="1"/>
      <p:bldP spid="313390" grpId="0"/>
      <p:bldP spid="313391" grpId="0" animBg="1"/>
      <p:bldP spid="313392" grpId="0" animBg="1"/>
      <p:bldP spid="313393" grpId="0" animBg="1"/>
      <p:bldP spid="313394" grpId="0"/>
      <p:bldP spid="313394" grpId="1"/>
      <p:bldP spid="313395" grpId="0" animBg="1"/>
      <p:bldP spid="313395" grpId="1" animBg="1"/>
      <p:bldP spid="313396" grpId="0"/>
      <p:bldP spid="313396" grpId="1"/>
      <p:bldP spid="313397" grpId="0"/>
      <p:bldP spid="313398" grpId="0" animBg="1"/>
      <p:bldP spid="313399" grpId="0" animBg="1"/>
      <p:bldP spid="313400" grpId="0" animBg="1"/>
      <p:bldP spid="313401" grpId="0"/>
      <p:bldP spid="313401" grpId="1"/>
      <p:bldP spid="313402" grpId="0"/>
      <p:bldP spid="313403" grpId="0"/>
      <p:bldP spid="313403" grpId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2E77061B-F695-4019-BB19-AB6BC9D3780A}" type="slidenum">
              <a:rPr lang="it-IT" altLang="it-IT" sz="1000">
                <a:solidFill>
                  <a:srgbClr val="FFFFFF"/>
                </a:solidFill>
              </a:rPr>
              <a:pPr/>
              <a:t>52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96259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600" b="1">
                <a:latin typeface="Arial" panose="020B0604020202020204" pitchFamily="34" charset="0"/>
              </a:rPr>
              <a:t>Distanze dichiarate</a:t>
            </a:r>
          </a:p>
        </p:txBody>
      </p:sp>
      <p:sp>
        <p:nvSpPr>
          <p:cNvPr id="314371" name="Rectangle 3"/>
          <p:cNvSpPr>
            <a:spLocks noChangeArrowheads="1"/>
          </p:cNvSpPr>
          <p:nvPr/>
        </p:nvSpPr>
        <p:spPr bwMode="auto">
          <a:xfrm>
            <a:off x="0" y="2924175"/>
            <a:ext cx="9144000" cy="663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1pPr>
            <a:lvl2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2pPr>
            <a:lvl3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3pPr>
            <a:lvl4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4pPr>
            <a:lvl5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it-IT" sz="6000" b="1" smtClean="0">
                <a:solidFill>
                  <a:schemeClr val="tx1"/>
                </a:solidFill>
              </a:rPr>
              <a:t>Distanze dichiarate</a:t>
            </a:r>
            <a:endParaRPr lang="it-IT" sz="6000" smtClean="0">
              <a:solidFill>
                <a:schemeClr val="tx1"/>
              </a:solidFill>
            </a:endParaRPr>
          </a:p>
        </p:txBody>
      </p:sp>
      <p:sp>
        <p:nvSpPr>
          <p:cNvPr id="314372" name="Text Box 4"/>
          <p:cNvSpPr txBox="1">
            <a:spLocks noChangeArrowheads="1"/>
          </p:cNvSpPr>
          <p:nvPr/>
        </p:nvSpPr>
        <p:spPr bwMode="auto">
          <a:xfrm>
            <a:off x="539750" y="1628775"/>
            <a:ext cx="8064500" cy="23083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800" b="1" dirty="0" smtClean="0">
                <a:latin typeface="Arial" panose="020B0604020202020204" pitchFamily="34" charset="0"/>
              </a:rPr>
              <a:t>Lunghezze connesse </a:t>
            </a:r>
            <a:r>
              <a:rPr lang="it-IT" altLang="it-IT" sz="4800" b="1" dirty="0">
                <a:latin typeface="Arial" panose="020B0604020202020204" pitchFamily="34" charset="0"/>
              </a:rPr>
              <a:t>con le operazioni di                                   TKOF &amp; LDG</a:t>
            </a:r>
          </a:p>
        </p:txBody>
      </p:sp>
    </p:spTree>
    <p:extLst>
      <p:ext uri="{BB962C8B-B14F-4D97-AF65-F5344CB8AC3E}">
        <p14:creationId xmlns:p14="http://schemas.microsoft.com/office/powerpoint/2010/main" val="300451662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14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" dur="500"/>
                                        <p:tgtEl>
                                          <p:spTgt spid="3143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4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314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4371" grpId="0"/>
      <p:bldP spid="314371" grpId="1"/>
      <p:bldP spid="314372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2BF96885-4C3B-47AB-A0DF-266362324040}" type="slidenum">
              <a:rPr lang="it-IT" altLang="it-IT" sz="1000">
                <a:solidFill>
                  <a:srgbClr val="FFFFFF"/>
                </a:solidFill>
              </a:rPr>
              <a:pPr/>
              <a:t>53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97283" name="Text Box 2"/>
          <p:cNvSpPr txBox="1">
            <a:spLocks noChangeArrowheads="1"/>
          </p:cNvSpPr>
          <p:nvPr/>
        </p:nvSpPr>
        <p:spPr bwMode="auto">
          <a:xfrm>
            <a:off x="6084888" y="6521450"/>
            <a:ext cx="30591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600" b="1">
                <a:latin typeface="Arial" panose="020B0604020202020204" pitchFamily="34" charset="0"/>
              </a:rPr>
              <a:t>Distanze dichiarate</a:t>
            </a:r>
          </a:p>
        </p:txBody>
      </p:sp>
      <p:sp>
        <p:nvSpPr>
          <p:cNvPr id="97284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400" b="1">
                <a:latin typeface="Arial" panose="020B0604020202020204" pitchFamily="34" charset="0"/>
              </a:rPr>
              <a:t>TKOF</a:t>
            </a:r>
          </a:p>
        </p:txBody>
      </p:sp>
      <p:sp>
        <p:nvSpPr>
          <p:cNvPr id="315396" name="Text Box 4"/>
          <p:cNvSpPr txBox="1">
            <a:spLocks noChangeArrowheads="1"/>
          </p:cNvSpPr>
          <p:nvPr/>
        </p:nvSpPr>
        <p:spPr bwMode="auto">
          <a:xfrm>
            <a:off x="179388" y="908050"/>
            <a:ext cx="87566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143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3335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524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2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Si divide in due parti</a:t>
            </a:r>
          </a:p>
        </p:txBody>
      </p:sp>
      <p:sp>
        <p:nvSpPr>
          <p:cNvPr id="315397" name="Line 5"/>
          <p:cNvSpPr>
            <a:spLocks noChangeShapeType="1"/>
          </p:cNvSpPr>
          <p:nvPr/>
        </p:nvSpPr>
        <p:spPr bwMode="auto">
          <a:xfrm flipV="1">
            <a:off x="0" y="4364038"/>
            <a:ext cx="6300788" cy="1587"/>
          </a:xfrm>
          <a:prstGeom prst="line">
            <a:avLst/>
          </a:prstGeom>
          <a:noFill/>
          <a:ln w="254000">
            <a:solidFill>
              <a:srgbClr val="80808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5398" name="Line 6"/>
          <p:cNvSpPr>
            <a:spLocks noChangeShapeType="1"/>
          </p:cNvSpPr>
          <p:nvPr/>
        </p:nvSpPr>
        <p:spPr bwMode="auto">
          <a:xfrm flipV="1">
            <a:off x="6227763" y="3284538"/>
            <a:ext cx="2843212" cy="1079500"/>
          </a:xfrm>
          <a:prstGeom prst="line">
            <a:avLst/>
          </a:prstGeom>
          <a:noFill/>
          <a:ln w="254000">
            <a:solidFill>
              <a:srgbClr val="FF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pic>
        <p:nvPicPr>
          <p:cNvPr id="315399" name="Picture 7" descr="91-978902650"/>
          <p:cNvPicPr>
            <a:picLocks noChangeAspect="1" noChangeArrowheads="1"/>
          </p:cNvPicPr>
          <p:nvPr/>
        </p:nvPicPr>
        <p:blipFill>
          <a:blip r:embed="rId2" cstate="screen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3645024"/>
            <a:ext cx="1512888" cy="706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400" name="Line 8"/>
          <p:cNvSpPr>
            <a:spLocks noChangeShapeType="1"/>
          </p:cNvSpPr>
          <p:nvPr/>
        </p:nvSpPr>
        <p:spPr bwMode="auto">
          <a:xfrm>
            <a:off x="3103563" y="4364038"/>
            <a:ext cx="28575" cy="1370012"/>
          </a:xfrm>
          <a:prstGeom prst="line">
            <a:avLst/>
          </a:prstGeom>
          <a:noFill/>
          <a:ln w="44450">
            <a:solidFill>
              <a:schemeClr val="tx2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5401" name="Line 9"/>
          <p:cNvSpPr>
            <a:spLocks noChangeShapeType="1"/>
          </p:cNvSpPr>
          <p:nvPr/>
        </p:nvSpPr>
        <p:spPr bwMode="auto">
          <a:xfrm>
            <a:off x="107950" y="4365625"/>
            <a:ext cx="0" cy="1439863"/>
          </a:xfrm>
          <a:prstGeom prst="line">
            <a:avLst/>
          </a:prstGeom>
          <a:noFill/>
          <a:ln w="44450">
            <a:solidFill>
              <a:schemeClr val="tx2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5402" name="AutoShape 10"/>
          <p:cNvSpPr>
            <a:spLocks noChangeArrowheads="1"/>
          </p:cNvSpPr>
          <p:nvPr/>
        </p:nvSpPr>
        <p:spPr bwMode="auto">
          <a:xfrm flipV="1">
            <a:off x="107950" y="4941888"/>
            <a:ext cx="3024188" cy="504825"/>
          </a:xfrm>
          <a:prstGeom prst="leftRightArrow">
            <a:avLst>
              <a:gd name="adj1" fmla="val 50000"/>
              <a:gd name="adj2" fmla="val 119811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15403" name="Text Box 11"/>
          <p:cNvSpPr txBox="1">
            <a:spLocks noChangeArrowheads="1"/>
          </p:cNvSpPr>
          <p:nvPr/>
        </p:nvSpPr>
        <p:spPr bwMode="auto">
          <a:xfrm>
            <a:off x="0" y="5805488"/>
            <a:ext cx="3203575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la corsa di decollo                 al suolo</a:t>
            </a:r>
          </a:p>
        </p:txBody>
      </p:sp>
      <p:sp>
        <p:nvSpPr>
          <p:cNvPr id="315404" name="Text Box 12"/>
          <p:cNvSpPr txBox="1">
            <a:spLocks noChangeArrowheads="1"/>
          </p:cNvSpPr>
          <p:nvPr/>
        </p:nvSpPr>
        <p:spPr bwMode="auto">
          <a:xfrm>
            <a:off x="5364163" y="1700213"/>
            <a:ext cx="12477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7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l’involo</a:t>
            </a:r>
          </a:p>
        </p:txBody>
      </p:sp>
      <p:sp>
        <p:nvSpPr>
          <p:cNvPr id="315405" name="Line 13"/>
          <p:cNvSpPr>
            <a:spLocks noChangeShapeType="1"/>
          </p:cNvSpPr>
          <p:nvPr/>
        </p:nvSpPr>
        <p:spPr bwMode="auto">
          <a:xfrm>
            <a:off x="3132138" y="2276475"/>
            <a:ext cx="0" cy="2017713"/>
          </a:xfrm>
          <a:prstGeom prst="line">
            <a:avLst/>
          </a:prstGeom>
          <a:noFill/>
          <a:ln w="44450">
            <a:solidFill>
              <a:schemeClr val="tx2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5406" name="Line 14"/>
          <p:cNvSpPr>
            <a:spLocks noChangeShapeType="1"/>
          </p:cNvSpPr>
          <p:nvPr/>
        </p:nvSpPr>
        <p:spPr bwMode="auto">
          <a:xfrm>
            <a:off x="8532813" y="2276475"/>
            <a:ext cx="0" cy="2017713"/>
          </a:xfrm>
          <a:prstGeom prst="line">
            <a:avLst/>
          </a:prstGeom>
          <a:noFill/>
          <a:ln w="44450">
            <a:solidFill>
              <a:schemeClr val="tx2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5407" name="AutoShape 15"/>
          <p:cNvSpPr>
            <a:spLocks noChangeArrowheads="1"/>
          </p:cNvSpPr>
          <p:nvPr/>
        </p:nvSpPr>
        <p:spPr bwMode="auto">
          <a:xfrm flipV="1">
            <a:off x="3132138" y="2205038"/>
            <a:ext cx="5400675" cy="504825"/>
          </a:xfrm>
          <a:prstGeom prst="leftRightArrow">
            <a:avLst>
              <a:gd name="adj1" fmla="val 50000"/>
              <a:gd name="adj2" fmla="val 213962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15408" name="Line 16"/>
          <p:cNvSpPr>
            <a:spLocks noChangeShapeType="1"/>
          </p:cNvSpPr>
          <p:nvPr/>
        </p:nvSpPr>
        <p:spPr bwMode="auto">
          <a:xfrm>
            <a:off x="1763713" y="2852738"/>
            <a:ext cx="7129462" cy="1587"/>
          </a:xfrm>
          <a:prstGeom prst="line">
            <a:avLst/>
          </a:prstGeom>
          <a:noFill/>
          <a:ln w="44450">
            <a:solidFill>
              <a:schemeClr val="tx2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5409" name="Line 17"/>
          <p:cNvSpPr>
            <a:spLocks noChangeShapeType="1"/>
          </p:cNvSpPr>
          <p:nvPr/>
        </p:nvSpPr>
        <p:spPr bwMode="auto">
          <a:xfrm>
            <a:off x="2124075" y="2852738"/>
            <a:ext cx="0" cy="136842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 type="triangle" w="lg" len="lg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5410" name="Text Box 18"/>
          <p:cNvSpPr txBox="1">
            <a:spLocks noChangeArrowheads="1"/>
          </p:cNvSpPr>
          <p:nvPr/>
        </p:nvSpPr>
        <p:spPr bwMode="auto">
          <a:xfrm>
            <a:off x="1547813" y="3141663"/>
            <a:ext cx="1223962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10,7 m      35ft</a:t>
            </a:r>
          </a:p>
        </p:txBody>
      </p:sp>
      <p:sp>
        <p:nvSpPr>
          <p:cNvPr id="315411" name="Text Box 19"/>
          <p:cNvSpPr txBox="1">
            <a:spLocks noChangeArrowheads="1"/>
          </p:cNvSpPr>
          <p:nvPr/>
        </p:nvSpPr>
        <p:spPr bwMode="auto">
          <a:xfrm>
            <a:off x="2124075" y="4149725"/>
            <a:ext cx="20161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RWY</a:t>
            </a:r>
          </a:p>
        </p:txBody>
      </p:sp>
      <p:sp>
        <p:nvSpPr>
          <p:cNvPr id="315412" name="Text Box 20"/>
          <p:cNvSpPr txBox="1">
            <a:spLocks noChangeArrowheads="1"/>
          </p:cNvSpPr>
          <p:nvPr/>
        </p:nvSpPr>
        <p:spPr bwMode="auto">
          <a:xfrm rot="-1230748">
            <a:off x="7164388" y="3548063"/>
            <a:ext cx="12239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CWY</a:t>
            </a:r>
          </a:p>
        </p:txBody>
      </p:sp>
    </p:spTree>
    <p:extLst>
      <p:ext uri="{BB962C8B-B14F-4D97-AF65-F5344CB8AC3E}">
        <p14:creationId xmlns:p14="http://schemas.microsoft.com/office/powerpoint/2010/main" val="73704956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53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315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15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15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315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15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5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3.7037E-7 L 0.26771 -3.7037E-7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3153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38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315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3" dur="500"/>
                                        <p:tgtEl>
                                          <p:spTgt spid="315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315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9" dur="500"/>
                                        <p:tgtEl>
                                          <p:spTgt spid="315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3" dur="500"/>
                                        <p:tgtEl>
                                          <p:spTgt spid="3154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5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6" dur="500"/>
                                        <p:tgtEl>
                                          <p:spTgt spid="3154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5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9" dur="500"/>
                                        <p:tgtEl>
                                          <p:spTgt spid="3154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5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2" dur="500"/>
                                        <p:tgtEl>
                                          <p:spTgt spid="315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5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5" presetID="0" presetClass="path" presetSubtype="0" accel="50000" decel="5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6771 -3.7037E-7 C 0.32535 0.01319 0.38299 0.02639 0.47882 -3.7037E-7 C 0.57465 -0.02639 0.78177 -0.13218 0.84236 -0.15856 " pathEditMode="relative" rAng="0" ptsTypes="AAA">
                                      <p:cBhvr>
                                        <p:cTn id="56" dur="2000" fill="hold"/>
                                        <p:tgtEl>
                                          <p:spTgt spid="3153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33" y="-717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3154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154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315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154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154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315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3154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154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315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3154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3154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315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3154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3154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315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3154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3154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315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8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1" dur="500"/>
                                        <p:tgtEl>
                                          <p:spTgt spid="315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5396" grpId="0" build="p" autoUpdateAnimBg="0"/>
      <p:bldP spid="315397" grpId="0" animBg="1"/>
      <p:bldP spid="315398" grpId="0" animBg="1"/>
      <p:bldP spid="315400" grpId="0" animBg="1"/>
      <p:bldP spid="315400" grpId="1" animBg="1"/>
      <p:bldP spid="315401" grpId="0" animBg="1"/>
      <p:bldP spid="315401" grpId="1" animBg="1"/>
      <p:bldP spid="315402" grpId="0" animBg="1"/>
      <p:bldP spid="315402" grpId="1" animBg="1"/>
      <p:bldP spid="315403" grpId="0"/>
      <p:bldP spid="315403" grpId="1"/>
      <p:bldP spid="315404" grpId="0"/>
      <p:bldP spid="315405" grpId="0" animBg="1"/>
      <p:bldP spid="315406" grpId="0" animBg="1"/>
      <p:bldP spid="315407" grpId="0" animBg="1"/>
      <p:bldP spid="315408" grpId="0" animBg="1"/>
      <p:bldP spid="315409" grpId="0" animBg="1"/>
      <p:bldP spid="315410" grpId="0"/>
      <p:bldP spid="315411" grpId="0"/>
      <p:bldP spid="315412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D0BC0E8D-8771-467D-9F6E-8BC8EAC4EB71}" type="slidenum">
              <a:rPr lang="it-IT" altLang="it-IT" sz="1000">
                <a:solidFill>
                  <a:srgbClr val="FFFFFF"/>
                </a:solidFill>
              </a:rPr>
              <a:pPr/>
              <a:t>54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98307" name="Text Box 2"/>
          <p:cNvSpPr txBox="1">
            <a:spLocks noChangeArrowheads="1"/>
          </p:cNvSpPr>
          <p:nvPr/>
        </p:nvSpPr>
        <p:spPr bwMode="auto">
          <a:xfrm>
            <a:off x="6084888" y="6521450"/>
            <a:ext cx="30591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600" b="1">
                <a:latin typeface="Arial" panose="020B0604020202020204" pitchFamily="34" charset="0"/>
              </a:rPr>
              <a:t>Distanze dichiarate</a:t>
            </a:r>
          </a:p>
        </p:txBody>
      </p:sp>
      <p:sp>
        <p:nvSpPr>
          <p:cNvPr id="316419" name="Text Box 3"/>
          <p:cNvSpPr txBox="1">
            <a:spLocks noChangeArrowheads="1"/>
          </p:cNvSpPr>
          <p:nvPr/>
        </p:nvSpPr>
        <p:spPr bwMode="auto">
          <a:xfrm>
            <a:off x="1042988" y="333375"/>
            <a:ext cx="7129462" cy="180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 i="1" u="sng">
                <a:latin typeface="Arial" panose="020B0604020202020204" pitchFamily="34" charset="0"/>
              </a:rPr>
              <a:t>TORA (Take Off Run Available)</a:t>
            </a:r>
            <a:r>
              <a:rPr lang="it-IT" altLang="it-IT" sz="2800" b="1">
                <a:latin typeface="Arial" panose="020B0604020202020204" pitchFamily="34" charset="0"/>
              </a:rPr>
              <a:t> </a:t>
            </a:r>
            <a:r>
              <a:rPr lang="it-IT" altLang="it-IT" sz="2800" b="1" i="1">
                <a:latin typeface="Arial" panose="020B0604020202020204" pitchFamily="34" charset="0"/>
              </a:rPr>
              <a:t>Lunghezza di pista dichiarata disponibile ed idonea per la corsa a terra di un </a:t>
            </a:r>
            <a:r>
              <a:rPr lang="it-IT" altLang="it-IT" sz="2800" b="1">
                <a:latin typeface="Arial" panose="020B0604020202020204" pitchFamily="34" charset="0"/>
              </a:rPr>
              <a:t>aeromobile</a:t>
            </a:r>
            <a:r>
              <a:rPr lang="it-IT" altLang="it-IT" sz="2800" b="1" i="1">
                <a:latin typeface="Arial" panose="020B0604020202020204" pitchFamily="34" charset="0"/>
              </a:rPr>
              <a:t> in decollo</a:t>
            </a:r>
            <a:r>
              <a:rPr lang="it-IT" altLang="it-IT" sz="2400" b="1" i="1">
                <a:latin typeface="Arial" panose="020B0604020202020204" pitchFamily="34" charset="0"/>
              </a:rPr>
              <a:t>.</a:t>
            </a:r>
            <a:endParaRPr lang="it-IT" altLang="it-IT" sz="2400" b="1">
              <a:latin typeface="Arial" panose="020B0604020202020204" pitchFamily="34" charset="0"/>
            </a:endParaRPr>
          </a:p>
        </p:txBody>
      </p:sp>
      <p:sp>
        <p:nvSpPr>
          <p:cNvPr id="316420" name="Text Box 4"/>
          <p:cNvSpPr txBox="1">
            <a:spLocks noChangeArrowheads="1"/>
          </p:cNvSpPr>
          <p:nvPr/>
        </p:nvSpPr>
        <p:spPr bwMode="auto">
          <a:xfrm>
            <a:off x="971550" y="3357563"/>
            <a:ext cx="7129463" cy="2654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800" b="1" i="1" u="sng" dirty="0">
                <a:latin typeface="Arial" panose="020B0604020202020204" pitchFamily="34" charset="0"/>
              </a:rPr>
              <a:t>TODA (Take Off </a:t>
            </a:r>
            <a:r>
              <a:rPr lang="it-IT" altLang="it-IT" sz="2800" b="1" i="1" u="sng" dirty="0" err="1">
                <a:latin typeface="Arial" panose="020B0604020202020204" pitchFamily="34" charset="0"/>
              </a:rPr>
              <a:t>Distance</a:t>
            </a:r>
            <a:r>
              <a:rPr lang="it-IT" altLang="it-IT" sz="2800" b="1" i="1" u="sng" dirty="0">
                <a:latin typeface="Arial" panose="020B0604020202020204" pitchFamily="34" charset="0"/>
              </a:rPr>
              <a:t> </a:t>
            </a:r>
            <a:r>
              <a:rPr lang="it-IT" altLang="it-IT" sz="2800" b="1" i="1" u="sng" dirty="0" err="1">
                <a:latin typeface="Arial" panose="020B0604020202020204" pitchFamily="34" charset="0"/>
              </a:rPr>
              <a:t>Available</a:t>
            </a:r>
            <a:r>
              <a:rPr lang="it-IT" altLang="it-IT" sz="2800" b="1" i="1" u="sng" dirty="0">
                <a:latin typeface="Arial" panose="020B0604020202020204" pitchFamily="34" charset="0"/>
              </a:rPr>
              <a:t>)</a:t>
            </a:r>
            <a:r>
              <a:rPr lang="it-IT" altLang="it-IT" sz="2800" b="1" dirty="0">
                <a:latin typeface="Arial" panose="020B0604020202020204" pitchFamily="34" charset="0"/>
              </a:rPr>
              <a:t>  </a:t>
            </a:r>
            <a:r>
              <a:rPr lang="it-IT" altLang="it-IT" sz="2800" b="1" i="1" dirty="0">
                <a:latin typeface="Arial" panose="020B0604020202020204" pitchFamily="34" charset="0"/>
              </a:rPr>
              <a:t>Lunghezza della corsa disponibile per il decollo </a:t>
            </a:r>
            <a:r>
              <a:rPr lang="it-IT" altLang="it-IT" sz="2800" b="1" i="1" dirty="0" smtClean="0">
                <a:latin typeface="Arial" panose="020B0604020202020204" pitchFamily="34" charset="0"/>
              </a:rPr>
              <a:t>(TORA</a:t>
            </a:r>
            <a:r>
              <a:rPr lang="it-IT" altLang="it-IT" sz="2800" b="1" i="1" dirty="0">
                <a:latin typeface="Arial" panose="020B0604020202020204" pitchFamily="34" charset="0"/>
              </a:rPr>
              <a:t>), aumentata della lunghezza della zona libera da ostacoli   (CWY), se disponibile</a:t>
            </a:r>
            <a:r>
              <a:rPr lang="it-IT" altLang="it-IT" sz="2800" b="1" dirty="0">
                <a:latin typeface="Arial" panose="020B0604020202020204" pitchFamily="34" charset="0"/>
              </a:rPr>
              <a:t>. </a:t>
            </a:r>
          </a:p>
          <a:p>
            <a:pPr algn="ctr"/>
            <a:r>
              <a:rPr lang="it-IT" altLang="it-IT" sz="2800" b="1" dirty="0">
                <a:latin typeface="Arial" panose="020B0604020202020204" pitchFamily="34" charset="0"/>
              </a:rPr>
              <a:t>TODA = TORA + CWY</a:t>
            </a:r>
          </a:p>
        </p:txBody>
      </p:sp>
    </p:spTree>
    <p:extLst>
      <p:ext uri="{BB962C8B-B14F-4D97-AF65-F5344CB8AC3E}">
        <p14:creationId xmlns:p14="http://schemas.microsoft.com/office/powerpoint/2010/main" val="63783712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16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16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6419" grpId="0"/>
      <p:bldP spid="316420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37FF4A8B-9CAE-46A7-9B75-AD2B3B6E3574}" type="slidenum">
              <a:rPr lang="it-IT" altLang="it-IT" sz="1000">
                <a:solidFill>
                  <a:srgbClr val="FFFFFF"/>
                </a:solidFill>
              </a:rPr>
              <a:pPr/>
              <a:t>55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99331" name="Text Box 2"/>
          <p:cNvSpPr txBox="1">
            <a:spLocks noChangeArrowheads="1"/>
          </p:cNvSpPr>
          <p:nvPr/>
        </p:nvSpPr>
        <p:spPr bwMode="auto">
          <a:xfrm>
            <a:off x="6084888" y="6521450"/>
            <a:ext cx="30591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600" b="1">
                <a:latin typeface="Arial" panose="020B0604020202020204" pitchFamily="34" charset="0"/>
              </a:rPr>
              <a:t>Distanze dichiarate</a:t>
            </a:r>
          </a:p>
        </p:txBody>
      </p:sp>
      <p:grpSp>
        <p:nvGrpSpPr>
          <p:cNvPr id="317443" name="Group 3"/>
          <p:cNvGrpSpPr>
            <a:grpSpLocks/>
          </p:cNvGrpSpPr>
          <p:nvPr/>
        </p:nvGrpSpPr>
        <p:grpSpPr bwMode="auto">
          <a:xfrm>
            <a:off x="1295400" y="2778125"/>
            <a:ext cx="5329238" cy="936625"/>
            <a:chOff x="1383" y="1980"/>
            <a:chExt cx="3357" cy="590"/>
          </a:xfrm>
        </p:grpSpPr>
        <p:grpSp>
          <p:nvGrpSpPr>
            <p:cNvPr id="99340" name="Group 4"/>
            <p:cNvGrpSpPr>
              <a:grpSpLocks/>
            </p:cNvGrpSpPr>
            <p:nvPr/>
          </p:nvGrpSpPr>
          <p:grpSpPr bwMode="auto">
            <a:xfrm rot="5400000">
              <a:off x="2007" y="1356"/>
              <a:ext cx="590" cy="1838"/>
              <a:chOff x="2018" y="1661"/>
              <a:chExt cx="998" cy="2495"/>
            </a:xfrm>
          </p:grpSpPr>
          <p:grpSp>
            <p:nvGrpSpPr>
              <p:cNvPr id="99362" name="Group 5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grpSp>
              <p:nvGrpSpPr>
                <p:cNvPr id="99367" name="Group 6"/>
                <p:cNvGrpSpPr>
                  <a:grpSpLocks/>
                </p:cNvGrpSpPr>
                <p:nvPr/>
              </p:nvGrpSpPr>
              <p:grpSpPr bwMode="auto">
                <a:xfrm>
                  <a:off x="2018" y="1720"/>
                  <a:ext cx="998" cy="2436"/>
                  <a:chOff x="2018" y="1720"/>
                  <a:chExt cx="998" cy="2436"/>
                </a:xfrm>
              </p:grpSpPr>
              <p:sp>
                <p:nvSpPr>
                  <p:cNvPr id="99370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2018" y="1720"/>
                    <a:ext cx="998" cy="2436"/>
                  </a:xfrm>
                  <a:prstGeom prst="rect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grpSp>
                <p:nvGrpSpPr>
                  <p:cNvPr id="99371" name="Group 8"/>
                  <p:cNvGrpSpPr>
                    <a:grpSpLocks/>
                  </p:cNvGrpSpPr>
                  <p:nvPr/>
                </p:nvGrpSpPr>
                <p:grpSpPr bwMode="auto">
                  <a:xfrm>
                    <a:off x="2064" y="3748"/>
                    <a:ext cx="880" cy="356"/>
                    <a:chOff x="2744" y="3929"/>
                    <a:chExt cx="680" cy="181"/>
                  </a:xfrm>
                </p:grpSpPr>
                <p:sp>
                  <p:nvSpPr>
                    <p:cNvPr id="99372" name="Rectangle 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44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9373" name="Rectangle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3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9374" name="Rectangle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2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9375" name="Rectangle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16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9376" name="Rectangle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07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9377" name="Rectangle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9378" name="Rectangle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8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9379" name="Rectangle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79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</p:grpSp>
            </p:grpSp>
            <p:sp>
              <p:nvSpPr>
                <p:cNvPr id="99368" name="Line 17"/>
                <p:cNvSpPr>
                  <a:spLocks noChangeShapeType="1"/>
                </p:cNvSpPr>
                <p:nvPr/>
              </p:nvSpPr>
              <p:spPr bwMode="auto">
                <a:xfrm>
                  <a:off x="207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99369" name="Line 18"/>
                <p:cNvSpPr>
                  <a:spLocks noChangeShapeType="1"/>
                </p:cNvSpPr>
                <p:nvPr/>
              </p:nvSpPr>
              <p:spPr bwMode="auto">
                <a:xfrm>
                  <a:off x="295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99363" name="Rectangle 19"/>
              <p:cNvSpPr>
                <a:spLocks noChangeArrowheads="1"/>
              </p:cNvSpPr>
              <p:nvPr/>
            </p:nvSpPr>
            <p:spPr bwMode="auto">
              <a:xfrm>
                <a:off x="2488" y="3086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99364" name="Rectangle 20"/>
              <p:cNvSpPr>
                <a:spLocks noChangeArrowheads="1"/>
              </p:cNvSpPr>
              <p:nvPr/>
            </p:nvSpPr>
            <p:spPr bwMode="auto">
              <a:xfrm>
                <a:off x="2488" y="261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99365" name="Rectangle 21"/>
              <p:cNvSpPr>
                <a:spLocks noChangeArrowheads="1"/>
              </p:cNvSpPr>
              <p:nvPr/>
            </p:nvSpPr>
            <p:spPr bwMode="auto">
              <a:xfrm>
                <a:off x="2488" y="2135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99366" name="Rectangle 22"/>
              <p:cNvSpPr>
                <a:spLocks noChangeArrowheads="1"/>
              </p:cNvSpPr>
              <p:nvPr/>
            </p:nvSpPr>
            <p:spPr bwMode="auto">
              <a:xfrm>
                <a:off x="2488" y="166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99341" name="Text Box 23"/>
            <p:cNvSpPr txBox="1">
              <a:spLocks noChangeArrowheads="1"/>
            </p:cNvSpPr>
            <p:nvPr/>
          </p:nvSpPr>
          <p:spPr bwMode="auto">
            <a:xfrm rot="5400000">
              <a:off x="1569" y="2178"/>
              <a:ext cx="46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it-IT" altLang="it-IT" sz="2000" b="1">
                  <a:latin typeface="Arial" panose="020B0604020202020204" pitchFamily="34" charset="0"/>
                </a:rPr>
                <a:t>34 R</a:t>
              </a:r>
            </a:p>
          </p:txBody>
        </p:sp>
        <p:grpSp>
          <p:nvGrpSpPr>
            <p:cNvPr id="99342" name="Group 24"/>
            <p:cNvGrpSpPr>
              <a:grpSpLocks/>
            </p:cNvGrpSpPr>
            <p:nvPr/>
          </p:nvGrpSpPr>
          <p:grpSpPr bwMode="auto">
            <a:xfrm rot="16200000" flipH="1">
              <a:off x="3560" y="1389"/>
              <a:ext cx="590" cy="1771"/>
              <a:chOff x="2018" y="1661"/>
              <a:chExt cx="998" cy="2495"/>
            </a:xfrm>
          </p:grpSpPr>
          <p:grpSp>
            <p:nvGrpSpPr>
              <p:cNvPr id="99344" name="Group 25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grpSp>
              <p:nvGrpSpPr>
                <p:cNvPr id="99349" name="Group 26"/>
                <p:cNvGrpSpPr>
                  <a:grpSpLocks/>
                </p:cNvGrpSpPr>
                <p:nvPr/>
              </p:nvGrpSpPr>
              <p:grpSpPr bwMode="auto">
                <a:xfrm>
                  <a:off x="2018" y="1720"/>
                  <a:ext cx="998" cy="2436"/>
                  <a:chOff x="2018" y="1720"/>
                  <a:chExt cx="998" cy="2436"/>
                </a:xfrm>
              </p:grpSpPr>
              <p:sp>
                <p:nvSpPr>
                  <p:cNvPr id="99352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2018" y="1720"/>
                    <a:ext cx="998" cy="2436"/>
                  </a:xfrm>
                  <a:prstGeom prst="rect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grpSp>
                <p:nvGrpSpPr>
                  <p:cNvPr id="99353" name="Group 28"/>
                  <p:cNvGrpSpPr>
                    <a:grpSpLocks/>
                  </p:cNvGrpSpPr>
                  <p:nvPr/>
                </p:nvGrpSpPr>
                <p:grpSpPr bwMode="auto">
                  <a:xfrm>
                    <a:off x="2064" y="3748"/>
                    <a:ext cx="880" cy="356"/>
                    <a:chOff x="2744" y="3929"/>
                    <a:chExt cx="680" cy="181"/>
                  </a:xfrm>
                </p:grpSpPr>
                <p:sp>
                  <p:nvSpPr>
                    <p:cNvPr id="99354" name="Rectangle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44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9355" name="Rectangle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3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9356" name="Rectangle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2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9357" name="Rectangle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16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9358" name="Rectangle 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07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9359" name="Rectangle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9360" name="Rectangle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8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99361" name="Rectangle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79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</p:grpSp>
            </p:grpSp>
            <p:sp>
              <p:nvSpPr>
                <p:cNvPr id="99350" name="Line 37"/>
                <p:cNvSpPr>
                  <a:spLocks noChangeShapeType="1"/>
                </p:cNvSpPr>
                <p:nvPr/>
              </p:nvSpPr>
              <p:spPr bwMode="auto">
                <a:xfrm>
                  <a:off x="207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99351" name="Line 38"/>
                <p:cNvSpPr>
                  <a:spLocks noChangeShapeType="1"/>
                </p:cNvSpPr>
                <p:nvPr/>
              </p:nvSpPr>
              <p:spPr bwMode="auto">
                <a:xfrm>
                  <a:off x="295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99345" name="Rectangle 39"/>
              <p:cNvSpPr>
                <a:spLocks noChangeArrowheads="1"/>
              </p:cNvSpPr>
              <p:nvPr/>
            </p:nvSpPr>
            <p:spPr bwMode="auto">
              <a:xfrm>
                <a:off x="2488" y="3086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99346" name="Rectangle 40"/>
              <p:cNvSpPr>
                <a:spLocks noChangeArrowheads="1"/>
              </p:cNvSpPr>
              <p:nvPr/>
            </p:nvSpPr>
            <p:spPr bwMode="auto">
              <a:xfrm>
                <a:off x="2488" y="261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99347" name="Rectangle 41"/>
              <p:cNvSpPr>
                <a:spLocks noChangeArrowheads="1"/>
              </p:cNvSpPr>
              <p:nvPr/>
            </p:nvSpPr>
            <p:spPr bwMode="auto">
              <a:xfrm>
                <a:off x="2488" y="2135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99348" name="Rectangle 42"/>
              <p:cNvSpPr>
                <a:spLocks noChangeArrowheads="1"/>
              </p:cNvSpPr>
              <p:nvPr/>
            </p:nvSpPr>
            <p:spPr bwMode="auto">
              <a:xfrm>
                <a:off x="2488" y="166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99343" name="Text Box 43"/>
            <p:cNvSpPr txBox="1">
              <a:spLocks noChangeArrowheads="1"/>
            </p:cNvSpPr>
            <p:nvPr/>
          </p:nvSpPr>
          <p:spPr bwMode="auto">
            <a:xfrm rot="-5400000">
              <a:off x="4087" y="2166"/>
              <a:ext cx="46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it-IT" altLang="it-IT" sz="2000" b="1">
                  <a:latin typeface="Arial" panose="020B0604020202020204" pitchFamily="34" charset="0"/>
                </a:rPr>
                <a:t>16 L</a:t>
              </a:r>
            </a:p>
          </p:txBody>
        </p:sp>
      </p:grpSp>
      <p:sp>
        <p:nvSpPr>
          <p:cNvPr id="317484" name="Rectangle 44"/>
          <p:cNvSpPr>
            <a:spLocks noChangeArrowheads="1"/>
          </p:cNvSpPr>
          <p:nvPr/>
        </p:nvSpPr>
        <p:spPr bwMode="auto">
          <a:xfrm>
            <a:off x="6588125" y="2058988"/>
            <a:ext cx="1368425" cy="2303462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algn="ctr">
                <a:solidFill>
                  <a:schemeClr val="tx2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solidFill>
                  <a:schemeClr val="bg2"/>
                </a:solidFill>
                <a:latin typeface="Arial" panose="020B0604020202020204" pitchFamily="34" charset="0"/>
              </a:rPr>
              <a:t>CWY</a:t>
            </a:r>
          </a:p>
        </p:txBody>
      </p:sp>
      <p:sp>
        <p:nvSpPr>
          <p:cNvPr id="317485" name="AutoShape 45"/>
          <p:cNvSpPr>
            <a:spLocks noChangeArrowheads="1"/>
          </p:cNvSpPr>
          <p:nvPr/>
        </p:nvSpPr>
        <p:spPr bwMode="auto">
          <a:xfrm flipV="1">
            <a:off x="1258888" y="4941888"/>
            <a:ext cx="5329237" cy="865187"/>
          </a:xfrm>
          <a:prstGeom prst="leftRightArrow">
            <a:avLst>
              <a:gd name="adj1" fmla="val 50000"/>
              <a:gd name="adj2" fmla="val 123193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rot="10800000"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T O R A</a:t>
            </a:r>
          </a:p>
        </p:txBody>
      </p:sp>
      <p:sp>
        <p:nvSpPr>
          <p:cNvPr id="317486" name="AutoShape 46"/>
          <p:cNvSpPr>
            <a:spLocks noChangeArrowheads="1"/>
          </p:cNvSpPr>
          <p:nvPr/>
        </p:nvSpPr>
        <p:spPr bwMode="auto">
          <a:xfrm flipV="1">
            <a:off x="1258888" y="619125"/>
            <a:ext cx="6697662" cy="865188"/>
          </a:xfrm>
          <a:prstGeom prst="leftRightArrow">
            <a:avLst>
              <a:gd name="adj1" fmla="val 50000"/>
              <a:gd name="adj2" fmla="val 154826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rot="10800000"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T O D A = T O R A + CWY</a:t>
            </a:r>
          </a:p>
        </p:txBody>
      </p:sp>
      <p:sp>
        <p:nvSpPr>
          <p:cNvPr id="317487" name="Line 47"/>
          <p:cNvSpPr>
            <a:spLocks noChangeShapeType="1"/>
          </p:cNvSpPr>
          <p:nvPr/>
        </p:nvSpPr>
        <p:spPr bwMode="auto">
          <a:xfrm>
            <a:off x="1258888" y="3357563"/>
            <a:ext cx="0" cy="2447925"/>
          </a:xfrm>
          <a:prstGeom prst="line">
            <a:avLst/>
          </a:prstGeom>
          <a:noFill/>
          <a:ln w="50800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7488" name="Line 48"/>
          <p:cNvSpPr>
            <a:spLocks noChangeShapeType="1"/>
          </p:cNvSpPr>
          <p:nvPr/>
        </p:nvSpPr>
        <p:spPr bwMode="auto">
          <a:xfrm>
            <a:off x="6588125" y="3357563"/>
            <a:ext cx="0" cy="2447925"/>
          </a:xfrm>
          <a:prstGeom prst="line">
            <a:avLst/>
          </a:prstGeom>
          <a:noFill/>
          <a:ln w="50800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7489" name="Line 49"/>
          <p:cNvSpPr>
            <a:spLocks noChangeShapeType="1"/>
          </p:cNvSpPr>
          <p:nvPr/>
        </p:nvSpPr>
        <p:spPr bwMode="auto">
          <a:xfrm>
            <a:off x="1258888" y="260350"/>
            <a:ext cx="0" cy="3095625"/>
          </a:xfrm>
          <a:prstGeom prst="line">
            <a:avLst/>
          </a:prstGeom>
          <a:noFill/>
          <a:ln w="50800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7490" name="Line 50"/>
          <p:cNvSpPr>
            <a:spLocks noChangeShapeType="1"/>
          </p:cNvSpPr>
          <p:nvPr/>
        </p:nvSpPr>
        <p:spPr bwMode="auto">
          <a:xfrm>
            <a:off x="7956550" y="692150"/>
            <a:ext cx="0" cy="2736850"/>
          </a:xfrm>
          <a:prstGeom prst="line">
            <a:avLst/>
          </a:prstGeom>
          <a:noFill/>
          <a:ln w="50800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208515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17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17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317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317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317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" dur="500"/>
                                        <p:tgtEl>
                                          <p:spTgt spid="317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8" dur="500"/>
                                        <p:tgtEl>
                                          <p:spTgt spid="317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317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484" grpId="0" animBg="1"/>
      <p:bldP spid="317485" grpId="0" animBg="1"/>
      <p:bldP spid="317486" grpId="0" animBg="1"/>
      <p:bldP spid="317487" grpId="0" animBg="1"/>
      <p:bldP spid="317488" grpId="0" animBg="1"/>
      <p:bldP spid="317489" grpId="0" animBg="1"/>
      <p:bldP spid="317490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73CB754B-1CCC-47DD-A3FA-B8A7C786A393}" type="slidenum">
              <a:rPr lang="it-IT" altLang="it-IT" sz="1000">
                <a:solidFill>
                  <a:srgbClr val="FFFFFF"/>
                </a:solidFill>
              </a:rPr>
              <a:pPr/>
              <a:t>56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00355" name="Text Box 2"/>
          <p:cNvSpPr txBox="1">
            <a:spLocks noChangeArrowheads="1"/>
          </p:cNvSpPr>
          <p:nvPr/>
        </p:nvSpPr>
        <p:spPr bwMode="auto">
          <a:xfrm>
            <a:off x="6084888" y="6521450"/>
            <a:ext cx="30591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600" b="1">
                <a:latin typeface="Arial" panose="020B0604020202020204" pitchFamily="34" charset="0"/>
              </a:rPr>
              <a:t>Distanze dichiarate</a:t>
            </a:r>
          </a:p>
        </p:txBody>
      </p:sp>
      <p:grpSp>
        <p:nvGrpSpPr>
          <p:cNvPr id="318467" name="Group 3"/>
          <p:cNvGrpSpPr>
            <a:grpSpLocks/>
          </p:cNvGrpSpPr>
          <p:nvPr/>
        </p:nvGrpSpPr>
        <p:grpSpPr bwMode="auto">
          <a:xfrm>
            <a:off x="1042988" y="2276475"/>
            <a:ext cx="7235825" cy="2303463"/>
            <a:chOff x="0" y="1888"/>
            <a:chExt cx="4558" cy="1451"/>
          </a:xfrm>
        </p:grpSpPr>
        <p:grpSp>
          <p:nvGrpSpPr>
            <p:cNvPr id="100365" name="Group 4"/>
            <p:cNvGrpSpPr>
              <a:grpSpLocks/>
            </p:cNvGrpSpPr>
            <p:nvPr/>
          </p:nvGrpSpPr>
          <p:grpSpPr bwMode="auto">
            <a:xfrm>
              <a:off x="0" y="2250"/>
              <a:ext cx="3696" cy="682"/>
              <a:chOff x="385" y="3022"/>
              <a:chExt cx="5126" cy="1136"/>
            </a:xfrm>
          </p:grpSpPr>
          <p:grpSp>
            <p:nvGrpSpPr>
              <p:cNvPr id="100369" name="Group 5"/>
              <p:cNvGrpSpPr>
                <a:grpSpLocks/>
              </p:cNvGrpSpPr>
              <p:nvPr/>
            </p:nvGrpSpPr>
            <p:grpSpPr bwMode="auto">
              <a:xfrm>
                <a:off x="385" y="3022"/>
                <a:ext cx="5126" cy="1136"/>
                <a:chOff x="385" y="2296"/>
                <a:chExt cx="5126" cy="1136"/>
              </a:xfrm>
            </p:grpSpPr>
            <p:sp>
              <p:nvSpPr>
                <p:cNvPr id="100371" name="Rectangle 6"/>
                <p:cNvSpPr>
                  <a:spLocks noChangeArrowheads="1"/>
                </p:cNvSpPr>
                <p:nvPr/>
              </p:nvSpPr>
              <p:spPr bwMode="auto">
                <a:xfrm rot="5400000">
                  <a:off x="1452" y="1231"/>
                  <a:ext cx="1134" cy="3268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100372" name="Group 7"/>
                <p:cNvGrpSpPr>
                  <a:grpSpLocks/>
                </p:cNvGrpSpPr>
                <p:nvPr/>
              </p:nvGrpSpPr>
              <p:grpSpPr bwMode="auto">
                <a:xfrm rot="5400000">
                  <a:off x="1220" y="2692"/>
                  <a:ext cx="1000" cy="311"/>
                  <a:chOff x="2744" y="3929"/>
                  <a:chExt cx="680" cy="181"/>
                </a:xfrm>
              </p:grpSpPr>
              <p:sp>
                <p:nvSpPr>
                  <p:cNvPr id="100403" name="Rectangle 8"/>
                  <p:cNvSpPr>
                    <a:spLocks noChangeArrowheads="1"/>
                  </p:cNvSpPr>
                  <p:nvPr/>
                </p:nvSpPr>
                <p:spPr bwMode="auto">
                  <a:xfrm>
                    <a:off x="2744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00404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83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00405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292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00406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3016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2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00407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107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00408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319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2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00409" name="Rectangle 14"/>
                  <p:cNvSpPr>
                    <a:spLocks noChangeArrowheads="1"/>
                  </p:cNvSpPr>
                  <p:nvPr/>
                </p:nvSpPr>
                <p:spPr bwMode="auto">
                  <a:xfrm>
                    <a:off x="328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00410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3379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  <p:sp>
              <p:nvSpPr>
                <p:cNvPr id="100373" name="Line 16"/>
                <p:cNvSpPr>
                  <a:spLocks noChangeShapeType="1"/>
                </p:cNvSpPr>
                <p:nvPr/>
              </p:nvSpPr>
              <p:spPr bwMode="auto">
                <a:xfrm rot="5400000">
                  <a:off x="2586" y="1295"/>
                  <a:ext cx="0" cy="2134"/>
                </a:xfrm>
                <a:prstGeom prst="line">
                  <a:avLst/>
                </a:prstGeom>
                <a:noFill/>
                <a:ln w="635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00374" name="Line 17"/>
                <p:cNvSpPr>
                  <a:spLocks noChangeShapeType="1"/>
                </p:cNvSpPr>
                <p:nvPr/>
              </p:nvSpPr>
              <p:spPr bwMode="auto">
                <a:xfrm rot="5400000">
                  <a:off x="2586" y="2295"/>
                  <a:ext cx="0" cy="2134"/>
                </a:xfrm>
                <a:prstGeom prst="line">
                  <a:avLst/>
                </a:prstGeom>
                <a:noFill/>
                <a:ln w="635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00375" name="Rectangle 18"/>
                <p:cNvSpPr>
                  <a:spLocks noChangeArrowheads="1"/>
                </p:cNvSpPr>
                <p:nvPr/>
              </p:nvSpPr>
              <p:spPr bwMode="auto">
                <a:xfrm rot="5400000">
                  <a:off x="2293" y="2733"/>
                  <a:ext cx="66" cy="260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00376" name="Rectangle 19"/>
                <p:cNvSpPr>
                  <a:spLocks noChangeArrowheads="1"/>
                </p:cNvSpPr>
                <p:nvPr/>
              </p:nvSpPr>
              <p:spPr bwMode="auto">
                <a:xfrm rot="5400000">
                  <a:off x="2709" y="2732"/>
                  <a:ext cx="66" cy="261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00377" name="Rectangle 20"/>
                <p:cNvSpPr>
                  <a:spLocks noChangeArrowheads="1"/>
                </p:cNvSpPr>
                <p:nvPr/>
              </p:nvSpPr>
              <p:spPr bwMode="auto">
                <a:xfrm rot="5400000">
                  <a:off x="3126" y="2732"/>
                  <a:ext cx="66" cy="261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100378" name="Group 21"/>
                <p:cNvGrpSpPr>
                  <a:grpSpLocks/>
                </p:cNvGrpSpPr>
                <p:nvPr/>
              </p:nvGrpSpPr>
              <p:grpSpPr bwMode="auto">
                <a:xfrm rot="16200000" flipH="1">
                  <a:off x="3916" y="1835"/>
                  <a:ext cx="1134" cy="2056"/>
                  <a:chOff x="2018" y="1720"/>
                  <a:chExt cx="998" cy="2436"/>
                </a:xfrm>
              </p:grpSpPr>
              <p:sp>
                <p:nvSpPr>
                  <p:cNvPr id="100393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2018" y="1720"/>
                    <a:ext cx="998" cy="2436"/>
                  </a:xfrm>
                  <a:prstGeom prst="rect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grpSp>
                <p:nvGrpSpPr>
                  <p:cNvPr id="100394" name="Group 23"/>
                  <p:cNvGrpSpPr>
                    <a:grpSpLocks/>
                  </p:cNvGrpSpPr>
                  <p:nvPr/>
                </p:nvGrpSpPr>
                <p:grpSpPr bwMode="auto">
                  <a:xfrm>
                    <a:off x="2064" y="3748"/>
                    <a:ext cx="880" cy="356"/>
                    <a:chOff x="2744" y="3929"/>
                    <a:chExt cx="680" cy="181"/>
                  </a:xfrm>
                </p:grpSpPr>
                <p:sp>
                  <p:nvSpPr>
                    <p:cNvPr id="100395" name="Rectangle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44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0396" name="Rectangle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3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0397" name="Rectangle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2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0398" name="Rectangle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16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0399" name="Rectangle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07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0400" name="Rectangle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0401" name="Rectangle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8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0402" name="Rectangle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79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</p:grpSp>
            </p:grpSp>
            <p:sp>
              <p:nvSpPr>
                <p:cNvPr id="100379" name="Line 32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483" y="1334"/>
                  <a:ext cx="0" cy="2056"/>
                </a:xfrm>
                <a:prstGeom prst="line">
                  <a:avLst/>
                </a:prstGeom>
                <a:noFill/>
                <a:ln w="635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00380" name="Line 33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483" y="2334"/>
                  <a:ext cx="0" cy="2056"/>
                </a:xfrm>
                <a:prstGeom prst="line">
                  <a:avLst/>
                </a:prstGeom>
                <a:noFill/>
                <a:ln w="635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00381" name="Rectangle 34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4701" y="2737"/>
                  <a:ext cx="66" cy="251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00382" name="Rectangle 35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4300" y="2737"/>
                  <a:ext cx="66" cy="251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00383" name="Rectangle 36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3898" y="2737"/>
                  <a:ext cx="66" cy="251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00384" name="Rectangle 37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3498" y="2739"/>
                  <a:ext cx="66" cy="251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100385" name="Group 38"/>
                <p:cNvGrpSpPr>
                  <a:grpSpLocks/>
                </p:cNvGrpSpPr>
                <p:nvPr/>
              </p:nvGrpSpPr>
              <p:grpSpPr bwMode="auto">
                <a:xfrm>
                  <a:off x="385" y="2432"/>
                  <a:ext cx="1005" cy="816"/>
                  <a:chOff x="1519" y="1253"/>
                  <a:chExt cx="1005" cy="816"/>
                </a:xfrm>
              </p:grpSpPr>
              <p:sp>
                <p:nvSpPr>
                  <p:cNvPr id="100386" name="Line 39"/>
                  <p:cNvSpPr>
                    <a:spLocks noChangeShapeType="1"/>
                  </p:cNvSpPr>
                  <p:nvPr/>
                </p:nvSpPr>
                <p:spPr bwMode="auto">
                  <a:xfrm>
                    <a:off x="2449" y="1253"/>
                    <a:ext cx="75" cy="0"/>
                  </a:xfrm>
                  <a:prstGeom prst="line">
                    <a:avLst/>
                  </a:prstGeom>
                  <a:noFill/>
                  <a:ln w="50800">
                    <a:solidFill>
                      <a:schemeClr val="tx2"/>
                    </a:solidFill>
                    <a:round/>
                    <a:headEnd type="none" w="sm" len="sm"/>
                    <a:tailEnd type="stealth" w="med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0387" name="Line 40"/>
                  <p:cNvSpPr>
                    <a:spLocks noChangeShapeType="1"/>
                  </p:cNvSpPr>
                  <p:nvPr/>
                </p:nvSpPr>
                <p:spPr bwMode="auto">
                  <a:xfrm>
                    <a:off x="2449" y="1445"/>
                    <a:ext cx="75" cy="0"/>
                  </a:xfrm>
                  <a:prstGeom prst="line">
                    <a:avLst/>
                  </a:prstGeom>
                  <a:noFill/>
                  <a:ln w="50800">
                    <a:solidFill>
                      <a:schemeClr val="tx2"/>
                    </a:solidFill>
                    <a:round/>
                    <a:headEnd type="none" w="sm" len="sm"/>
                    <a:tailEnd type="stealth" w="med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0388" name="Line 41"/>
                  <p:cNvSpPr>
                    <a:spLocks noChangeShapeType="1"/>
                  </p:cNvSpPr>
                  <p:nvPr/>
                </p:nvSpPr>
                <p:spPr bwMode="auto">
                  <a:xfrm>
                    <a:off x="2449" y="1637"/>
                    <a:ext cx="75" cy="0"/>
                  </a:xfrm>
                  <a:prstGeom prst="line">
                    <a:avLst/>
                  </a:prstGeom>
                  <a:noFill/>
                  <a:ln w="50800">
                    <a:solidFill>
                      <a:schemeClr val="tx2"/>
                    </a:solidFill>
                    <a:round/>
                    <a:headEnd type="none" w="sm" len="sm"/>
                    <a:tailEnd type="stealth" w="med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0389" name="Line 42"/>
                  <p:cNvSpPr>
                    <a:spLocks noChangeShapeType="1"/>
                  </p:cNvSpPr>
                  <p:nvPr/>
                </p:nvSpPr>
                <p:spPr bwMode="auto">
                  <a:xfrm>
                    <a:off x="2449" y="1877"/>
                    <a:ext cx="75" cy="0"/>
                  </a:xfrm>
                  <a:prstGeom prst="line">
                    <a:avLst/>
                  </a:prstGeom>
                  <a:noFill/>
                  <a:ln w="50800">
                    <a:solidFill>
                      <a:schemeClr val="tx2"/>
                    </a:solidFill>
                    <a:round/>
                    <a:headEnd type="none" w="sm" len="sm"/>
                    <a:tailEnd type="stealth" w="med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0390" name="Line 43"/>
                  <p:cNvSpPr>
                    <a:spLocks noChangeShapeType="1"/>
                  </p:cNvSpPr>
                  <p:nvPr/>
                </p:nvSpPr>
                <p:spPr bwMode="auto">
                  <a:xfrm>
                    <a:off x="2449" y="2069"/>
                    <a:ext cx="75" cy="0"/>
                  </a:xfrm>
                  <a:prstGeom prst="line">
                    <a:avLst/>
                  </a:prstGeom>
                  <a:noFill/>
                  <a:ln w="50800">
                    <a:solidFill>
                      <a:schemeClr val="tx2"/>
                    </a:solidFill>
                    <a:round/>
                    <a:headEnd type="none" w="sm" len="sm"/>
                    <a:tailEnd type="stealth" w="med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0391" name="Line 4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519" y="1637"/>
                    <a:ext cx="872" cy="0"/>
                  </a:xfrm>
                  <a:prstGeom prst="line">
                    <a:avLst/>
                  </a:prstGeom>
                  <a:noFill/>
                  <a:ln w="76200">
                    <a:solidFill>
                      <a:schemeClr val="tx2"/>
                    </a:solidFill>
                    <a:prstDash val="lgDash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0392" name="Line 45"/>
                  <p:cNvSpPr>
                    <a:spLocks noChangeShapeType="1"/>
                  </p:cNvSpPr>
                  <p:nvPr/>
                </p:nvSpPr>
                <p:spPr bwMode="auto">
                  <a:xfrm>
                    <a:off x="1918" y="1637"/>
                    <a:ext cx="74" cy="0"/>
                  </a:xfrm>
                  <a:prstGeom prst="line">
                    <a:avLst/>
                  </a:prstGeom>
                  <a:noFill/>
                  <a:ln w="50800">
                    <a:solidFill>
                      <a:schemeClr val="tx2"/>
                    </a:solidFill>
                    <a:round/>
                    <a:headEnd type="none" w="sm" len="sm"/>
                    <a:tailEnd type="stealth" w="med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</p:grpSp>
          <p:sp>
            <p:nvSpPr>
              <p:cNvPr id="100370" name="Line 46"/>
              <p:cNvSpPr>
                <a:spLocks noChangeShapeType="1"/>
              </p:cNvSpPr>
              <p:nvPr/>
            </p:nvSpPr>
            <p:spPr bwMode="auto">
              <a:xfrm flipV="1">
                <a:off x="1519" y="3022"/>
                <a:ext cx="0" cy="1134"/>
              </a:xfrm>
              <a:prstGeom prst="line">
                <a:avLst/>
              </a:prstGeom>
              <a:noFill/>
              <a:ln w="762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100366" name="Rectangle 47"/>
            <p:cNvSpPr>
              <a:spLocks noChangeArrowheads="1"/>
            </p:cNvSpPr>
            <p:nvPr/>
          </p:nvSpPr>
          <p:spPr bwMode="auto">
            <a:xfrm>
              <a:off x="3696" y="1888"/>
              <a:ext cx="862" cy="1451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algn="ctr">
                  <a:solidFill>
                    <a:schemeClr val="tx2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/>
              <a:r>
                <a:rPr lang="it-IT" altLang="it-IT" sz="2400" b="1">
                  <a:solidFill>
                    <a:schemeClr val="bg2"/>
                  </a:solidFill>
                  <a:latin typeface="Arial" panose="020B0604020202020204" pitchFamily="34" charset="0"/>
                </a:rPr>
                <a:t>CWY</a:t>
              </a:r>
            </a:p>
          </p:txBody>
        </p:sp>
        <p:sp>
          <p:nvSpPr>
            <p:cNvPr id="100367" name="Text Box 48"/>
            <p:cNvSpPr txBox="1">
              <a:spLocks noChangeArrowheads="1"/>
            </p:cNvSpPr>
            <p:nvPr/>
          </p:nvSpPr>
          <p:spPr bwMode="auto">
            <a:xfrm rot="5400000">
              <a:off x="919" y="2488"/>
              <a:ext cx="544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it-IT" altLang="it-IT" sz="2000" b="1">
                  <a:latin typeface="Arial" panose="020B0604020202020204" pitchFamily="34" charset="0"/>
                </a:rPr>
                <a:t>34 R</a:t>
              </a:r>
            </a:p>
          </p:txBody>
        </p:sp>
        <p:sp>
          <p:nvSpPr>
            <p:cNvPr id="100368" name="Text Box 49"/>
            <p:cNvSpPr txBox="1">
              <a:spLocks noChangeArrowheads="1"/>
            </p:cNvSpPr>
            <p:nvPr/>
          </p:nvSpPr>
          <p:spPr bwMode="auto">
            <a:xfrm rot="-5400000">
              <a:off x="3057" y="2437"/>
              <a:ext cx="53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it-IT" altLang="it-IT" sz="2000" b="1">
                  <a:latin typeface="Arial" panose="020B0604020202020204" pitchFamily="34" charset="0"/>
                </a:rPr>
                <a:t>16 L</a:t>
              </a:r>
            </a:p>
          </p:txBody>
        </p:sp>
      </p:grpSp>
      <p:sp>
        <p:nvSpPr>
          <p:cNvPr id="318514" name="Text Box 50"/>
          <p:cNvSpPr txBox="1">
            <a:spLocks noChangeArrowheads="1"/>
          </p:cNvSpPr>
          <p:nvPr/>
        </p:nvSpPr>
        <p:spPr bwMode="auto">
          <a:xfrm>
            <a:off x="0" y="0"/>
            <a:ext cx="91440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>
                <a:latin typeface="Arial" panose="020B0604020202020204" pitchFamily="34" charset="0"/>
              </a:rPr>
              <a:t>IN CASO DI THR SPOSTATA . . .</a:t>
            </a:r>
          </a:p>
        </p:txBody>
      </p:sp>
      <p:sp>
        <p:nvSpPr>
          <p:cNvPr id="318515" name="AutoShape 51"/>
          <p:cNvSpPr>
            <a:spLocks noChangeArrowheads="1"/>
          </p:cNvSpPr>
          <p:nvPr/>
        </p:nvSpPr>
        <p:spPr bwMode="auto">
          <a:xfrm flipV="1">
            <a:off x="1042988" y="4365625"/>
            <a:ext cx="5834062" cy="865188"/>
          </a:xfrm>
          <a:prstGeom prst="leftRightArrow">
            <a:avLst>
              <a:gd name="adj1" fmla="val 50000"/>
              <a:gd name="adj2" fmla="val 134862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rot="10800000"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T O R A</a:t>
            </a:r>
          </a:p>
        </p:txBody>
      </p:sp>
      <p:sp>
        <p:nvSpPr>
          <p:cNvPr id="318516" name="AutoShape 52"/>
          <p:cNvSpPr>
            <a:spLocks noChangeArrowheads="1"/>
          </p:cNvSpPr>
          <p:nvPr/>
        </p:nvSpPr>
        <p:spPr bwMode="auto">
          <a:xfrm flipV="1">
            <a:off x="1116013" y="1050925"/>
            <a:ext cx="7127875" cy="865188"/>
          </a:xfrm>
          <a:prstGeom prst="leftRightArrow">
            <a:avLst>
              <a:gd name="adj1" fmla="val 50000"/>
              <a:gd name="adj2" fmla="val 164771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rot="10800000"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T O D A = T O R A + CWY</a:t>
            </a:r>
          </a:p>
        </p:txBody>
      </p:sp>
      <p:sp>
        <p:nvSpPr>
          <p:cNvPr id="318517" name="Line 53"/>
          <p:cNvSpPr>
            <a:spLocks noChangeShapeType="1"/>
          </p:cNvSpPr>
          <p:nvPr/>
        </p:nvSpPr>
        <p:spPr bwMode="auto">
          <a:xfrm>
            <a:off x="1042988" y="3357563"/>
            <a:ext cx="0" cy="1800225"/>
          </a:xfrm>
          <a:prstGeom prst="line">
            <a:avLst/>
          </a:prstGeom>
          <a:noFill/>
          <a:ln w="50800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8518" name="Line 54"/>
          <p:cNvSpPr>
            <a:spLocks noChangeShapeType="1"/>
          </p:cNvSpPr>
          <p:nvPr/>
        </p:nvSpPr>
        <p:spPr bwMode="auto">
          <a:xfrm>
            <a:off x="6877050" y="3357563"/>
            <a:ext cx="0" cy="1871662"/>
          </a:xfrm>
          <a:prstGeom prst="line">
            <a:avLst/>
          </a:prstGeom>
          <a:noFill/>
          <a:ln w="50800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8519" name="Line 55"/>
          <p:cNvSpPr>
            <a:spLocks noChangeShapeType="1"/>
          </p:cNvSpPr>
          <p:nvPr/>
        </p:nvSpPr>
        <p:spPr bwMode="auto">
          <a:xfrm>
            <a:off x="1042988" y="1125538"/>
            <a:ext cx="0" cy="2230437"/>
          </a:xfrm>
          <a:prstGeom prst="line">
            <a:avLst/>
          </a:prstGeom>
          <a:noFill/>
          <a:ln w="50800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8520" name="Line 56"/>
          <p:cNvSpPr>
            <a:spLocks noChangeShapeType="1"/>
          </p:cNvSpPr>
          <p:nvPr/>
        </p:nvSpPr>
        <p:spPr bwMode="auto">
          <a:xfrm>
            <a:off x="8243888" y="1196975"/>
            <a:ext cx="0" cy="2232025"/>
          </a:xfrm>
          <a:prstGeom prst="line">
            <a:avLst/>
          </a:prstGeom>
          <a:noFill/>
          <a:ln w="50800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8521" name="Text Box 57"/>
          <p:cNvSpPr txBox="1">
            <a:spLocks noChangeArrowheads="1"/>
          </p:cNvSpPr>
          <p:nvPr/>
        </p:nvSpPr>
        <p:spPr bwMode="auto">
          <a:xfrm>
            <a:off x="0" y="5805488"/>
            <a:ext cx="914400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 dirty="0">
                <a:latin typeface="Arial" panose="020B0604020202020204" pitchFamily="34" charset="0"/>
              </a:rPr>
              <a:t>LA THR SPOSTATA SI CONSIDERA SOLO PER IL CALCOLO DELLA LDA IN FASE DI LDG.</a:t>
            </a:r>
          </a:p>
        </p:txBody>
      </p:sp>
    </p:spTree>
    <p:extLst>
      <p:ext uri="{BB962C8B-B14F-4D97-AF65-F5344CB8AC3E}">
        <p14:creationId xmlns:p14="http://schemas.microsoft.com/office/powerpoint/2010/main" val="65897698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18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18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318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318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318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" dur="500"/>
                                        <p:tgtEl>
                                          <p:spTgt spid="318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8" dur="500"/>
                                        <p:tgtEl>
                                          <p:spTgt spid="318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318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500"/>
                                        <p:tgtEl>
                                          <p:spTgt spid="318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8514" grpId="0"/>
      <p:bldP spid="318515" grpId="0" animBg="1"/>
      <p:bldP spid="318516" grpId="0" animBg="1"/>
      <p:bldP spid="318517" grpId="0" animBg="1"/>
      <p:bldP spid="318518" grpId="0" animBg="1"/>
      <p:bldP spid="318519" grpId="0" animBg="1"/>
      <p:bldP spid="318520" grpId="0" animBg="1"/>
      <p:bldP spid="318521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4E682C00-6898-4160-8B86-389757579382}" type="slidenum">
              <a:rPr lang="it-IT" altLang="it-IT" sz="1000">
                <a:solidFill>
                  <a:srgbClr val="FFFFFF"/>
                </a:solidFill>
              </a:rPr>
              <a:pPr/>
              <a:t>57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01379" name="Text Box 2"/>
          <p:cNvSpPr txBox="1">
            <a:spLocks noChangeArrowheads="1"/>
          </p:cNvSpPr>
          <p:nvPr/>
        </p:nvSpPr>
        <p:spPr bwMode="auto">
          <a:xfrm>
            <a:off x="6084888" y="6521450"/>
            <a:ext cx="30591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600" b="1">
                <a:latin typeface="Arial" panose="020B0604020202020204" pitchFamily="34" charset="0"/>
              </a:rPr>
              <a:t>Distanze dichiarate</a:t>
            </a:r>
          </a:p>
        </p:txBody>
      </p:sp>
      <p:sp>
        <p:nvSpPr>
          <p:cNvPr id="319491" name="Text Box 3"/>
          <p:cNvSpPr txBox="1">
            <a:spLocks noChangeArrowheads="1"/>
          </p:cNvSpPr>
          <p:nvPr/>
        </p:nvSpPr>
        <p:spPr bwMode="auto">
          <a:xfrm>
            <a:off x="0" y="2708275"/>
            <a:ext cx="9144000" cy="2101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400" b="1">
                <a:latin typeface="Arial" panose="020B0604020202020204" pitchFamily="34" charset="0"/>
              </a:rPr>
              <a:t>E SE DURANTE LA FASE DI TKOF SI DEVE INTERROMPERE LA CORSA DI DECOLLO ?</a:t>
            </a:r>
          </a:p>
        </p:txBody>
      </p:sp>
      <p:sp>
        <p:nvSpPr>
          <p:cNvPr id="319492" name="Text Box 4"/>
          <p:cNvSpPr txBox="1">
            <a:spLocks noChangeArrowheads="1"/>
          </p:cNvSpPr>
          <p:nvPr/>
        </p:nvSpPr>
        <p:spPr bwMode="auto">
          <a:xfrm>
            <a:off x="539750" y="2060575"/>
            <a:ext cx="8208963" cy="277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400" b="1">
                <a:latin typeface="Arial" panose="020B0604020202020204" pitchFamily="34" charset="0"/>
              </a:rPr>
              <a:t>SI DEVE CALCOLARE LA V</a:t>
            </a:r>
            <a:r>
              <a:rPr lang="it-IT" altLang="it-IT" sz="4400" b="1" baseline="-25000">
                <a:latin typeface="Arial" panose="020B0604020202020204" pitchFamily="34" charset="0"/>
              </a:rPr>
              <a:t>1  </a:t>
            </a:r>
            <a:r>
              <a:rPr lang="it-IT" altLang="it-IT" sz="4400" b="1">
                <a:latin typeface="Arial" panose="020B0604020202020204" pitchFamily="34" charset="0"/>
              </a:rPr>
              <a:t>IN FUNZIONE DELLA DISTANZA DISPONIBILE PER FERMARSI IN SICUREZZA</a:t>
            </a:r>
          </a:p>
        </p:txBody>
      </p:sp>
      <p:sp>
        <p:nvSpPr>
          <p:cNvPr id="319493" name="Text Box 5"/>
          <p:cNvSpPr txBox="1">
            <a:spLocks noChangeArrowheads="1"/>
          </p:cNvSpPr>
          <p:nvPr/>
        </p:nvSpPr>
        <p:spPr bwMode="auto">
          <a:xfrm>
            <a:off x="0" y="188913"/>
            <a:ext cx="9144000" cy="48936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400" b="1" dirty="0">
                <a:latin typeface="Arial" panose="020B0604020202020204" pitchFamily="34" charset="0"/>
              </a:rPr>
              <a:t>ASDA                                                           </a:t>
            </a:r>
            <a:r>
              <a:rPr lang="it-IT" altLang="it-IT" sz="3400" b="1" dirty="0">
                <a:latin typeface="Arial" panose="020B0604020202020204" pitchFamily="34" charset="0"/>
              </a:rPr>
              <a:t>Accelerate- Stop </a:t>
            </a:r>
            <a:r>
              <a:rPr lang="it-IT" altLang="it-IT" sz="3400" b="1" dirty="0" err="1">
                <a:latin typeface="Arial" panose="020B0604020202020204" pitchFamily="34" charset="0"/>
              </a:rPr>
              <a:t>Distance</a:t>
            </a:r>
            <a:r>
              <a:rPr lang="it-IT" altLang="it-IT" sz="3400" b="1" dirty="0">
                <a:latin typeface="Arial" panose="020B0604020202020204" pitchFamily="34" charset="0"/>
              </a:rPr>
              <a:t> </a:t>
            </a:r>
            <a:r>
              <a:rPr lang="it-IT" altLang="it-IT" sz="3400" b="1" dirty="0" err="1">
                <a:latin typeface="Arial" panose="020B0604020202020204" pitchFamily="34" charset="0"/>
              </a:rPr>
              <a:t>Available</a:t>
            </a:r>
            <a:r>
              <a:rPr lang="it-IT" altLang="it-IT" sz="3400" b="1" dirty="0">
                <a:latin typeface="Arial" panose="020B0604020202020204" pitchFamily="34" charset="0"/>
              </a:rPr>
              <a:t> </a:t>
            </a:r>
          </a:p>
          <a:p>
            <a:pPr algn="ctr">
              <a:spcBef>
                <a:spcPct val="50000"/>
              </a:spcBef>
            </a:pPr>
            <a:r>
              <a:rPr lang="it-IT" altLang="it-IT" sz="4400" b="1" dirty="0">
                <a:latin typeface="Arial" panose="020B0604020202020204" pitchFamily="34" charset="0"/>
              </a:rPr>
              <a:t>                                                        </a:t>
            </a:r>
            <a:r>
              <a:rPr lang="it-IT" altLang="it-IT" sz="4200" b="1" i="1" dirty="0">
                <a:latin typeface="Arial" panose="020B0604020202020204" pitchFamily="34" charset="0"/>
              </a:rPr>
              <a:t>È la lunghezza della corsa disponibile per il decollo, aumentata  della lunghezza della zona di arresto SWY  se esistente.</a:t>
            </a:r>
            <a:r>
              <a:rPr lang="it-IT" altLang="it-IT" sz="4200" b="1" dirty="0">
                <a:latin typeface="Arial" panose="020B0604020202020204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4284527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19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" dur="500"/>
                                        <p:tgtEl>
                                          <p:spTgt spid="319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9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319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0" dur="500"/>
                                        <p:tgtEl>
                                          <p:spTgt spid="3194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9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4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3194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7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4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3194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9491" grpId="0"/>
      <p:bldP spid="319491" grpId="1"/>
      <p:bldP spid="319492" grpId="0"/>
      <p:bldP spid="319492" grpId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86433431-5B9F-496A-BE5F-EE4F62179D93}" type="slidenum">
              <a:rPr lang="it-IT" altLang="it-IT" sz="1000">
                <a:solidFill>
                  <a:srgbClr val="FFFFFF"/>
                </a:solidFill>
              </a:rPr>
              <a:pPr/>
              <a:t>58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02403" name="Text Box 2"/>
          <p:cNvSpPr txBox="1">
            <a:spLocks noChangeArrowheads="1"/>
          </p:cNvSpPr>
          <p:nvPr/>
        </p:nvSpPr>
        <p:spPr bwMode="auto">
          <a:xfrm>
            <a:off x="6084888" y="6521450"/>
            <a:ext cx="30591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600" b="1">
                <a:latin typeface="Arial" panose="020B0604020202020204" pitchFamily="34" charset="0"/>
              </a:rPr>
              <a:t>Distanze dichiarate</a:t>
            </a:r>
          </a:p>
        </p:txBody>
      </p:sp>
      <p:grpSp>
        <p:nvGrpSpPr>
          <p:cNvPr id="320515" name="Group 3"/>
          <p:cNvGrpSpPr>
            <a:grpSpLocks/>
          </p:cNvGrpSpPr>
          <p:nvPr/>
        </p:nvGrpSpPr>
        <p:grpSpPr bwMode="auto">
          <a:xfrm>
            <a:off x="1331913" y="404813"/>
            <a:ext cx="5329237" cy="936625"/>
            <a:chOff x="1383" y="1980"/>
            <a:chExt cx="3357" cy="590"/>
          </a:xfrm>
        </p:grpSpPr>
        <p:grpSp>
          <p:nvGrpSpPr>
            <p:cNvPr id="102505" name="Group 4"/>
            <p:cNvGrpSpPr>
              <a:grpSpLocks/>
            </p:cNvGrpSpPr>
            <p:nvPr/>
          </p:nvGrpSpPr>
          <p:grpSpPr bwMode="auto">
            <a:xfrm rot="5400000">
              <a:off x="2007" y="1356"/>
              <a:ext cx="590" cy="1838"/>
              <a:chOff x="2018" y="1661"/>
              <a:chExt cx="998" cy="2495"/>
            </a:xfrm>
          </p:grpSpPr>
          <p:grpSp>
            <p:nvGrpSpPr>
              <p:cNvPr id="102527" name="Group 5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grpSp>
              <p:nvGrpSpPr>
                <p:cNvPr id="102532" name="Group 6"/>
                <p:cNvGrpSpPr>
                  <a:grpSpLocks/>
                </p:cNvGrpSpPr>
                <p:nvPr/>
              </p:nvGrpSpPr>
              <p:grpSpPr bwMode="auto">
                <a:xfrm>
                  <a:off x="2018" y="1720"/>
                  <a:ext cx="998" cy="2436"/>
                  <a:chOff x="2018" y="1720"/>
                  <a:chExt cx="998" cy="2436"/>
                </a:xfrm>
              </p:grpSpPr>
              <p:sp>
                <p:nvSpPr>
                  <p:cNvPr id="102535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2018" y="1720"/>
                    <a:ext cx="998" cy="2436"/>
                  </a:xfrm>
                  <a:prstGeom prst="rect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grpSp>
                <p:nvGrpSpPr>
                  <p:cNvPr id="102536" name="Group 8"/>
                  <p:cNvGrpSpPr>
                    <a:grpSpLocks/>
                  </p:cNvGrpSpPr>
                  <p:nvPr/>
                </p:nvGrpSpPr>
                <p:grpSpPr bwMode="auto">
                  <a:xfrm>
                    <a:off x="2064" y="3748"/>
                    <a:ext cx="880" cy="356"/>
                    <a:chOff x="2744" y="3929"/>
                    <a:chExt cx="680" cy="181"/>
                  </a:xfrm>
                </p:grpSpPr>
                <p:sp>
                  <p:nvSpPr>
                    <p:cNvPr id="102537" name="Rectangle 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44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538" name="Rectangle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3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539" name="Rectangle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2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540" name="Rectangle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16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541" name="Rectangle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07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542" name="Rectangle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543" name="Rectangle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8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544" name="Rectangle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79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</p:grpSp>
            </p:grpSp>
            <p:sp>
              <p:nvSpPr>
                <p:cNvPr id="102533" name="Line 17"/>
                <p:cNvSpPr>
                  <a:spLocks noChangeShapeType="1"/>
                </p:cNvSpPr>
                <p:nvPr/>
              </p:nvSpPr>
              <p:spPr bwMode="auto">
                <a:xfrm>
                  <a:off x="207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02534" name="Line 18"/>
                <p:cNvSpPr>
                  <a:spLocks noChangeShapeType="1"/>
                </p:cNvSpPr>
                <p:nvPr/>
              </p:nvSpPr>
              <p:spPr bwMode="auto">
                <a:xfrm>
                  <a:off x="295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102528" name="Rectangle 19"/>
              <p:cNvSpPr>
                <a:spLocks noChangeArrowheads="1"/>
              </p:cNvSpPr>
              <p:nvPr/>
            </p:nvSpPr>
            <p:spPr bwMode="auto">
              <a:xfrm>
                <a:off x="2488" y="3086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02529" name="Rectangle 20"/>
              <p:cNvSpPr>
                <a:spLocks noChangeArrowheads="1"/>
              </p:cNvSpPr>
              <p:nvPr/>
            </p:nvSpPr>
            <p:spPr bwMode="auto">
              <a:xfrm>
                <a:off x="2488" y="261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02530" name="Rectangle 21"/>
              <p:cNvSpPr>
                <a:spLocks noChangeArrowheads="1"/>
              </p:cNvSpPr>
              <p:nvPr/>
            </p:nvSpPr>
            <p:spPr bwMode="auto">
              <a:xfrm>
                <a:off x="2488" y="2135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02531" name="Rectangle 22"/>
              <p:cNvSpPr>
                <a:spLocks noChangeArrowheads="1"/>
              </p:cNvSpPr>
              <p:nvPr/>
            </p:nvSpPr>
            <p:spPr bwMode="auto">
              <a:xfrm>
                <a:off x="2488" y="166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102506" name="Text Box 23"/>
            <p:cNvSpPr txBox="1">
              <a:spLocks noChangeArrowheads="1"/>
            </p:cNvSpPr>
            <p:nvPr/>
          </p:nvSpPr>
          <p:spPr bwMode="auto">
            <a:xfrm rot="5400000">
              <a:off x="1569" y="2178"/>
              <a:ext cx="46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it-IT" altLang="it-IT" sz="2000" b="1">
                  <a:latin typeface="Arial" panose="020B0604020202020204" pitchFamily="34" charset="0"/>
                </a:rPr>
                <a:t>34 R</a:t>
              </a:r>
            </a:p>
          </p:txBody>
        </p:sp>
        <p:grpSp>
          <p:nvGrpSpPr>
            <p:cNvPr id="102507" name="Group 24"/>
            <p:cNvGrpSpPr>
              <a:grpSpLocks/>
            </p:cNvGrpSpPr>
            <p:nvPr/>
          </p:nvGrpSpPr>
          <p:grpSpPr bwMode="auto">
            <a:xfrm rot="16200000" flipH="1">
              <a:off x="3560" y="1389"/>
              <a:ext cx="590" cy="1771"/>
              <a:chOff x="2018" y="1661"/>
              <a:chExt cx="998" cy="2495"/>
            </a:xfrm>
          </p:grpSpPr>
          <p:grpSp>
            <p:nvGrpSpPr>
              <p:cNvPr id="102509" name="Group 25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grpSp>
              <p:nvGrpSpPr>
                <p:cNvPr id="102514" name="Group 26"/>
                <p:cNvGrpSpPr>
                  <a:grpSpLocks/>
                </p:cNvGrpSpPr>
                <p:nvPr/>
              </p:nvGrpSpPr>
              <p:grpSpPr bwMode="auto">
                <a:xfrm>
                  <a:off x="2018" y="1720"/>
                  <a:ext cx="998" cy="2436"/>
                  <a:chOff x="2018" y="1720"/>
                  <a:chExt cx="998" cy="2436"/>
                </a:xfrm>
              </p:grpSpPr>
              <p:sp>
                <p:nvSpPr>
                  <p:cNvPr id="102517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2018" y="1720"/>
                    <a:ext cx="998" cy="2436"/>
                  </a:xfrm>
                  <a:prstGeom prst="rect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grpSp>
                <p:nvGrpSpPr>
                  <p:cNvPr id="102518" name="Group 28"/>
                  <p:cNvGrpSpPr>
                    <a:grpSpLocks/>
                  </p:cNvGrpSpPr>
                  <p:nvPr/>
                </p:nvGrpSpPr>
                <p:grpSpPr bwMode="auto">
                  <a:xfrm>
                    <a:off x="2064" y="3748"/>
                    <a:ext cx="880" cy="356"/>
                    <a:chOff x="2744" y="3929"/>
                    <a:chExt cx="680" cy="181"/>
                  </a:xfrm>
                </p:grpSpPr>
                <p:sp>
                  <p:nvSpPr>
                    <p:cNvPr id="102519" name="Rectangle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44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520" name="Rectangle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3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521" name="Rectangle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2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522" name="Rectangle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16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523" name="Rectangle 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07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524" name="Rectangle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525" name="Rectangle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8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526" name="Rectangle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79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</p:grpSp>
            </p:grpSp>
            <p:sp>
              <p:nvSpPr>
                <p:cNvPr id="102515" name="Line 37"/>
                <p:cNvSpPr>
                  <a:spLocks noChangeShapeType="1"/>
                </p:cNvSpPr>
                <p:nvPr/>
              </p:nvSpPr>
              <p:spPr bwMode="auto">
                <a:xfrm>
                  <a:off x="207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02516" name="Line 38"/>
                <p:cNvSpPr>
                  <a:spLocks noChangeShapeType="1"/>
                </p:cNvSpPr>
                <p:nvPr/>
              </p:nvSpPr>
              <p:spPr bwMode="auto">
                <a:xfrm>
                  <a:off x="295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102510" name="Rectangle 39"/>
              <p:cNvSpPr>
                <a:spLocks noChangeArrowheads="1"/>
              </p:cNvSpPr>
              <p:nvPr/>
            </p:nvSpPr>
            <p:spPr bwMode="auto">
              <a:xfrm>
                <a:off x="2488" y="3086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02511" name="Rectangle 40"/>
              <p:cNvSpPr>
                <a:spLocks noChangeArrowheads="1"/>
              </p:cNvSpPr>
              <p:nvPr/>
            </p:nvSpPr>
            <p:spPr bwMode="auto">
              <a:xfrm>
                <a:off x="2488" y="261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02512" name="Rectangle 41"/>
              <p:cNvSpPr>
                <a:spLocks noChangeArrowheads="1"/>
              </p:cNvSpPr>
              <p:nvPr/>
            </p:nvSpPr>
            <p:spPr bwMode="auto">
              <a:xfrm>
                <a:off x="2488" y="2135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02513" name="Rectangle 42"/>
              <p:cNvSpPr>
                <a:spLocks noChangeArrowheads="1"/>
              </p:cNvSpPr>
              <p:nvPr/>
            </p:nvSpPr>
            <p:spPr bwMode="auto">
              <a:xfrm>
                <a:off x="2488" y="166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102508" name="Text Box 43"/>
            <p:cNvSpPr txBox="1">
              <a:spLocks noChangeArrowheads="1"/>
            </p:cNvSpPr>
            <p:nvPr/>
          </p:nvSpPr>
          <p:spPr bwMode="auto">
            <a:xfrm rot="-5400000">
              <a:off x="4087" y="2166"/>
              <a:ext cx="46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it-IT" altLang="it-IT" sz="2000" b="1">
                  <a:latin typeface="Arial" panose="020B0604020202020204" pitchFamily="34" charset="0"/>
                </a:rPr>
                <a:t>16 L</a:t>
              </a:r>
            </a:p>
          </p:txBody>
        </p:sp>
      </p:grpSp>
      <p:sp>
        <p:nvSpPr>
          <p:cNvPr id="320556" name="Rectangle 44"/>
          <p:cNvSpPr>
            <a:spLocks noChangeArrowheads="1"/>
          </p:cNvSpPr>
          <p:nvPr/>
        </p:nvSpPr>
        <p:spPr bwMode="auto">
          <a:xfrm>
            <a:off x="6589713" y="404813"/>
            <a:ext cx="1439862" cy="936625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algn="ctr">
                <a:solidFill>
                  <a:schemeClr val="tx2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S W Y</a:t>
            </a:r>
          </a:p>
        </p:txBody>
      </p:sp>
      <p:sp>
        <p:nvSpPr>
          <p:cNvPr id="320557" name="Text Box 45"/>
          <p:cNvSpPr txBox="1">
            <a:spLocks noChangeArrowheads="1"/>
          </p:cNvSpPr>
          <p:nvPr/>
        </p:nvSpPr>
        <p:spPr bwMode="auto">
          <a:xfrm>
            <a:off x="0" y="3141663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IN ASSENZA DI SWY</a:t>
            </a:r>
          </a:p>
        </p:txBody>
      </p:sp>
      <p:grpSp>
        <p:nvGrpSpPr>
          <p:cNvPr id="320558" name="Group 46"/>
          <p:cNvGrpSpPr>
            <a:grpSpLocks/>
          </p:cNvGrpSpPr>
          <p:nvPr/>
        </p:nvGrpSpPr>
        <p:grpSpPr bwMode="auto">
          <a:xfrm>
            <a:off x="2051050" y="4005263"/>
            <a:ext cx="5329238" cy="936625"/>
            <a:chOff x="1383" y="1980"/>
            <a:chExt cx="3357" cy="590"/>
          </a:xfrm>
        </p:grpSpPr>
        <p:grpSp>
          <p:nvGrpSpPr>
            <p:cNvPr id="102465" name="Group 47"/>
            <p:cNvGrpSpPr>
              <a:grpSpLocks/>
            </p:cNvGrpSpPr>
            <p:nvPr/>
          </p:nvGrpSpPr>
          <p:grpSpPr bwMode="auto">
            <a:xfrm rot="5400000">
              <a:off x="2007" y="1356"/>
              <a:ext cx="590" cy="1838"/>
              <a:chOff x="2018" y="1661"/>
              <a:chExt cx="998" cy="2495"/>
            </a:xfrm>
          </p:grpSpPr>
          <p:grpSp>
            <p:nvGrpSpPr>
              <p:cNvPr id="102487" name="Group 48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grpSp>
              <p:nvGrpSpPr>
                <p:cNvPr id="102492" name="Group 49"/>
                <p:cNvGrpSpPr>
                  <a:grpSpLocks/>
                </p:cNvGrpSpPr>
                <p:nvPr/>
              </p:nvGrpSpPr>
              <p:grpSpPr bwMode="auto">
                <a:xfrm>
                  <a:off x="2018" y="1720"/>
                  <a:ext cx="998" cy="2436"/>
                  <a:chOff x="2018" y="1720"/>
                  <a:chExt cx="998" cy="2436"/>
                </a:xfrm>
              </p:grpSpPr>
              <p:sp>
                <p:nvSpPr>
                  <p:cNvPr id="102495" name="Rectangle 50"/>
                  <p:cNvSpPr>
                    <a:spLocks noChangeArrowheads="1"/>
                  </p:cNvSpPr>
                  <p:nvPr/>
                </p:nvSpPr>
                <p:spPr bwMode="auto">
                  <a:xfrm>
                    <a:off x="2018" y="1720"/>
                    <a:ext cx="998" cy="2436"/>
                  </a:xfrm>
                  <a:prstGeom prst="rect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grpSp>
                <p:nvGrpSpPr>
                  <p:cNvPr id="102496" name="Group 51"/>
                  <p:cNvGrpSpPr>
                    <a:grpSpLocks/>
                  </p:cNvGrpSpPr>
                  <p:nvPr/>
                </p:nvGrpSpPr>
                <p:grpSpPr bwMode="auto">
                  <a:xfrm>
                    <a:off x="2064" y="3748"/>
                    <a:ext cx="880" cy="356"/>
                    <a:chOff x="2744" y="3929"/>
                    <a:chExt cx="680" cy="181"/>
                  </a:xfrm>
                </p:grpSpPr>
                <p:sp>
                  <p:nvSpPr>
                    <p:cNvPr id="102497" name="Rectangle 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44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498" name="Rectangle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3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499" name="Rectangle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2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500" name="Rectangle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16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501" name="Rectangle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07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502" name="Rectangle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503" name="Rectangle 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8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504" name="Rectangle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79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</p:grpSp>
            </p:grpSp>
            <p:sp>
              <p:nvSpPr>
                <p:cNvPr id="102493" name="Line 60"/>
                <p:cNvSpPr>
                  <a:spLocks noChangeShapeType="1"/>
                </p:cNvSpPr>
                <p:nvPr/>
              </p:nvSpPr>
              <p:spPr bwMode="auto">
                <a:xfrm>
                  <a:off x="207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02494" name="Line 61"/>
                <p:cNvSpPr>
                  <a:spLocks noChangeShapeType="1"/>
                </p:cNvSpPr>
                <p:nvPr/>
              </p:nvSpPr>
              <p:spPr bwMode="auto">
                <a:xfrm>
                  <a:off x="295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102488" name="Rectangle 62"/>
              <p:cNvSpPr>
                <a:spLocks noChangeArrowheads="1"/>
              </p:cNvSpPr>
              <p:nvPr/>
            </p:nvSpPr>
            <p:spPr bwMode="auto">
              <a:xfrm>
                <a:off x="2488" y="3086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02489" name="Rectangle 63"/>
              <p:cNvSpPr>
                <a:spLocks noChangeArrowheads="1"/>
              </p:cNvSpPr>
              <p:nvPr/>
            </p:nvSpPr>
            <p:spPr bwMode="auto">
              <a:xfrm>
                <a:off x="2488" y="261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02490" name="Rectangle 64"/>
              <p:cNvSpPr>
                <a:spLocks noChangeArrowheads="1"/>
              </p:cNvSpPr>
              <p:nvPr/>
            </p:nvSpPr>
            <p:spPr bwMode="auto">
              <a:xfrm>
                <a:off x="2488" y="2135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02491" name="Rectangle 65"/>
              <p:cNvSpPr>
                <a:spLocks noChangeArrowheads="1"/>
              </p:cNvSpPr>
              <p:nvPr/>
            </p:nvSpPr>
            <p:spPr bwMode="auto">
              <a:xfrm>
                <a:off x="2488" y="166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102466" name="Text Box 66"/>
            <p:cNvSpPr txBox="1">
              <a:spLocks noChangeArrowheads="1"/>
            </p:cNvSpPr>
            <p:nvPr/>
          </p:nvSpPr>
          <p:spPr bwMode="auto">
            <a:xfrm rot="5400000">
              <a:off x="1569" y="2178"/>
              <a:ext cx="46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it-IT" altLang="it-IT" sz="2000" b="1">
                  <a:latin typeface="Arial" panose="020B0604020202020204" pitchFamily="34" charset="0"/>
                </a:rPr>
                <a:t>34 R</a:t>
              </a:r>
            </a:p>
          </p:txBody>
        </p:sp>
        <p:grpSp>
          <p:nvGrpSpPr>
            <p:cNvPr id="102467" name="Group 67"/>
            <p:cNvGrpSpPr>
              <a:grpSpLocks/>
            </p:cNvGrpSpPr>
            <p:nvPr/>
          </p:nvGrpSpPr>
          <p:grpSpPr bwMode="auto">
            <a:xfrm rot="16200000" flipH="1">
              <a:off x="3560" y="1389"/>
              <a:ext cx="590" cy="1771"/>
              <a:chOff x="2018" y="1661"/>
              <a:chExt cx="998" cy="2495"/>
            </a:xfrm>
          </p:grpSpPr>
          <p:grpSp>
            <p:nvGrpSpPr>
              <p:cNvPr id="102469" name="Group 68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grpSp>
              <p:nvGrpSpPr>
                <p:cNvPr id="102474" name="Group 69"/>
                <p:cNvGrpSpPr>
                  <a:grpSpLocks/>
                </p:cNvGrpSpPr>
                <p:nvPr/>
              </p:nvGrpSpPr>
              <p:grpSpPr bwMode="auto">
                <a:xfrm>
                  <a:off x="2018" y="1720"/>
                  <a:ext cx="998" cy="2436"/>
                  <a:chOff x="2018" y="1720"/>
                  <a:chExt cx="998" cy="2436"/>
                </a:xfrm>
              </p:grpSpPr>
              <p:sp>
                <p:nvSpPr>
                  <p:cNvPr id="102477" name="Rectangle 70"/>
                  <p:cNvSpPr>
                    <a:spLocks noChangeArrowheads="1"/>
                  </p:cNvSpPr>
                  <p:nvPr/>
                </p:nvSpPr>
                <p:spPr bwMode="auto">
                  <a:xfrm>
                    <a:off x="2018" y="1720"/>
                    <a:ext cx="998" cy="2436"/>
                  </a:xfrm>
                  <a:prstGeom prst="rect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grpSp>
                <p:nvGrpSpPr>
                  <p:cNvPr id="102478" name="Group 71"/>
                  <p:cNvGrpSpPr>
                    <a:grpSpLocks/>
                  </p:cNvGrpSpPr>
                  <p:nvPr/>
                </p:nvGrpSpPr>
                <p:grpSpPr bwMode="auto">
                  <a:xfrm>
                    <a:off x="2064" y="3748"/>
                    <a:ext cx="880" cy="356"/>
                    <a:chOff x="2744" y="3929"/>
                    <a:chExt cx="680" cy="181"/>
                  </a:xfrm>
                </p:grpSpPr>
                <p:sp>
                  <p:nvSpPr>
                    <p:cNvPr id="102479" name="Rectangle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44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480" name="Rectangle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3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481" name="Rectangle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2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482" name="Rectangle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16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483" name="Rectangle 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07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484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485" name="Rectangle 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8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2486" name="Rectangle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79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</p:grpSp>
            </p:grpSp>
            <p:sp>
              <p:nvSpPr>
                <p:cNvPr id="102475" name="Line 80"/>
                <p:cNvSpPr>
                  <a:spLocks noChangeShapeType="1"/>
                </p:cNvSpPr>
                <p:nvPr/>
              </p:nvSpPr>
              <p:spPr bwMode="auto">
                <a:xfrm>
                  <a:off x="207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02476" name="Line 81"/>
                <p:cNvSpPr>
                  <a:spLocks noChangeShapeType="1"/>
                </p:cNvSpPr>
                <p:nvPr/>
              </p:nvSpPr>
              <p:spPr bwMode="auto">
                <a:xfrm>
                  <a:off x="295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102470" name="Rectangle 82"/>
              <p:cNvSpPr>
                <a:spLocks noChangeArrowheads="1"/>
              </p:cNvSpPr>
              <p:nvPr/>
            </p:nvSpPr>
            <p:spPr bwMode="auto">
              <a:xfrm>
                <a:off x="2488" y="3086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02471" name="Rectangle 83"/>
              <p:cNvSpPr>
                <a:spLocks noChangeArrowheads="1"/>
              </p:cNvSpPr>
              <p:nvPr/>
            </p:nvSpPr>
            <p:spPr bwMode="auto">
              <a:xfrm>
                <a:off x="2488" y="261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02472" name="Rectangle 84"/>
              <p:cNvSpPr>
                <a:spLocks noChangeArrowheads="1"/>
              </p:cNvSpPr>
              <p:nvPr/>
            </p:nvSpPr>
            <p:spPr bwMode="auto">
              <a:xfrm>
                <a:off x="2488" y="2135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02473" name="Rectangle 85"/>
              <p:cNvSpPr>
                <a:spLocks noChangeArrowheads="1"/>
              </p:cNvSpPr>
              <p:nvPr/>
            </p:nvSpPr>
            <p:spPr bwMode="auto">
              <a:xfrm>
                <a:off x="2488" y="166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102468" name="Text Box 86"/>
            <p:cNvSpPr txBox="1">
              <a:spLocks noChangeArrowheads="1"/>
            </p:cNvSpPr>
            <p:nvPr/>
          </p:nvSpPr>
          <p:spPr bwMode="auto">
            <a:xfrm rot="-5400000">
              <a:off x="4087" y="2166"/>
              <a:ext cx="46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it-IT" altLang="it-IT" sz="2000" b="1">
                  <a:latin typeface="Arial" panose="020B0604020202020204" pitchFamily="34" charset="0"/>
                </a:rPr>
                <a:t>16 L</a:t>
              </a:r>
            </a:p>
          </p:txBody>
        </p:sp>
      </p:grpSp>
      <p:sp>
        <p:nvSpPr>
          <p:cNvPr id="320599" name="AutoShape 87"/>
          <p:cNvSpPr>
            <a:spLocks noChangeArrowheads="1"/>
          </p:cNvSpPr>
          <p:nvPr/>
        </p:nvSpPr>
        <p:spPr bwMode="auto">
          <a:xfrm flipV="1">
            <a:off x="2051050" y="5300663"/>
            <a:ext cx="5327650" cy="865187"/>
          </a:xfrm>
          <a:prstGeom prst="leftRightArrow">
            <a:avLst>
              <a:gd name="adj1" fmla="val 50000"/>
              <a:gd name="adj2" fmla="val 123156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rot="10800000"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A S D A = T O R A </a:t>
            </a:r>
          </a:p>
        </p:txBody>
      </p:sp>
      <p:sp>
        <p:nvSpPr>
          <p:cNvPr id="320600" name="AutoShape 88"/>
          <p:cNvSpPr>
            <a:spLocks noChangeArrowheads="1"/>
          </p:cNvSpPr>
          <p:nvPr/>
        </p:nvSpPr>
        <p:spPr bwMode="auto">
          <a:xfrm flipV="1">
            <a:off x="1331913" y="1557338"/>
            <a:ext cx="6697662" cy="865187"/>
          </a:xfrm>
          <a:prstGeom prst="leftRightArrow">
            <a:avLst>
              <a:gd name="adj1" fmla="val 50000"/>
              <a:gd name="adj2" fmla="val 154826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rot="10800000"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A S D A = T O R A + SWY</a:t>
            </a:r>
          </a:p>
        </p:txBody>
      </p:sp>
      <p:sp>
        <p:nvSpPr>
          <p:cNvPr id="320601" name="Line 89"/>
          <p:cNvSpPr>
            <a:spLocks noChangeShapeType="1"/>
          </p:cNvSpPr>
          <p:nvPr/>
        </p:nvSpPr>
        <p:spPr bwMode="auto">
          <a:xfrm>
            <a:off x="1331913" y="620713"/>
            <a:ext cx="0" cy="1727200"/>
          </a:xfrm>
          <a:prstGeom prst="line">
            <a:avLst/>
          </a:prstGeom>
          <a:noFill/>
          <a:ln w="41275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0602" name="Line 90"/>
          <p:cNvSpPr>
            <a:spLocks noChangeShapeType="1"/>
          </p:cNvSpPr>
          <p:nvPr/>
        </p:nvSpPr>
        <p:spPr bwMode="auto">
          <a:xfrm>
            <a:off x="8029575" y="549275"/>
            <a:ext cx="0" cy="1727200"/>
          </a:xfrm>
          <a:prstGeom prst="line">
            <a:avLst/>
          </a:prstGeom>
          <a:noFill/>
          <a:ln w="41275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0603" name="Line 91"/>
          <p:cNvSpPr>
            <a:spLocks noChangeShapeType="1"/>
          </p:cNvSpPr>
          <p:nvPr/>
        </p:nvSpPr>
        <p:spPr bwMode="auto">
          <a:xfrm>
            <a:off x="2051050" y="4438650"/>
            <a:ext cx="0" cy="1727200"/>
          </a:xfrm>
          <a:prstGeom prst="line">
            <a:avLst/>
          </a:prstGeom>
          <a:noFill/>
          <a:ln w="41275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0604" name="Line 92"/>
          <p:cNvSpPr>
            <a:spLocks noChangeShapeType="1"/>
          </p:cNvSpPr>
          <p:nvPr/>
        </p:nvSpPr>
        <p:spPr bwMode="auto">
          <a:xfrm>
            <a:off x="7380288" y="4438650"/>
            <a:ext cx="0" cy="1727200"/>
          </a:xfrm>
          <a:prstGeom prst="line">
            <a:avLst/>
          </a:prstGeom>
          <a:noFill/>
          <a:ln w="41275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0605" name="Text Box 93"/>
          <p:cNvSpPr txBox="1">
            <a:spLocks noChangeArrowheads="1"/>
          </p:cNvSpPr>
          <p:nvPr/>
        </p:nvSpPr>
        <p:spPr bwMode="auto">
          <a:xfrm>
            <a:off x="611188" y="2349500"/>
            <a:ext cx="7848600" cy="2101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400" b="1">
                <a:latin typeface="Arial" panose="020B0604020202020204" pitchFamily="34" charset="0"/>
              </a:rPr>
              <a:t>ANCHE IN QUESTO CASO NON SI CONSIDERA LA THR SPOSTATA</a:t>
            </a:r>
          </a:p>
        </p:txBody>
      </p:sp>
    </p:spTree>
    <p:extLst>
      <p:ext uri="{BB962C8B-B14F-4D97-AF65-F5344CB8AC3E}">
        <p14:creationId xmlns:p14="http://schemas.microsoft.com/office/powerpoint/2010/main" val="372366977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0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20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320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320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320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3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320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20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3" dur="500"/>
                                        <p:tgtEl>
                                          <p:spTgt spid="320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320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9" dur="500"/>
                                        <p:tgtEl>
                                          <p:spTgt spid="320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3" dur="500"/>
                                        <p:tgtEl>
                                          <p:spTgt spid="3205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0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6" dur="500"/>
                                        <p:tgtEl>
                                          <p:spTgt spid="3206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0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9" dur="500"/>
                                        <p:tgtEl>
                                          <p:spTgt spid="3206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0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2" dur="500"/>
                                        <p:tgtEl>
                                          <p:spTgt spid="3205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0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5" dur="500"/>
                                        <p:tgtEl>
                                          <p:spTgt spid="3205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0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8" dur="500"/>
                                        <p:tgtEl>
                                          <p:spTgt spid="3206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0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1" dur="500"/>
                                        <p:tgtEl>
                                          <p:spTgt spid="3206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0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4" dur="500"/>
                                        <p:tgtEl>
                                          <p:spTgt spid="320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0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7" dur="500"/>
                                        <p:tgtEl>
                                          <p:spTgt spid="3205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0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0" dur="500"/>
                                        <p:tgtEl>
                                          <p:spTgt spid="320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0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5" dur="500"/>
                                        <p:tgtEl>
                                          <p:spTgt spid="320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9" dur="500"/>
                                        <p:tgtEl>
                                          <p:spTgt spid="320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0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0556" grpId="0" animBg="1"/>
      <p:bldP spid="320556" grpId="1" animBg="1"/>
      <p:bldP spid="320557" grpId="0"/>
      <p:bldP spid="320557" grpId="1"/>
      <p:bldP spid="320599" grpId="0" animBg="1"/>
      <p:bldP spid="320599" grpId="1" animBg="1"/>
      <p:bldP spid="320600" grpId="0" animBg="1"/>
      <p:bldP spid="320600" grpId="1" animBg="1"/>
      <p:bldP spid="320601" grpId="0" animBg="1"/>
      <p:bldP spid="320601" grpId="1" animBg="1"/>
      <p:bldP spid="320602" grpId="0" animBg="1"/>
      <p:bldP spid="320602" grpId="1" animBg="1"/>
      <p:bldP spid="320603" grpId="0" animBg="1"/>
      <p:bldP spid="320603" grpId="1" animBg="1"/>
      <p:bldP spid="320604" grpId="0" animBg="1"/>
      <p:bldP spid="320604" grpId="1" animBg="1"/>
      <p:bldP spid="320605" grpId="0"/>
      <p:bldP spid="320605" grpId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EC67C49F-44FB-4AAB-A061-79D420929C7E}" type="slidenum">
              <a:rPr lang="it-IT" altLang="it-IT" sz="1000">
                <a:solidFill>
                  <a:srgbClr val="FFFFFF"/>
                </a:solidFill>
              </a:rPr>
              <a:pPr/>
              <a:t>59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03427" name="Text Box 2"/>
          <p:cNvSpPr txBox="1">
            <a:spLocks noChangeArrowheads="1"/>
          </p:cNvSpPr>
          <p:nvPr/>
        </p:nvSpPr>
        <p:spPr bwMode="auto">
          <a:xfrm>
            <a:off x="6084888" y="6521450"/>
            <a:ext cx="30591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600" b="1">
                <a:latin typeface="Arial" panose="020B0604020202020204" pitchFamily="34" charset="0"/>
              </a:rPr>
              <a:t>Distanze dichiarate</a:t>
            </a:r>
          </a:p>
        </p:txBody>
      </p:sp>
      <p:sp>
        <p:nvSpPr>
          <p:cNvPr id="103428" name="Text Box 3"/>
          <p:cNvSpPr txBox="1">
            <a:spLocks noChangeArrowheads="1"/>
          </p:cNvSpPr>
          <p:nvPr/>
        </p:nvSpPr>
        <p:spPr bwMode="auto">
          <a:xfrm>
            <a:off x="2268538" y="1341438"/>
            <a:ext cx="50403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 sz="2400" b="1">
              <a:latin typeface="Arial" panose="020B0604020202020204" pitchFamily="34" charset="0"/>
            </a:endParaRPr>
          </a:p>
        </p:txBody>
      </p:sp>
      <p:sp>
        <p:nvSpPr>
          <p:cNvPr id="321540" name="Text Box 4"/>
          <p:cNvSpPr txBox="1">
            <a:spLocks noChangeArrowheads="1"/>
          </p:cNvSpPr>
          <p:nvPr/>
        </p:nvSpPr>
        <p:spPr bwMode="auto">
          <a:xfrm>
            <a:off x="0" y="0"/>
            <a:ext cx="9144000" cy="5859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LDA</a:t>
            </a:r>
          </a:p>
          <a:p>
            <a:pPr algn="ctr">
              <a:spcBef>
                <a:spcPct val="50000"/>
              </a:spcBef>
              <a:defRPr/>
            </a:pPr>
            <a:r>
              <a:rPr lang="it-IT" b="1">
                <a:latin typeface="Arial" panose="020B0604020202020204" pitchFamily="34" charset="0"/>
              </a:rPr>
              <a:t>Lunghezza di pista disponibile per l’atterraggio</a:t>
            </a:r>
          </a:p>
          <a:p>
            <a:pPr algn="ctr">
              <a:spcBef>
                <a:spcPct val="50000"/>
              </a:spcBef>
              <a:defRPr/>
            </a:pPr>
            <a:r>
              <a:rPr lang="it-IT" b="1">
                <a:latin typeface="Arial" panose="020B0604020202020204" pitchFamily="34" charset="0"/>
              </a:rPr>
              <a:t>                                                          Landing Distance Available                       </a:t>
            </a:r>
          </a:p>
          <a:p>
            <a:pPr algn="ctr">
              <a:spcBef>
                <a:spcPct val="50000"/>
              </a:spcBef>
              <a:defRPr/>
            </a:pPr>
            <a:r>
              <a:rPr lang="it-IT" b="1" i="1">
                <a:latin typeface="Arial" panose="020B0604020202020204" pitchFamily="34" charset="0"/>
              </a:rPr>
              <a:t>È la lunghezza di pista dichiarata disponibile ed idonea per la corsa di decelerazione di un aeromobile in atterraggio.</a:t>
            </a:r>
            <a:r>
              <a:rPr lang="it-IT" b="1">
                <a:latin typeface="Arial" panose="020B0604020202020204" pitchFamily="34" charset="0"/>
              </a:rPr>
              <a:t> </a:t>
            </a:r>
          </a:p>
        </p:txBody>
      </p:sp>
      <p:grpSp>
        <p:nvGrpSpPr>
          <p:cNvPr id="321541" name="Group 5"/>
          <p:cNvGrpSpPr>
            <a:grpSpLocks/>
          </p:cNvGrpSpPr>
          <p:nvPr/>
        </p:nvGrpSpPr>
        <p:grpSpPr bwMode="auto">
          <a:xfrm>
            <a:off x="2195513" y="765175"/>
            <a:ext cx="5329237" cy="936625"/>
            <a:chOff x="1383" y="1980"/>
            <a:chExt cx="3357" cy="590"/>
          </a:xfrm>
        </p:grpSpPr>
        <p:grpSp>
          <p:nvGrpSpPr>
            <p:cNvPr id="103483" name="Group 6"/>
            <p:cNvGrpSpPr>
              <a:grpSpLocks/>
            </p:cNvGrpSpPr>
            <p:nvPr/>
          </p:nvGrpSpPr>
          <p:grpSpPr bwMode="auto">
            <a:xfrm rot="5400000">
              <a:off x="2007" y="1356"/>
              <a:ext cx="590" cy="1838"/>
              <a:chOff x="2018" y="1661"/>
              <a:chExt cx="998" cy="2495"/>
            </a:xfrm>
          </p:grpSpPr>
          <p:grpSp>
            <p:nvGrpSpPr>
              <p:cNvPr id="103505" name="Group 7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grpSp>
              <p:nvGrpSpPr>
                <p:cNvPr id="103510" name="Group 8"/>
                <p:cNvGrpSpPr>
                  <a:grpSpLocks/>
                </p:cNvGrpSpPr>
                <p:nvPr/>
              </p:nvGrpSpPr>
              <p:grpSpPr bwMode="auto">
                <a:xfrm>
                  <a:off x="2018" y="1720"/>
                  <a:ext cx="998" cy="2436"/>
                  <a:chOff x="2018" y="1720"/>
                  <a:chExt cx="998" cy="2436"/>
                </a:xfrm>
              </p:grpSpPr>
              <p:sp>
                <p:nvSpPr>
                  <p:cNvPr id="10351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018" y="1720"/>
                    <a:ext cx="998" cy="2436"/>
                  </a:xfrm>
                  <a:prstGeom prst="rect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grpSp>
                <p:nvGrpSpPr>
                  <p:cNvPr id="103514" name="Group 10"/>
                  <p:cNvGrpSpPr>
                    <a:grpSpLocks/>
                  </p:cNvGrpSpPr>
                  <p:nvPr/>
                </p:nvGrpSpPr>
                <p:grpSpPr bwMode="auto">
                  <a:xfrm>
                    <a:off x="2064" y="3748"/>
                    <a:ext cx="880" cy="356"/>
                    <a:chOff x="2744" y="3929"/>
                    <a:chExt cx="680" cy="181"/>
                  </a:xfrm>
                </p:grpSpPr>
                <p:sp>
                  <p:nvSpPr>
                    <p:cNvPr id="103515" name="Rectangle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44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3516" name="Rectangle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3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3517" name="Rectangle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2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3518" name="Rectangle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16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3519" name="Rectangle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07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3520" name="Rectangle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3521" name="Rectangle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8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3522" name="Rectangle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79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</p:grpSp>
            </p:grpSp>
            <p:sp>
              <p:nvSpPr>
                <p:cNvPr id="103511" name="Line 19"/>
                <p:cNvSpPr>
                  <a:spLocks noChangeShapeType="1"/>
                </p:cNvSpPr>
                <p:nvPr/>
              </p:nvSpPr>
              <p:spPr bwMode="auto">
                <a:xfrm>
                  <a:off x="207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03512" name="Line 20"/>
                <p:cNvSpPr>
                  <a:spLocks noChangeShapeType="1"/>
                </p:cNvSpPr>
                <p:nvPr/>
              </p:nvSpPr>
              <p:spPr bwMode="auto">
                <a:xfrm>
                  <a:off x="295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103506" name="Rectangle 21"/>
              <p:cNvSpPr>
                <a:spLocks noChangeArrowheads="1"/>
              </p:cNvSpPr>
              <p:nvPr/>
            </p:nvSpPr>
            <p:spPr bwMode="auto">
              <a:xfrm>
                <a:off x="2488" y="3086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03507" name="Rectangle 22"/>
              <p:cNvSpPr>
                <a:spLocks noChangeArrowheads="1"/>
              </p:cNvSpPr>
              <p:nvPr/>
            </p:nvSpPr>
            <p:spPr bwMode="auto">
              <a:xfrm>
                <a:off x="2488" y="261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03508" name="Rectangle 23"/>
              <p:cNvSpPr>
                <a:spLocks noChangeArrowheads="1"/>
              </p:cNvSpPr>
              <p:nvPr/>
            </p:nvSpPr>
            <p:spPr bwMode="auto">
              <a:xfrm>
                <a:off x="2488" y="2135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03509" name="Rectangle 24"/>
              <p:cNvSpPr>
                <a:spLocks noChangeArrowheads="1"/>
              </p:cNvSpPr>
              <p:nvPr/>
            </p:nvSpPr>
            <p:spPr bwMode="auto">
              <a:xfrm>
                <a:off x="2488" y="166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103484" name="Text Box 25"/>
            <p:cNvSpPr txBox="1">
              <a:spLocks noChangeArrowheads="1"/>
            </p:cNvSpPr>
            <p:nvPr/>
          </p:nvSpPr>
          <p:spPr bwMode="auto">
            <a:xfrm rot="5400000">
              <a:off x="1569" y="2178"/>
              <a:ext cx="46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it-IT" altLang="it-IT" sz="2000" b="1">
                  <a:latin typeface="Arial" panose="020B0604020202020204" pitchFamily="34" charset="0"/>
                </a:rPr>
                <a:t>34 R</a:t>
              </a:r>
            </a:p>
          </p:txBody>
        </p:sp>
        <p:grpSp>
          <p:nvGrpSpPr>
            <p:cNvPr id="103485" name="Group 26"/>
            <p:cNvGrpSpPr>
              <a:grpSpLocks/>
            </p:cNvGrpSpPr>
            <p:nvPr/>
          </p:nvGrpSpPr>
          <p:grpSpPr bwMode="auto">
            <a:xfrm rot="16200000" flipH="1">
              <a:off x="3560" y="1389"/>
              <a:ext cx="590" cy="1771"/>
              <a:chOff x="2018" y="1661"/>
              <a:chExt cx="998" cy="2495"/>
            </a:xfrm>
          </p:grpSpPr>
          <p:grpSp>
            <p:nvGrpSpPr>
              <p:cNvPr id="103487" name="Group 27"/>
              <p:cNvGrpSpPr>
                <a:grpSpLocks/>
              </p:cNvGrpSpPr>
              <p:nvPr/>
            </p:nvGrpSpPr>
            <p:grpSpPr bwMode="auto">
              <a:xfrm>
                <a:off x="2018" y="1720"/>
                <a:ext cx="998" cy="2436"/>
                <a:chOff x="2018" y="1720"/>
                <a:chExt cx="998" cy="2436"/>
              </a:xfrm>
            </p:grpSpPr>
            <p:grpSp>
              <p:nvGrpSpPr>
                <p:cNvPr id="103492" name="Group 28"/>
                <p:cNvGrpSpPr>
                  <a:grpSpLocks/>
                </p:cNvGrpSpPr>
                <p:nvPr/>
              </p:nvGrpSpPr>
              <p:grpSpPr bwMode="auto">
                <a:xfrm>
                  <a:off x="2018" y="1720"/>
                  <a:ext cx="998" cy="2436"/>
                  <a:chOff x="2018" y="1720"/>
                  <a:chExt cx="998" cy="2436"/>
                </a:xfrm>
              </p:grpSpPr>
              <p:sp>
                <p:nvSpPr>
                  <p:cNvPr id="103495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2018" y="1720"/>
                    <a:ext cx="998" cy="2436"/>
                  </a:xfrm>
                  <a:prstGeom prst="rect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grpSp>
                <p:nvGrpSpPr>
                  <p:cNvPr id="103496" name="Group 30"/>
                  <p:cNvGrpSpPr>
                    <a:grpSpLocks/>
                  </p:cNvGrpSpPr>
                  <p:nvPr/>
                </p:nvGrpSpPr>
                <p:grpSpPr bwMode="auto">
                  <a:xfrm>
                    <a:off x="2064" y="3748"/>
                    <a:ext cx="880" cy="356"/>
                    <a:chOff x="2744" y="3929"/>
                    <a:chExt cx="680" cy="181"/>
                  </a:xfrm>
                </p:grpSpPr>
                <p:sp>
                  <p:nvSpPr>
                    <p:cNvPr id="103497" name="Rectangle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44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3498" name="Rectangle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3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3499" name="Rectangle 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2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3500" name="Rectangle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16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3501" name="Rectangle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07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3502" name="Rectangle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3503" name="Rectangle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8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3504" name="Rectangle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79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</p:grpSp>
            </p:grpSp>
            <p:sp>
              <p:nvSpPr>
                <p:cNvPr id="103493" name="Line 39"/>
                <p:cNvSpPr>
                  <a:spLocks noChangeShapeType="1"/>
                </p:cNvSpPr>
                <p:nvPr/>
              </p:nvSpPr>
              <p:spPr bwMode="auto">
                <a:xfrm>
                  <a:off x="207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03494" name="Line 40"/>
                <p:cNvSpPr>
                  <a:spLocks noChangeShapeType="1"/>
                </p:cNvSpPr>
                <p:nvPr/>
              </p:nvSpPr>
              <p:spPr bwMode="auto">
                <a:xfrm>
                  <a:off x="2956" y="1720"/>
                  <a:ext cx="0" cy="2436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103488" name="Rectangle 41"/>
              <p:cNvSpPr>
                <a:spLocks noChangeArrowheads="1"/>
              </p:cNvSpPr>
              <p:nvPr/>
            </p:nvSpPr>
            <p:spPr bwMode="auto">
              <a:xfrm>
                <a:off x="2488" y="3086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03489" name="Rectangle 42"/>
              <p:cNvSpPr>
                <a:spLocks noChangeArrowheads="1"/>
              </p:cNvSpPr>
              <p:nvPr/>
            </p:nvSpPr>
            <p:spPr bwMode="auto">
              <a:xfrm>
                <a:off x="2488" y="261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03490" name="Rectangle 43"/>
              <p:cNvSpPr>
                <a:spLocks noChangeArrowheads="1"/>
              </p:cNvSpPr>
              <p:nvPr/>
            </p:nvSpPr>
            <p:spPr bwMode="auto">
              <a:xfrm>
                <a:off x="2488" y="2135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03491" name="Rectangle 44"/>
              <p:cNvSpPr>
                <a:spLocks noChangeArrowheads="1"/>
              </p:cNvSpPr>
              <p:nvPr/>
            </p:nvSpPr>
            <p:spPr bwMode="auto">
              <a:xfrm>
                <a:off x="2488" y="1661"/>
                <a:ext cx="58" cy="297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sp>
          <p:nvSpPr>
            <p:cNvPr id="103486" name="Text Box 45"/>
            <p:cNvSpPr txBox="1">
              <a:spLocks noChangeArrowheads="1"/>
            </p:cNvSpPr>
            <p:nvPr/>
          </p:nvSpPr>
          <p:spPr bwMode="auto">
            <a:xfrm rot="-5400000">
              <a:off x="4087" y="2166"/>
              <a:ext cx="46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it-IT" altLang="it-IT" sz="2000" b="1">
                  <a:latin typeface="Arial" panose="020B0604020202020204" pitchFamily="34" charset="0"/>
                </a:rPr>
                <a:t>16 L</a:t>
              </a:r>
            </a:p>
          </p:txBody>
        </p:sp>
      </p:grpSp>
      <p:grpSp>
        <p:nvGrpSpPr>
          <p:cNvPr id="321582" name="Group 46"/>
          <p:cNvGrpSpPr>
            <a:grpSpLocks/>
          </p:cNvGrpSpPr>
          <p:nvPr/>
        </p:nvGrpSpPr>
        <p:grpSpPr bwMode="auto">
          <a:xfrm>
            <a:off x="2051050" y="3932238"/>
            <a:ext cx="5867400" cy="1081087"/>
            <a:chOff x="612" y="2659"/>
            <a:chExt cx="3696" cy="681"/>
          </a:xfrm>
        </p:grpSpPr>
        <p:grpSp>
          <p:nvGrpSpPr>
            <p:cNvPr id="103438" name="Group 47"/>
            <p:cNvGrpSpPr>
              <a:grpSpLocks/>
            </p:cNvGrpSpPr>
            <p:nvPr/>
          </p:nvGrpSpPr>
          <p:grpSpPr bwMode="auto">
            <a:xfrm>
              <a:off x="612" y="2659"/>
              <a:ext cx="3696" cy="681"/>
              <a:chOff x="385" y="3022"/>
              <a:chExt cx="5126" cy="1134"/>
            </a:xfrm>
          </p:grpSpPr>
          <p:grpSp>
            <p:nvGrpSpPr>
              <p:cNvPr id="103441" name="Group 48"/>
              <p:cNvGrpSpPr>
                <a:grpSpLocks/>
              </p:cNvGrpSpPr>
              <p:nvPr/>
            </p:nvGrpSpPr>
            <p:grpSpPr bwMode="auto">
              <a:xfrm>
                <a:off x="385" y="3022"/>
                <a:ext cx="5126" cy="1134"/>
                <a:chOff x="385" y="2296"/>
                <a:chExt cx="5126" cy="1134"/>
              </a:xfrm>
            </p:grpSpPr>
            <p:sp>
              <p:nvSpPr>
                <p:cNvPr id="103443" name="Rectangle 49"/>
                <p:cNvSpPr>
                  <a:spLocks noChangeArrowheads="1"/>
                </p:cNvSpPr>
                <p:nvPr/>
              </p:nvSpPr>
              <p:spPr bwMode="auto">
                <a:xfrm rot="5400000">
                  <a:off x="1452" y="1229"/>
                  <a:ext cx="1134" cy="3268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103444" name="Group 50"/>
                <p:cNvGrpSpPr>
                  <a:grpSpLocks/>
                </p:cNvGrpSpPr>
                <p:nvPr/>
              </p:nvGrpSpPr>
              <p:grpSpPr bwMode="auto">
                <a:xfrm rot="5400000">
                  <a:off x="1220" y="2692"/>
                  <a:ext cx="1000" cy="311"/>
                  <a:chOff x="2744" y="3929"/>
                  <a:chExt cx="680" cy="181"/>
                </a:xfrm>
              </p:grpSpPr>
              <p:sp>
                <p:nvSpPr>
                  <p:cNvPr id="103475" name="Rectangle 51"/>
                  <p:cNvSpPr>
                    <a:spLocks noChangeArrowheads="1"/>
                  </p:cNvSpPr>
                  <p:nvPr/>
                </p:nvSpPr>
                <p:spPr bwMode="auto">
                  <a:xfrm>
                    <a:off x="2744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03476" name="Rectangle 52"/>
                  <p:cNvSpPr>
                    <a:spLocks noChangeArrowheads="1"/>
                  </p:cNvSpPr>
                  <p:nvPr/>
                </p:nvSpPr>
                <p:spPr bwMode="auto">
                  <a:xfrm>
                    <a:off x="283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03477" name="Rectangle 53"/>
                  <p:cNvSpPr>
                    <a:spLocks noChangeArrowheads="1"/>
                  </p:cNvSpPr>
                  <p:nvPr/>
                </p:nvSpPr>
                <p:spPr bwMode="auto">
                  <a:xfrm>
                    <a:off x="2925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03478" name="Rectangle 54"/>
                  <p:cNvSpPr>
                    <a:spLocks noChangeArrowheads="1"/>
                  </p:cNvSpPr>
                  <p:nvPr/>
                </p:nvSpPr>
                <p:spPr bwMode="auto">
                  <a:xfrm>
                    <a:off x="3016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2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03479" name="Rectangle 55"/>
                  <p:cNvSpPr>
                    <a:spLocks noChangeArrowheads="1"/>
                  </p:cNvSpPr>
                  <p:nvPr/>
                </p:nvSpPr>
                <p:spPr bwMode="auto">
                  <a:xfrm>
                    <a:off x="3107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03480" name="Rectangle 56"/>
                  <p:cNvSpPr>
                    <a:spLocks noChangeArrowheads="1"/>
                  </p:cNvSpPr>
                  <p:nvPr/>
                </p:nvSpPr>
                <p:spPr bwMode="auto">
                  <a:xfrm>
                    <a:off x="319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2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03481" name="Rectangle 57"/>
                  <p:cNvSpPr>
                    <a:spLocks noChangeArrowheads="1"/>
                  </p:cNvSpPr>
                  <p:nvPr/>
                </p:nvSpPr>
                <p:spPr bwMode="auto">
                  <a:xfrm>
                    <a:off x="3288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sp>
                <p:nvSpPr>
                  <p:cNvPr id="103482" name="Rectangle 58"/>
                  <p:cNvSpPr>
                    <a:spLocks noChangeArrowheads="1"/>
                  </p:cNvSpPr>
                  <p:nvPr/>
                </p:nvSpPr>
                <p:spPr bwMode="auto">
                  <a:xfrm>
                    <a:off x="3379" y="3929"/>
                    <a:ext cx="45" cy="181"/>
                  </a:xfrm>
                  <a:prstGeom prst="rect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</p:grpSp>
            <p:sp>
              <p:nvSpPr>
                <p:cNvPr id="103445" name="Line 59"/>
                <p:cNvSpPr>
                  <a:spLocks noChangeShapeType="1"/>
                </p:cNvSpPr>
                <p:nvPr/>
              </p:nvSpPr>
              <p:spPr bwMode="auto">
                <a:xfrm rot="5400000">
                  <a:off x="2586" y="1295"/>
                  <a:ext cx="0" cy="2134"/>
                </a:xfrm>
                <a:prstGeom prst="line">
                  <a:avLst/>
                </a:prstGeom>
                <a:noFill/>
                <a:ln w="635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03446" name="Line 60"/>
                <p:cNvSpPr>
                  <a:spLocks noChangeShapeType="1"/>
                </p:cNvSpPr>
                <p:nvPr/>
              </p:nvSpPr>
              <p:spPr bwMode="auto">
                <a:xfrm rot="5400000">
                  <a:off x="2586" y="2295"/>
                  <a:ext cx="0" cy="2134"/>
                </a:xfrm>
                <a:prstGeom prst="line">
                  <a:avLst/>
                </a:prstGeom>
                <a:noFill/>
                <a:ln w="635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03447" name="Rectangle 61"/>
                <p:cNvSpPr>
                  <a:spLocks noChangeArrowheads="1"/>
                </p:cNvSpPr>
                <p:nvPr/>
              </p:nvSpPr>
              <p:spPr bwMode="auto">
                <a:xfrm rot="5400000">
                  <a:off x="2293" y="2733"/>
                  <a:ext cx="66" cy="260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03448" name="Rectangle 62"/>
                <p:cNvSpPr>
                  <a:spLocks noChangeArrowheads="1"/>
                </p:cNvSpPr>
                <p:nvPr/>
              </p:nvSpPr>
              <p:spPr bwMode="auto">
                <a:xfrm rot="5400000">
                  <a:off x="2709" y="2732"/>
                  <a:ext cx="66" cy="261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03449" name="Rectangle 63"/>
                <p:cNvSpPr>
                  <a:spLocks noChangeArrowheads="1"/>
                </p:cNvSpPr>
                <p:nvPr/>
              </p:nvSpPr>
              <p:spPr bwMode="auto">
                <a:xfrm rot="5400000">
                  <a:off x="3126" y="2732"/>
                  <a:ext cx="66" cy="261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103450" name="Group 64"/>
                <p:cNvGrpSpPr>
                  <a:grpSpLocks/>
                </p:cNvGrpSpPr>
                <p:nvPr/>
              </p:nvGrpSpPr>
              <p:grpSpPr bwMode="auto">
                <a:xfrm rot="16200000" flipH="1">
                  <a:off x="3916" y="1835"/>
                  <a:ext cx="1134" cy="2056"/>
                  <a:chOff x="2018" y="1720"/>
                  <a:chExt cx="998" cy="2436"/>
                </a:xfrm>
              </p:grpSpPr>
              <p:sp>
                <p:nvSpPr>
                  <p:cNvPr id="103465" name="Rectangle 65"/>
                  <p:cNvSpPr>
                    <a:spLocks noChangeArrowheads="1"/>
                  </p:cNvSpPr>
                  <p:nvPr/>
                </p:nvSpPr>
                <p:spPr bwMode="auto">
                  <a:xfrm>
                    <a:off x="2018" y="1720"/>
                    <a:ext cx="998" cy="2436"/>
                  </a:xfrm>
                  <a:prstGeom prst="rect">
                    <a:avLst/>
                  </a:prstGeom>
                  <a:solidFill>
                    <a:srgbClr val="969696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grpSp>
                <p:nvGrpSpPr>
                  <p:cNvPr id="103466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2064" y="3748"/>
                    <a:ext cx="880" cy="356"/>
                    <a:chOff x="2744" y="3929"/>
                    <a:chExt cx="680" cy="181"/>
                  </a:xfrm>
                </p:grpSpPr>
                <p:sp>
                  <p:nvSpPr>
                    <p:cNvPr id="103467" name="Rectangle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44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3468" name="Rectangle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3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3469" name="Rectangle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25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3470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16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3471" name="Rectangle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07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3472" name="Rectangle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3473" name="Rectangle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88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  <p:sp>
                  <p:nvSpPr>
                    <p:cNvPr id="103474" name="Rectangle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79" y="3929"/>
                      <a:ext cx="45" cy="181"/>
                    </a:xfrm>
                    <a:prstGeom prst="rect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endParaRPr lang="it-IT" altLang="it-IT"/>
                    </a:p>
                  </p:txBody>
                </p:sp>
              </p:grpSp>
            </p:grpSp>
            <p:sp>
              <p:nvSpPr>
                <p:cNvPr id="103451" name="Line 75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483" y="1334"/>
                  <a:ext cx="0" cy="2056"/>
                </a:xfrm>
                <a:prstGeom prst="line">
                  <a:avLst/>
                </a:prstGeom>
                <a:noFill/>
                <a:ln w="635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03452" name="Line 76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483" y="2334"/>
                  <a:ext cx="0" cy="2056"/>
                </a:xfrm>
                <a:prstGeom prst="line">
                  <a:avLst/>
                </a:prstGeom>
                <a:noFill/>
                <a:ln w="635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03453" name="Rectangle 77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4701" y="2737"/>
                  <a:ext cx="66" cy="251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03454" name="Rectangle 78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4300" y="2737"/>
                  <a:ext cx="66" cy="251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03455" name="Rectangle 79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3898" y="2737"/>
                  <a:ext cx="66" cy="251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103456" name="Rectangle 80"/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3498" y="2737"/>
                  <a:ext cx="66" cy="251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103457" name="Group 81"/>
                <p:cNvGrpSpPr>
                  <a:grpSpLocks/>
                </p:cNvGrpSpPr>
                <p:nvPr/>
              </p:nvGrpSpPr>
              <p:grpSpPr bwMode="auto">
                <a:xfrm>
                  <a:off x="385" y="2432"/>
                  <a:ext cx="1005" cy="816"/>
                  <a:chOff x="1519" y="1253"/>
                  <a:chExt cx="1005" cy="816"/>
                </a:xfrm>
              </p:grpSpPr>
              <p:sp>
                <p:nvSpPr>
                  <p:cNvPr id="103458" name="Line 82"/>
                  <p:cNvSpPr>
                    <a:spLocks noChangeShapeType="1"/>
                  </p:cNvSpPr>
                  <p:nvPr/>
                </p:nvSpPr>
                <p:spPr bwMode="auto">
                  <a:xfrm>
                    <a:off x="2449" y="1253"/>
                    <a:ext cx="75" cy="0"/>
                  </a:xfrm>
                  <a:prstGeom prst="line">
                    <a:avLst/>
                  </a:prstGeom>
                  <a:noFill/>
                  <a:ln w="50800">
                    <a:solidFill>
                      <a:schemeClr val="tx2"/>
                    </a:solidFill>
                    <a:round/>
                    <a:headEnd type="none" w="sm" len="sm"/>
                    <a:tailEnd type="stealth" w="med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3459" name="Line 83"/>
                  <p:cNvSpPr>
                    <a:spLocks noChangeShapeType="1"/>
                  </p:cNvSpPr>
                  <p:nvPr/>
                </p:nvSpPr>
                <p:spPr bwMode="auto">
                  <a:xfrm>
                    <a:off x="2449" y="1445"/>
                    <a:ext cx="75" cy="0"/>
                  </a:xfrm>
                  <a:prstGeom prst="line">
                    <a:avLst/>
                  </a:prstGeom>
                  <a:noFill/>
                  <a:ln w="50800">
                    <a:solidFill>
                      <a:schemeClr val="tx2"/>
                    </a:solidFill>
                    <a:round/>
                    <a:headEnd type="none" w="sm" len="sm"/>
                    <a:tailEnd type="stealth" w="med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3460" name="Line 84"/>
                  <p:cNvSpPr>
                    <a:spLocks noChangeShapeType="1"/>
                  </p:cNvSpPr>
                  <p:nvPr/>
                </p:nvSpPr>
                <p:spPr bwMode="auto">
                  <a:xfrm>
                    <a:off x="2449" y="1637"/>
                    <a:ext cx="75" cy="0"/>
                  </a:xfrm>
                  <a:prstGeom prst="line">
                    <a:avLst/>
                  </a:prstGeom>
                  <a:noFill/>
                  <a:ln w="50800">
                    <a:solidFill>
                      <a:schemeClr val="tx2"/>
                    </a:solidFill>
                    <a:round/>
                    <a:headEnd type="none" w="sm" len="sm"/>
                    <a:tailEnd type="stealth" w="med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3461" name="Line 85"/>
                  <p:cNvSpPr>
                    <a:spLocks noChangeShapeType="1"/>
                  </p:cNvSpPr>
                  <p:nvPr/>
                </p:nvSpPr>
                <p:spPr bwMode="auto">
                  <a:xfrm>
                    <a:off x="2449" y="1877"/>
                    <a:ext cx="75" cy="0"/>
                  </a:xfrm>
                  <a:prstGeom prst="line">
                    <a:avLst/>
                  </a:prstGeom>
                  <a:noFill/>
                  <a:ln w="50800">
                    <a:solidFill>
                      <a:schemeClr val="tx2"/>
                    </a:solidFill>
                    <a:round/>
                    <a:headEnd type="none" w="sm" len="sm"/>
                    <a:tailEnd type="stealth" w="med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3462" name="Line 86"/>
                  <p:cNvSpPr>
                    <a:spLocks noChangeShapeType="1"/>
                  </p:cNvSpPr>
                  <p:nvPr/>
                </p:nvSpPr>
                <p:spPr bwMode="auto">
                  <a:xfrm>
                    <a:off x="2449" y="2069"/>
                    <a:ext cx="75" cy="0"/>
                  </a:xfrm>
                  <a:prstGeom prst="line">
                    <a:avLst/>
                  </a:prstGeom>
                  <a:noFill/>
                  <a:ln w="50800">
                    <a:solidFill>
                      <a:schemeClr val="tx2"/>
                    </a:solidFill>
                    <a:round/>
                    <a:headEnd type="none" w="sm" len="sm"/>
                    <a:tailEnd type="stealth" w="med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3463" name="Line 8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519" y="1637"/>
                    <a:ext cx="872" cy="0"/>
                  </a:xfrm>
                  <a:prstGeom prst="line">
                    <a:avLst/>
                  </a:prstGeom>
                  <a:noFill/>
                  <a:ln w="76200">
                    <a:solidFill>
                      <a:schemeClr val="tx2"/>
                    </a:solidFill>
                    <a:prstDash val="lgDash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3464" name="Line 88"/>
                  <p:cNvSpPr>
                    <a:spLocks noChangeShapeType="1"/>
                  </p:cNvSpPr>
                  <p:nvPr/>
                </p:nvSpPr>
                <p:spPr bwMode="auto">
                  <a:xfrm>
                    <a:off x="1918" y="1637"/>
                    <a:ext cx="74" cy="0"/>
                  </a:xfrm>
                  <a:prstGeom prst="line">
                    <a:avLst/>
                  </a:prstGeom>
                  <a:noFill/>
                  <a:ln w="50800">
                    <a:solidFill>
                      <a:schemeClr val="tx2"/>
                    </a:solidFill>
                    <a:round/>
                    <a:headEnd type="none" w="sm" len="sm"/>
                    <a:tailEnd type="stealth" w="med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</p:grpSp>
          <p:sp>
            <p:nvSpPr>
              <p:cNvPr id="103442" name="Line 89"/>
              <p:cNvSpPr>
                <a:spLocks noChangeShapeType="1"/>
              </p:cNvSpPr>
              <p:nvPr/>
            </p:nvSpPr>
            <p:spPr bwMode="auto">
              <a:xfrm flipV="1">
                <a:off x="1519" y="3022"/>
                <a:ext cx="0" cy="1134"/>
              </a:xfrm>
              <a:prstGeom prst="line">
                <a:avLst/>
              </a:prstGeom>
              <a:noFill/>
              <a:ln w="76200">
                <a:solidFill>
                  <a:schemeClr val="tx2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103439" name="Text Box 90"/>
            <p:cNvSpPr txBox="1">
              <a:spLocks noChangeArrowheads="1"/>
            </p:cNvSpPr>
            <p:nvPr/>
          </p:nvSpPr>
          <p:spPr bwMode="auto">
            <a:xfrm rot="5400000">
              <a:off x="1531" y="2896"/>
              <a:ext cx="544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it-IT" altLang="it-IT" sz="2000" b="1">
                  <a:latin typeface="Arial" panose="020B0604020202020204" pitchFamily="34" charset="0"/>
                </a:rPr>
                <a:t>34 R</a:t>
              </a:r>
            </a:p>
          </p:txBody>
        </p:sp>
        <p:sp>
          <p:nvSpPr>
            <p:cNvPr id="103440" name="Text Box 91"/>
            <p:cNvSpPr txBox="1">
              <a:spLocks noChangeArrowheads="1"/>
            </p:cNvSpPr>
            <p:nvPr/>
          </p:nvSpPr>
          <p:spPr bwMode="auto">
            <a:xfrm rot="-5400000">
              <a:off x="3669" y="2845"/>
              <a:ext cx="53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it-IT" altLang="it-IT" sz="2000" b="1">
                  <a:latin typeface="Arial" panose="020B0604020202020204" pitchFamily="34" charset="0"/>
                </a:rPr>
                <a:t>16 L</a:t>
              </a:r>
            </a:p>
          </p:txBody>
        </p:sp>
      </p:grpSp>
      <p:sp>
        <p:nvSpPr>
          <p:cNvPr id="321628" name="AutoShape 92"/>
          <p:cNvSpPr>
            <a:spLocks noChangeArrowheads="1"/>
          </p:cNvSpPr>
          <p:nvPr/>
        </p:nvSpPr>
        <p:spPr bwMode="auto">
          <a:xfrm flipV="1">
            <a:off x="2266950" y="1916113"/>
            <a:ext cx="5256213" cy="865187"/>
          </a:xfrm>
          <a:prstGeom prst="leftRightArrow">
            <a:avLst>
              <a:gd name="adj1" fmla="val 50000"/>
              <a:gd name="adj2" fmla="val 121505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rot="10800000"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L D A = T O R A</a:t>
            </a:r>
          </a:p>
        </p:txBody>
      </p:sp>
      <p:sp>
        <p:nvSpPr>
          <p:cNvPr id="321629" name="Line 93"/>
          <p:cNvSpPr>
            <a:spLocks noChangeShapeType="1"/>
          </p:cNvSpPr>
          <p:nvPr/>
        </p:nvSpPr>
        <p:spPr bwMode="auto">
          <a:xfrm>
            <a:off x="2195513" y="1123950"/>
            <a:ext cx="0" cy="1655763"/>
          </a:xfrm>
          <a:prstGeom prst="line">
            <a:avLst/>
          </a:prstGeom>
          <a:noFill/>
          <a:ln w="47625">
            <a:solidFill>
              <a:schemeClr val="tx2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1630" name="Line 94"/>
          <p:cNvSpPr>
            <a:spLocks noChangeShapeType="1"/>
          </p:cNvSpPr>
          <p:nvPr/>
        </p:nvSpPr>
        <p:spPr bwMode="auto">
          <a:xfrm>
            <a:off x="7524750" y="1196975"/>
            <a:ext cx="0" cy="1655763"/>
          </a:xfrm>
          <a:prstGeom prst="line">
            <a:avLst/>
          </a:prstGeom>
          <a:noFill/>
          <a:ln w="47625">
            <a:solidFill>
              <a:schemeClr val="tx2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1631" name="Line 95"/>
          <p:cNvSpPr>
            <a:spLocks noChangeShapeType="1"/>
          </p:cNvSpPr>
          <p:nvPr/>
        </p:nvSpPr>
        <p:spPr bwMode="auto">
          <a:xfrm>
            <a:off x="3348038" y="4437063"/>
            <a:ext cx="0" cy="1655762"/>
          </a:xfrm>
          <a:prstGeom prst="line">
            <a:avLst/>
          </a:prstGeom>
          <a:noFill/>
          <a:ln w="47625">
            <a:solidFill>
              <a:schemeClr val="tx2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1632" name="Line 96"/>
          <p:cNvSpPr>
            <a:spLocks noChangeShapeType="1"/>
          </p:cNvSpPr>
          <p:nvPr/>
        </p:nvSpPr>
        <p:spPr bwMode="auto">
          <a:xfrm>
            <a:off x="7883525" y="4437063"/>
            <a:ext cx="0" cy="1655762"/>
          </a:xfrm>
          <a:prstGeom prst="line">
            <a:avLst/>
          </a:prstGeom>
          <a:noFill/>
          <a:ln w="47625">
            <a:solidFill>
              <a:schemeClr val="tx2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1633" name="AutoShape 97"/>
          <p:cNvSpPr>
            <a:spLocks noChangeArrowheads="1"/>
          </p:cNvSpPr>
          <p:nvPr/>
        </p:nvSpPr>
        <p:spPr bwMode="auto">
          <a:xfrm flipV="1">
            <a:off x="3349625" y="5157788"/>
            <a:ext cx="4535488" cy="865187"/>
          </a:xfrm>
          <a:prstGeom prst="leftRightArrow">
            <a:avLst>
              <a:gd name="adj1" fmla="val 50000"/>
              <a:gd name="adj2" fmla="val 104844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rot="10800000"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L D A</a:t>
            </a:r>
          </a:p>
        </p:txBody>
      </p:sp>
    </p:spTree>
    <p:extLst>
      <p:ext uri="{BB962C8B-B14F-4D97-AF65-F5344CB8AC3E}">
        <p14:creationId xmlns:p14="http://schemas.microsoft.com/office/powerpoint/2010/main" val="267941165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5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215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5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215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5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3215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5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3215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3215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15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3215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15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3215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15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3215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15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21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321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321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6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8" dur="500"/>
                                        <p:tgtEl>
                                          <p:spTgt spid="321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5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21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5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3216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3216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6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321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1540" grpId="0" build="allAtOnce"/>
      <p:bldP spid="321628" grpId="0" animBg="1"/>
      <p:bldP spid="321629" grpId="0" animBg="1"/>
      <p:bldP spid="321630" grpId="0" animBg="1"/>
      <p:bldP spid="321631" grpId="0" animBg="1"/>
      <p:bldP spid="321632" grpId="0" animBg="1"/>
      <p:bldP spid="32163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B47A0F08-377F-4B31-89E5-68877EE0E548}" type="slidenum">
              <a:rPr lang="it-IT" altLang="it-IT" sz="1000">
                <a:solidFill>
                  <a:srgbClr val="FFFFFF"/>
                </a:solidFill>
              </a:rPr>
              <a:pPr/>
              <a:t>6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8435" name="Text Box 2"/>
          <p:cNvSpPr txBox="1">
            <a:spLocks noChangeArrowheads="1"/>
          </p:cNvSpPr>
          <p:nvPr/>
        </p:nvSpPr>
        <p:spPr bwMode="auto">
          <a:xfrm>
            <a:off x="179388" y="260350"/>
            <a:ext cx="8748712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Classificazione in funzione del tipo di utenti</a:t>
            </a:r>
            <a:r>
              <a:rPr lang="it-IT" altLang="it-IT" sz="3200">
                <a:latin typeface="Arial" panose="020B0604020202020204" pitchFamily="34" charset="0"/>
              </a:rPr>
              <a:t>.</a:t>
            </a:r>
            <a:r>
              <a:rPr lang="it-IT" altLang="it-IT" sz="1800"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36874" name="Text Box 10"/>
          <p:cNvSpPr txBox="1">
            <a:spLocks noChangeArrowheads="1"/>
          </p:cNvSpPr>
          <p:nvPr/>
        </p:nvSpPr>
        <p:spPr bwMode="auto">
          <a:xfrm>
            <a:off x="3563938" y="981075"/>
            <a:ext cx="2097087" cy="823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66FF3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041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2319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422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4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Misti</a:t>
            </a:r>
          </a:p>
        </p:txBody>
      </p:sp>
      <p:sp>
        <p:nvSpPr>
          <p:cNvPr id="36875" name="Text Box 11"/>
          <p:cNvSpPr txBox="1">
            <a:spLocks noChangeArrowheads="1"/>
          </p:cNvSpPr>
          <p:nvPr/>
        </p:nvSpPr>
        <p:spPr bwMode="auto">
          <a:xfrm>
            <a:off x="0" y="3068638"/>
            <a:ext cx="9144000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4800" b="1">
                <a:latin typeface="Arial" panose="020B0604020202020204" pitchFamily="34" charset="0"/>
              </a:rPr>
              <a:t>Sono ammessi sia traffici militari che civili</a:t>
            </a:r>
          </a:p>
        </p:txBody>
      </p:sp>
      <p:sp>
        <p:nvSpPr>
          <p:cNvPr id="36876" name="Text Box 12"/>
          <p:cNvSpPr txBox="1">
            <a:spLocks noChangeArrowheads="1"/>
          </p:cNvSpPr>
          <p:nvPr/>
        </p:nvSpPr>
        <p:spPr bwMode="auto">
          <a:xfrm>
            <a:off x="0" y="1844675"/>
            <a:ext cx="9144000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4800" b="1">
                <a:latin typeface="Arial" panose="020B0604020202020204" pitchFamily="34" charset="0"/>
              </a:rPr>
              <a:t>Tutti gli aerodromi civili dello Stato italiano sono misti</a:t>
            </a:r>
          </a:p>
        </p:txBody>
      </p:sp>
      <p:sp>
        <p:nvSpPr>
          <p:cNvPr id="36877" name="Text Box 13"/>
          <p:cNvSpPr txBox="1">
            <a:spLocks noChangeArrowheads="1"/>
          </p:cNvSpPr>
          <p:nvPr/>
        </p:nvSpPr>
        <p:spPr bwMode="auto">
          <a:xfrm>
            <a:off x="0" y="4005263"/>
            <a:ext cx="9144000" cy="228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4800" b="1" dirty="0" smtClean="0">
                <a:latin typeface="Arial" panose="020B0604020202020204" pitchFamily="34" charset="0"/>
              </a:rPr>
              <a:t>…solo </a:t>
            </a:r>
            <a:r>
              <a:rPr lang="it-IT" altLang="it-IT" sz="4800" b="1" dirty="0">
                <a:latin typeface="Arial" panose="020B0604020202020204" pitchFamily="34" charset="0"/>
              </a:rPr>
              <a:t>alcuni aerodromi militari sono aperti al traffico aereo civile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6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6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5" dur="500"/>
                                        <p:tgtEl>
                                          <p:spTgt spid="368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36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36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874" grpId="0"/>
      <p:bldP spid="36875" grpId="0"/>
      <p:bldP spid="36875" grpId="1"/>
      <p:bldP spid="36876" grpId="0"/>
      <p:bldP spid="36877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A2B16B43-E516-4D23-8528-BF147A27BA53}" type="slidenum">
              <a:rPr lang="it-IT" altLang="it-IT" sz="1000">
                <a:solidFill>
                  <a:srgbClr val="FFFFFF"/>
                </a:solidFill>
              </a:rPr>
              <a:pPr/>
              <a:t>60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284674" name="Text Box 2"/>
          <p:cNvSpPr txBox="1">
            <a:spLocks noChangeArrowheads="1"/>
          </p:cNvSpPr>
          <p:nvPr/>
        </p:nvSpPr>
        <p:spPr bwMode="auto">
          <a:xfrm>
            <a:off x="-36513" y="44450"/>
            <a:ext cx="9074151" cy="6403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5400" b="1" dirty="0">
                <a:solidFill>
                  <a:srgbClr val="FFFF00"/>
                </a:solidFill>
                <a:latin typeface="Arial" panose="020B0604020202020204" pitchFamily="34" charset="0"/>
              </a:rPr>
              <a:t>Via Di Rullaggio – </a:t>
            </a:r>
            <a:r>
              <a:rPr lang="it-IT" altLang="it-IT" sz="5400" b="1" dirty="0" err="1">
                <a:solidFill>
                  <a:srgbClr val="FFFF00"/>
                </a:solidFill>
                <a:latin typeface="Arial" panose="020B0604020202020204" pitchFamily="34" charset="0"/>
              </a:rPr>
              <a:t>Taxiway</a:t>
            </a:r>
            <a:r>
              <a:rPr lang="it-IT" altLang="it-IT" sz="5400" b="1" dirty="0">
                <a:solidFill>
                  <a:srgbClr val="FFFF00"/>
                </a:solidFill>
                <a:latin typeface="Arial" panose="020B0604020202020204" pitchFamily="34" charset="0"/>
              </a:rPr>
              <a:t>  TWY</a:t>
            </a:r>
          </a:p>
          <a:p>
            <a:pPr algn="ctr"/>
            <a:endParaRPr lang="it-IT" altLang="it-IT" sz="5400" b="1" i="1" dirty="0">
              <a:solidFill>
                <a:srgbClr val="FFFF00"/>
              </a:solidFill>
              <a:latin typeface="Arial" panose="020B0604020202020204" pitchFamily="34" charset="0"/>
            </a:endParaRPr>
          </a:p>
          <a:p>
            <a:pPr algn="ctr"/>
            <a:r>
              <a:rPr lang="it-IT" altLang="it-IT" b="1" i="1" dirty="0">
                <a:latin typeface="Arial" panose="020B0604020202020204" pitchFamily="34" charset="0"/>
              </a:rPr>
              <a:t>Una via di rullaggio (</a:t>
            </a:r>
            <a:r>
              <a:rPr lang="it-IT" altLang="it-IT" b="1" i="1" dirty="0" err="1">
                <a:latin typeface="Arial" panose="020B0604020202020204" pitchFamily="34" charset="0"/>
              </a:rPr>
              <a:t>taxiway</a:t>
            </a:r>
            <a:r>
              <a:rPr lang="it-IT" altLang="it-IT" b="1" i="1" dirty="0">
                <a:latin typeface="Arial" panose="020B0604020202020204" pitchFamily="34" charset="0"/>
              </a:rPr>
              <a:t>) è un percorso determinato su di un aerodromo terrestre, adibito al rullaggio degli aeromobili e che permette il  collegamento tra due parti dell’aerodromo stesso.                        </a:t>
            </a:r>
            <a:r>
              <a:rPr lang="it-IT" altLang="it-IT" b="1" i="1" dirty="0" smtClean="0">
                <a:latin typeface="Arial" panose="020B0604020202020204" pitchFamily="34" charset="0"/>
              </a:rPr>
              <a:t> </a:t>
            </a:r>
          </a:p>
          <a:p>
            <a:pPr algn="ctr"/>
            <a:r>
              <a:rPr lang="it-IT" altLang="it-IT" b="1" i="1" dirty="0" smtClean="0">
                <a:latin typeface="Arial" panose="020B0604020202020204" pitchFamily="34" charset="0"/>
              </a:rPr>
              <a:t>La TWY include:</a:t>
            </a:r>
            <a:endParaRPr lang="it-IT" altLang="it-IT" b="1" i="1" dirty="0">
              <a:latin typeface="Arial" panose="020B0604020202020204" pitchFamily="34" charset="0"/>
            </a:endParaRPr>
          </a:p>
        </p:txBody>
      </p:sp>
      <p:sp>
        <p:nvSpPr>
          <p:cNvPr id="104452" name="Text Box 3"/>
          <p:cNvSpPr txBox="1">
            <a:spLocks noChangeArrowheads="1"/>
          </p:cNvSpPr>
          <p:nvPr/>
        </p:nvSpPr>
        <p:spPr bwMode="auto">
          <a:xfrm>
            <a:off x="5127625" y="63500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endParaRPr lang="it-IT" altLang="it-IT" sz="2400" b="1">
              <a:latin typeface="Arial" panose="020B0604020202020204" pitchFamily="34" charset="0"/>
            </a:endParaRPr>
          </a:p>
        </p:txBody>
      </p:sp>
      <p:sp>
        <p:nvSpPr>
          <p:cNvPr id="104453" name="Text Box 4"/>
          <p:cNvSpPr txBox="1">
            <a:spLocks noChangeArrowheads="1"/>
          </p:cNvSpPr>
          <p:nvPr/>
        </p:nvSpPr>
        <p:spPr bwMode="auto">
          <a:xfrm>
            <a:off x="7451725" y="6453188"/>
            <a:ext cx="1727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TWYs</a:t>
            </a:r>
          </a:p>
        </p:txBody>
      </p:sp>
    </p:spTree>
    <p:extLst>
      <p:ext uri="{BB962C8B-B14F-4D97-AF65-F5344CB8AC3E}">
        <p14:creationId xmlns:p14="http://schemas.microsoft.com/office/powerpoint/2010/main" val="357837521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84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6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2846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6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" dur="500"/>
                                        <p:tgtEl>
                                          <p:spTgt spid="2846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1954E7E1-C808-476E-AFBC-599B4859DC05}" type="slidenum">
              <a:rPr lang="it-IT" altLang="it-IT" sz="1000">
                <a:solidFill>
                  <a:srgbClr val="FFFFFF"/>
                </a:solidFill>
              </a:rPr>
              <a:pPr/>
              <a:t>61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05475" name="Text Box 2"/>
          <p:cNvSpPr txBox="1">
            <a:spLocks noChangeArrowheads="1"/>
          </p:cNvSpPr>
          <p:nvPr/>
        </p:nvSpPr>
        <p:spPr bwMode="auto">
          <a:xfrm>
            <a:off x="7451725" y="6453188"/>
            <a:ext cx="1727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TWYs</a:t>
            </a:r>
          </a:p>
        </p:txBody>
      </p:sp>
      <p:sp>
        <p:nvSpPr>
          <p:cNvPr id="285699" name="Text Box 3"/>
          <p:cNvSpPr txBox="1">
            <a:spLocks noChangeArrowheads="1"/>
          </p:cNvSpPr>
          <p:nvPr/>
        </p:nvSpPr>
        <p:spPr bwMode="auto">
          <a:xfrm>
            <a:off x="-107950" y="44450"/>
            <a:ext cx="9145588" cy="558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  <a:buFont typeface="Symbol" panose="05050102010706020507" pitchFamily="18" charset="2"/>
              <a:buNone/>
            </a:pPr>
            <a:r>
              <a:rPr lang="it-IT" altLang="it-IT" b="1" dirty="0">
                <a:solidFill>
                  <a:srgbClr val="FF0000"/>
                </a:solidFill>
                <a:latin typeface="Arial" panose="020B0604020202020204" pitchFamily="34" charset="0"/>
              </a:rPr>
              <a:t>il corridoio di rullaggio per la zona di stazionamento dell’aeromobile      </a:t>
            </a:r>
            <a:r>
              <a:rPr lang="it-IT" altLang="it-IT" b="1" dirty="0" err="1">
                <a:solidFill>
                  <a:srgbClr val="FF9900"/>
                </a:solidFill>
                <a:latin typeface="Arial" panose="020B0604020202020204" pitchFamily="34" charset="0"/>
              </a:rPr>
              <a:t>aircraft</a:t>
            </a:r>
            <a:r>
              <a:rPr lang="it-IT" altLang="it-IT" b="1" dirty="0">
                <a:solidFill>
                  <a:srgbClr val="FF9900"/>
                </a:solidFill>
                <a:latin typeface="Arial" panose="020B0604020202020204" pitchFamily="34" charset="0"/>
              </a:rPr>
              <a:t> stand </a:t>
            </a:r>
            <a:r>
              <a:rPr lang="it-IT" altLang="it-IT" b="1" dirty="0" err="1">
                <a:solidFill>
                  <a:srgbClr val="FF9900"/>
                </a:solidFill>
                <a:latin typeface="Arial" panose="020B0604020202020204" pitchFamily="34" charset="0"/>
              </a:rPr>
              <a:t>taxilane</a:t>
            </a:r>
            <a:endParaRPr lang="it-IT" altLang="it-IT" b="1" dirty="0">
              <a:solidFill>
                <a:srgbClr val="FF9900"/>
              </a:solidFill>
              <a:latin typeface="Arial" panose="020B0604020202020204" pitchFamily="34" charset="0"/>
            </a:endParaRPr>
          </a:p>
          <a:p>
            <a:pPr algn="ctr">
              <a:spcBef>
                <a:spcPct val="50000"/>
              </a:spcBef>
              <a:buFont typeface="Symbol" panose="05050102010706020507" pitchFamily="18" charset="2"/>
              <a:buNone/>
            </a:pPr>
            <a:r>
              <a:rPr lang="it-IT" altLang="it-IT" b="1" i="1" dirty="0">
                <a:latin typeface="Arial" panose="020B0604020202020204" pitchFamily="34" charset="0"/>
              </a:rPr>
              <a:t>Una parte del piazzale designata come una via di rullaggio e destinata solamente a permettere l’accesso dell’aeromobile alle aree di stazionamento. </a:t>
            </a:r>
            <a:endParaRPr lang="it-IT" altLang="it-IT" b="1" dirty="0">
              <a:latin typeface="Arial" panose="020B0604020202020204" pitchFamily="34" charset="0"/>
            </a:endParaRPr>
          </a:p>
          <a:p>
            <a:pPr algn="ctr">
              <a:spcBef>
                <a:spcPct val="50000"/>
              </a:spcBef>
            </a:pPr>
            <a:endParaRPr lang="it-IT" altLang="it-IT" b="1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572298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6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856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6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2856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72216A81-F9FA-4B2C-944E-855AF93B3F6A}" type="slidenum">
              <a:rPr lang="it-IT" altLang="it-IT" sz="1000">
                <a:solidFill>
                  <a:srgbClr val="FFFFFF"/>
                </a:solidFill>
              </a:rPr>
              <a:pPr/>
              <a:t>62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06499" name="Text Box 2"/>
          <p:cNvSpPr txBox="1">
            <a:spLocks noChangeArrowheads="1"/>
          </p:cNvSpPr>
          <p:nvPr/>
        </p:nvSpPr>
        <p:spPr bwMode="auto">
          <a:xfrm>
            <a:off x="7451725" y="6453188"/>
            <a:ext cx="1727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TWYs</a:t>
            </a:r>
          </a:p>
        </p:txBody>
      </p:sp>
      <p:sp>
        <p:nvSpPr>
          <p:cNvPr id="286723" name="Text Box 3"/>
          <p:cNvSpPr txBox="1">
            <a:spLocks noChangeArrowheads="1"/>
          </p:cNvSpPr>
          <p:nvPr/>
        </p:nvSpPr>
        <p:spPr bwMode="auto">
          <a:xfrm>
            <a:off x="0" y="981075"/>
            <a:ext cx="9145588" cy="4968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  <a:buFont typeface="Symbol" panose="05050102010706020507" pitchFamily="18" charset="2"/>
              <a:buNone/>
            </a:pPr>
            <a:r>
              <a:rPr lang="it-IT" altLang="it-IT" sz="4000" b="1" dirty="0">
                <a:solidFill>
                  <a:srgbClr val="FF0000"/>
                </a:solidFill>
                <a:latin typeface="Arial" panose="020B0604020202020204" pitchFamily="34" charset="0"/>
              </a:rPr>
              <a:t>via di rullaggio del piazzale</a:t>
            </a:r>
            <a:r>
              <a:rPr lang="it-IT" altLang="it-IT" sz="4000" b="1" dirty="0">
                <a:solidFill>
                  <a:srgbClr val="FFFF00"/>
                </a:solidFill>
                <a:latin typeface="Arial" panose="020B0604020202020204" pitchFamily="34" charset="0"/>
              </a:rPr>
              <a:t>        </a:t>
            </a:r>
            <a:r>
              <a:rPr lang="it-IT" altLang="it-IT" sz="4000" b="1" dirty="0" err="1">
                <a:solidFill>
                  <a:srgbClr val="FFFF00"/>
                </a:solidFill>
                <a:latin typeface="Arial" panose="020B0604020202020204" pitchFamily="34" charset="0"/>
              </a:rPr>
              <a:t>apron</a:t>
            </a:r>
            <a:r>
              <a:rPr lang="it-IT" altLang="it-IT" sz="4000" b="1" dirty="0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r>
              <a:rPr lang="it-IT" altLang="it-IT" sz="4000" b="1" dirty="0" err="1">
                <a:solidFill>
                  <a:srgbClr val="FFFF00"/>
                </a:solidFill>
                <a:latin typeface="Arial" panose="020B0604020202020204" pitchFamily="34" charset="0"/>
              </a:rPr>
              <a:t>taxiway</a:t>
            </a:r>
            <a:r>
              <a:rPr lang="it-IT" altLang="it-IT" sz="4000" b="1" i="1" dirty="0">
                <a:latin typeface="Arial" panose="020B0604020202020204" pitchFamily="34" charset="0"/>
              </a:rPr>
              <a:t>                         </a:t>
            </a:r>
          </a:p>
          <a:p>
            <a:pPr algn="ctr">
              <a:spcBef>
                <a:spcPct val="50000"/>
              </a:spcBef>
              <a:buFont typeface="Symbol" panose="05050102010706020507" pitchFamily="18" charset="2"/>
              <a:buNone/>
            </a:pPr>
            <a:r>
              <a:rPr lang="it-IT" altLang="it-IT" sz="4000" b="1" i="1" dirty="0">
                <a:latin typeface="Arial" panose="020B0604020202020204" pitchFamily="34" charset="0"/>
              </a:rPr>
              <a:t>Una parte del complesso delle vie di rullaggio situata su un piazzale e destinata a fornire un percorso di rullaggio attraverso il piazzale. </a:t>
            </a:r>
            <a:endParaRPr lang="it-IT" altLang="it-IT" sz="4000" b="1" dirty="0">
              <a:latin typeface="Arial" panose="020B0604020202020204" pitchFamily="34" charset="0"/>
            </a:endParaRPr>
          </a:p>
          <a:p>
            <a:pPr algn="ctr">
              <a:spcBef>
                <a:spcPct val="50000"/>
              </a:spcBef>
            </a:pPr>
            <a:endParaRPr lang="it-IT" altLang="it-IT" sz="4000" b="1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327500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867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2867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8B00926D-AA48-4AD8-9DCC-89EC53477C12}" type="slidenum">
              <a:rPr lang="it-IT" altLang="it-IT" sz="1000">
                <a:solidFill>
                  <a:srgbClr val="FFFFFF"/>
                </a:solidFill>
              </a:rPr>
              <a:pPr/>
              <a:t>63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07523" name="Text Box 2"/>
          <p:cNvSpPr txBox="1">
            <a:spLocks noChangeArrowheads="1"/>
          </p:cNvSpPr>
          <p:nvPr/>
        </p:nvSpPr>
        <p:spPr bwMode="auto">
          <a:xfrm>
            <a:off x="7451725" y="6453188"/>
            <a:ext cx="1727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TWYs</a:t>
            </a:r>
          </a:p>
        </p:txBody>
      </p:sp>
      <p:sp>
        <p:nvSpPr>
          <p:cNvPr id="287747" name="Text Box 3"/>
          <p:cNvSpPr txBox="1">
            <a:spLocks noChangeArrowheads="1"/>
          </p:cNvSpPr>
          <p:nvPr/>
        </p:nvSpPr>
        <p:spPr bwMode="auto">
          <a:xfrm>
            <a:off x="34925" y="-26988"/>
            <a:ext cx="9074150" cy="5551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  <a:buFont typeface="Symbol" panose="05050102010706020507" pitchFamily="18" charset="2"/>
              <a:buNone/>
            </a:pPr>
            <a:r>
              <a:rPr lang="it-IT" altLang="it-IT" sz="4400" b="1" dirty="0">
                <a:solidFill>
                  <a:srgbClr val="FF0000"/>
                </a:solidFill>
                <a:latin typeface="Arial" panose="020B0604020202020204" pitchFamily="34" charset="0"/>
              </a:rPr>
              <a:t>via di rullaggio di uscita rapida</a:t>
            </a:r>
            <a:r>
              <a:rPr lang="it-IT" altLang="it-IT" sz="4400" b="1" dirty="0">
                <a:solidFill>
                  <a:srgbClr val="FFFF00"/>
                </a:solidFill>
                <a:latin typeface="Arial" panose="020B0604020202020204" pitchFamily="34" charset="0"/>
              </a:rPr>
              <a:t>        </a:t>
            </a:r>
            <a:r>
              <a:rPr lang="it-IT" altLang="it-IT" sz="4400" b="1" dirty="0" err="1">
                <a:solidFill>
                  <a:srgbClr val="FFFF00"/>
                </a:solidFill>
                <a:latin typeface="Arial" panose="020B0604020202020204" pitchFamily="34" charset="0"/>
              </a:rPr>
              <a:t>rapid</a:t>
            </a:r>
            <a:r>
              <a:rPr lang="it-IT" altLang="it-IT" sz="4400" b="1" dirty="0">
                <a:solidFill>
                  <a:srgbClr val="FFFF00"/>
                </a:solidFill>
                <a:latin typeface="Arial" panose="020B0604020202020204" pitchFamily="34" charset="0"/>
              </a:rPr>
              <a:t> exit </a:t>
            </a:r>
            <a:r>
              <a:rPr lang="it-IT" altLang="it-IT" sz="4400" b="1" dirty="0" err="1">
                <a:solidFill>
                  <a:srgbClr val="FFFF00"/>
                </a:solidFill>
                <a:latin typeface="Arial" panose="020B0604020202020204" pitchFamily="34" charset="0"/>
              </a:rPr>
              <a:t>taxiway</a:t>
            </a:r>
            <a:endParaRPr lang="it-IT" altLang="it-IT" b="1" dirty="0">
              <a:solidFill>
                <a:srgbClr val="FFFF00"/>
              </a:solidFill>
              <a:latin typeface="Arial" panose="020B0604020202020204" pitchFamily="34" charset="0"/>
            </a:endParaRPr>
          </a:p>
          <a:p>
            <a:pPr algn="ctr">
              <a:spcBef>
                <a:spcPct val="50000"/>
              </a:spcBef>
              <a:buFont typeface="Symbol" panose="05050102010706020507" pitchFamily="18" charset="2"/>
              <a:buNone/>
            </a:pPr>
            <a:r>
              <a:rPr lang="it-IT" altLang="it-IT" b="1" i="1" dirty="0">
                <a:latin typeface="Arial" panose="020B0604020202020204" pitchFamily="34" charset="0"/>
              </a:rPr>
              <a:t>Una via di rullaggio collegata con la pista ad angolo acuto e designata per permettere agli aeromobili in atterraggio di uscire a una velocità maggiore di quella ottenibile su altre vie di rullaggio di uscita e perciò ridurre al minimo il tempo di occupazione della pista.</a:t>
            </a:r>
            <a:endParaRPr lang="it-IT" altLang="it-IT" b="1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466934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877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2877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9389A422-2492-4945-B2C2-DC941F760140}" type="slidenum">
              <a:rPr lang="it-IT" altLang="it-IT" sz="1000">
                <a:solidFill>
                  <a:srgbClr val="FFFFFF"/>
                </a:solidFill>
              </a:rPr>
              <a:pPr/>
              <a:t>64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grpSp>
        <p:nvGrpSpPr>
          <p:cNvPr id="288770" name="Group 2"/>
          <p:cNvGrpSpPr>
            <a:grpSpLocks/>
          </p:cNvGrpSpPr>
          <p:nvPr/>
        </p:nvGrpSpPr>
        <p:grpSpPr bwMode="auto">
          <a:xfrm>
            <a:off x="0" y="1268413"/>
            <a:ext cx="9144000" cy="3997325"/>
            <a:chOff x="0" y="799"/>
            <a:chExt cx="5760" cy="2518"/>
          </a:xfrm>
        </p:grpSpPr>
        <p:pic>
          <p:nvPicPr>
            <p:cNvPr id="108566" name="Picture 3" descr="raccordirapid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799"/>
              <a:ext cx="5760" cy="2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67" name="Line 4"/>
            <p:cNvSpPr>
              <a:spLocks noChangeShapeType="1"/>
            </p:cNvSpPr>
            <p:nvPr/>
          </p:nvSpPr>
          <p:spPr bwMode="auto">
            <a:xfrm flipV="1">
              <a:off x="0" y="2886"/>
              <a:ext cx="4876" cy="45"/>
            </a:xfrm>
            <a:prstGeom prst="line">
              <a:avLst/>
            </a:prstGeom>
            <a:noFill/>
            <a:ln w="47625">
              <a:solidFill>
                <a:schemeClr val="tx1"/>
              </a:solidFill>
              <a:prstDash val="dash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sp>
        <p:nvSpPr>
          <p:cNvPr id="108548" name="Text Box 5"/>
          <p:cNvSpPr txBox="1">
            <a:spLocks noChangeArrowheads="1"/>
          </p:cNvSpPr>
          <p:nvPr/>
        </p:nvSpPr>
        <p:spPr bwMode="auto">
          <a:xfrm>
            <a:off x="7451725" y="6453188"/>
            <a:ext cx="1727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TWYs</a:t>
            </a:r>
          </a:p>
        </p:txBody>
      </p:sp>
      <p:grpSp>
        <p:nvGrpSpPr>
          <p:cNvPr id="288774" name="Group 6"/>
          <p:cNvGrpSpPr>
            <a:grpSpLocks/>
          </p:cNvGrpSpPr>
          <p:nvPr/>
        </p:nvGrpSpPr>
        <p:grpSpPr bwMode="auto">
          <a:xfrm>
            <a:off x="250825" y="1520825"/>
            <a:ext cx="8785225" cy="3097213"/>
            <a:chOff x="158" y="958"/>
            <a:chExt cx="5534" cy="1951"/>
          </a:xfrm>
        </p:grpSpPr>
        <p:sp>
          <p:nvSpPr>
            <p:cNvPr id="108563" name="Freeform 7"/>
            <p:cNvSpPr>
              <a:spLocks/>
            </p:cNvSpPr>
            <p:nvPr/>
          </p:nvSpPr>
          <p:spPr bwMode="auto">
            <a:xfrm>
              <a:off x="158" y="1389"/>
              <a:ext cx="4037" cy="1520"/>
            </a:xfrm>
            <a:custGeom>
              <a:avLst/>
              <a:gdLst>
                <a:gd name="T0" fmla="*/ 0 w 4037"/>
                <a:gd name="T1" fmla="*/ 1497 h 1520"/>
                <a:gd name="T2" fmla="*/ 998 w 4037"/>
                <a:gd name="T3" fmla="*/ 1497 h 1520"/>
                <a:gd name="T4" fmla="*/ 1679 w 4037"/>
                <a:gd name="T5" fmla="*/ 1361 h 1520"/>
                <a:gd name="T6" fmla="*/ 2541 w 4037"/>
                <a:gd name="T7" fmla="*/ 907 h 1520"/>
                <a:gd name="T8" fmla="*/ 3584 w 4037"/>
                <a:gd name="T9" fmla="*/ 272 h 1520"/>
                <a:gd name="T10" fmla="*/ 4037 w 4037"/>
                <a:gd name="T11" fmla="*/ 0 h 15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37" h="1520">
                  <a:moveTo>
                    <a:pt x="0" y="1497"/>
                  </a:moveTo>
                  <a:cubicBezTo>
                    <a:pt x="359" y="1508"/>
                    <a:pt x="718" y="1520"/>
                    <a:pt x="998" y="1497"/>
                  </a:cubicBezTo>
                  <a:cubicBezTo>
                    <a:pt x="1278" y="1474"/>
                    <a:pt x="1422" y="1459"/>
                    <a:pt x="1679" y="1361"/>
                  </a:cubicBezTo>
                  <a:cubicBezTo>
                    <a:pt x="1936" y="1263"/>
                    <a:pt x="2224" y="1088"/>
                    <a:pt x="2541" y="907"/>
                  </a:cubicBezTo>
                  <a:cubicBezTo>
                    <a:pt x="2858" y="726"/>
                    <a:pt x="3335" y="423"/>
                    <a:pt x="3584" y="272"/>
                  </a:cubicBezTo>
                  <a:cubicBezTo>
                    <a:pt x="3833" y="121"/>
                    <a:pt x="3954" y="45"/>
                    <a:pt x="4037" y="0"/>
                  </a:cubicBezTo>
                </a:path>
              </a:pathLst>
            </a:custGeom>
            <a:noFill/>
            <a:ln w="38100" cap="flat" cmpd="sng">
              <a:solidFill>
                <a:srgbClr val="FFFF00"/>
              </a:solidFill>
              <a:prstDash val="dash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8564" name="Freeform 8"/>
            <p:cNvSpPr>
              <a:spLocks/>
            </p:cNvSpPr>
            <p:nvPr/>
          </p:nvSpPr>
          <p:spPr bwMode="auto">
            <a:xfrm>
              <a:off x="4195" y="958"/>
              <a:ext cx="1497" cy="431"/>
            </a:xfrm>
            <a:custGeom>
              <a:avLst/>
              <a:gdLst>
                <a:gd name="T0" fmla="*/ 0 w 1497"/>
                <a:gd name="T1" fmla="*/ 431 h 431"/>
                <a:gd name="T2" fmla="*/ 409 w 1497"/>
                <a:gd name="T3" fmla="*/ 159 h 431"/>
                <a:gd name="T4" fmla="*/ 726 w 1497"/>
                <a:gd name="T5" fmla="*/ 23 h 431"/>
                <a:gd name="T6" fmla="*/ 1497 w 1497"/>
                <a:gd name="T7" fmla="*/ 23 h 4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97" h="431">
                  <a:moveTo>
                    <a:pt x="0" y="431"/>
                  </a:moveTo>
                  <a:cubicBezTo>
                    <a:pt x="144" y="329"/>
                    <a:pt x="288" y="227"/>
                    <a:pt x="409" y="159"/>
                  </a:cubicBezTo>
                  <a:cubicBezTo>
                    <a:pt x="530" y="91"/>
                    <a:pt x="545" y="46"/>
                    <a:pt x="726" y="23"/>
                  </a:cubicBezTo>
                  <a:cubicBezTo>
                    <a:pt x="907" y="0"/>
                    <a:pt x="1369" y="23"/>
                    <a:pt x="1497" y="23"/>
                  </a:cubicBezTo>
                </a:path>
              </a:pathLst>
            </a:custGeom>
            <a:noFill/>
            <a:ln w="38100" cap="flat" cmpd="sng">
              <a:solidFill>
                <a:srgbClr val="FFFF00"/>
              </a:solidFill>
              <a:prstDash val="dash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8565" name="Freeform 9"/>
            <p:cNvSpPr>
              <a:spLocks/>
            </p:cNvSpPr>
            <p:nvPr/>
          </p:nvSpPr>
          <p:spPr bwMode="auto">
            <a:xfrm>
              <a:off x="2653" y="974"/>
              <a:ext cx="2049" cy="324"/>
            </a:xfrm>
            <a:custGeom>
              <a:avLst/>
              <a:gdLst>
                <a:gd name="T0" fmla="*/ 1679 w 2049"/>
                <a:gd name="T1" fmla="*/ 324 h 324"/>
                <a:gd name="T2" fmla="*/ 1860 w 2049"/>
                <a:gd name="T3" fmla="*/ 188 h 324"/>
                <a:gd name="T4" fmla="*/ 1951 w 2049"/>
                <a:gd name="T5" fmla="*/ 52 h 324"/>
                <a:gd name="T6" fmla="*/ 1724 w 2049"/>
                <a:gd name="T7" fmla="*/ 7 h 324"/>
                <a:gd name="T8" fmla="*/ 0 w 2049"/>
                <a:gd name="T9" fmla="*/ 7 h 3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9" h="324">
                  <a:moveTo>
                    <a:pt x="1679" y="324"/>
                  </a:moveTo>
                  <a:cubicBezTo>
                    <a:pt x="1747" y="278"/>
                    <a:pt x="1815" y="233"/>
                    <a:pt x="1860" y="188"/>
                  </a:cubicBezTo>
                  <a:cubicBezTo>
                    <a:pt x="1905" y="143"/>
                    <a:pt x="1974" y="82"/>
                    <a:pt x="1951" y="52"/>
                  </a:cubicBezTo>
                  <a:cubicBezTo>
                    <a:pt x="1928" y="22"/>
                    <a:pt x="2049" y="14"/>
                    <a:pt x="1724" y="7"/>
                  </a:cubicBezTo>
                  <a:cubicBezTo>
                    <a:pt x="1399" y="0"/>
                    <a:pt x="287" y="7"/>
                    <a:pt x="0" y="7"/>
                  </a:cubicBezTo>
                </a:path>
              </a:pathLst>
            </a:custGeom>
            <a:noFill/>
            <a:ln w="38100" cap="flat" cmpd="sng">
              <a:solidFill>
                <a:srgbClr val="FFFF00"/>
              </a:solidFill>
              <a:prstDash val="dash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sp>
        <p:nvSpPr>
          <p:cNvPr id="288778" name="Line 10"/>
          <p:cNvSpPr>
            <a:spLocks noChangeShapeType="1"/>
          </p:cNvSpPr>
          <p:nvPr/>
        </p:nvSpPr>
        <p:spPr bwMode="auto">
          <a:xfrm flipV="1">
            <a:off x="1476375" y="765175"/>
            <a:ext cx="7488238" cy="4537075"/>
          </a:xfrm>
          <a:prstGeom prst="line">
            <a:avLst/>
          </a:prstGeom>
          <a:noFill/>
          <a:ln w="31750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grpSp>
        <p:nvGrpSpPr>
          <p:cNvPr id="288779" name="Group 11"/>
          <p:cNvGrpSpPr>
            <a:grpSpLocks/>
          </p:cNvGrpSpPr>
          <p:nvPr/>
        </p:nvGrpSpPr>
        <p:grpSpPr bwMode="auto">
          <a:xfrm>
            <a:off x="3563938" y="2205038"/>
            <a:ext cx="2736850" cy="3097212"/>
            <a:chOff x="2426" y="1570"/>
            <a:chExt cx="1724" cy="1951"/>
          </a:xfrm>
        </p:grpSpPr>
        <p:sp>
          <p:nvSpPr>
            <p:cNvPr id="108561" name="AutoShape 12"/>
            <p:cNvSpPr>
              <a:spLocks noChangeArrowheads="1"/>
            </p:cNvSpPr>
            <p:nvPr/>
          </p:nvSpPr>
          <p:spPr bwMode="auto">
            <a:xfrm rot="20583520" flipV="1">
              <a:off x="2426" y="1570"/>
              <a:ext cx="1724" cy="190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157 w 21600"/>
                <a:gd name="T19" fmla="*/ 3163 h 21600"/>
                <a:gd name="T20" fmla="*/ 18443 w 21600"/>
                <a:gd name="T21" fmla="*/ 18437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20075" y="12586"/>
                  </a:moveTo>
                  <a:cubicBezTo>
                    <a:pt x="20188" y="11998"/>
                    <a:pt x="20246" y="11399"/>
                    <a:pt x="20246" y="10800"/>
                  </a:cubicBezTo>
                  <a:cubicBezTo>
                    <a:pt x="20246" y="9201"/>
                    <a:pt x="19840" y="7629"/>
                    <a:pt x="19067" y="6230"/>
                  </a:cubicBezTo>
                  <a:lnTo>
                    <a:pt x="20252" y="5575"/>
                  </a:lnTo>
                  <a:cubicBezTo>
                    <a:pt x="21136" y="7174"/>
                    <a:pt x="21600" y="8972"/>
                    <a:pt x="21600" y="10800"/>
                  </a:cubicBezTo>
                  <a:cubicBezTo>
                    <a:pt x="21600" y="11485"/>
                    <a:pt x="21534" y="12169"/>
                    <a:pt x="21405" y="12843"/>
                  </a:cubicBezTo>
                  <a:lnTo>
                    <a:pt x="24056" y="13353"/>
                  </a:lnTo>
                  <a:lnTo>
                    <a:pt x="20102" y="16030"/>
                  </a:lnTo>
                  <a:lnTo>
                    <a:pt x="17424" y="12076"/>
                  </a:lnTo>
                  <a:lnTo>
                    <a:pt x="20075" y="1258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08562" name="AutoShape 13"/>
            <p:cNvSpPr>
              <a:spLocks noChangeArrowheads="1"/>
            </p:cNvSpPr>
            <p:nvPr/>
          </p:nvSpPr>
          <p:spPr bwMode="auto">
            <a:xfrm rot="248990">
              <a:off x="2426" y="1616"/>
              <a:ext cx="1724" cy="190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157 w 21600"/>
                <a:gd name="T19" fmla="*/ 3163 h 21600"/>
                <a:gd name="T20" fmla="*/ 18443 w 21600"/>
                <a:gd name="T21" fmla="*/ 18437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20075" y="12586"/>
                  </a:moveTo>
                  <a:cubicBezTo>
                    <a:pt x="20188" y="11998"/>
                    <a:pt x="20246" y="11399"/>
                    <a:pt x="20246" y="10800"/>
                  </a:cubicBezTo>
                  <a:cubicBezTo>
                    <a:pt x="20246" y="9201"/>
                    <a:pt x="19840" y="7629"/>
                    <a:pt x="19067" y="6230"/>
                  </a:cubicBezTo>
                  <a:lnTo>
                    <a:pt x="20252" y="5575"/>
                  </a:lnTo>
                  <a:cubicBezTo>
                    <a:pt x="21136" y="7174"/>
                    <a:pt x="21600" y="8972"/>
                    <a:pt x="21600" y="10800"/>
                  </a:cubicBezTo>
                  <a:cubicBezTo>
                    <a:pt x="21600" y="11485"/>
                    <a:pt x="21534" y="12169"/>
                    <a:pt x="21405" y="12843"/>
                  </a:cubicBezTo>
                  <a:lnTo>
                    <a:pt x="24056" y="13353"/>
                  </a:lnTo>
                  <a:lnTo>
                    <a:pt x="20102" y="16030"/>
                  </a:lnTo>
                  <a:lnTo>
                    <a:pt x="17424" y="12076"/>
                  </a:lnTo>
                  <a:lnTo>
                    <a:pt x="20075" y="1258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288782" name="Text Box 14"/>
          <p:cNvSpPr txBox="1">
            <a:spLocks noChangeArrowheads="1"/>
          </p:cNvSpPr>
          <p:nvPr/>
        </p:nvSpPr>
        <p:spPr bwMode="auto">
          <a:xfrm>
            <a:off x="3276600" y="5229225"/>
            <a:ext cx="2303463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>
                <a:latin typeface="Arial" panose="020B0604020202020204" pitchFamily="34" charset="0"/>
              </a:rPr>
              <a:t>Angolo di intersezione</a:t>
            </a:r>
          </a:p>
        </p:txBody>
      </p:sp>
      <p:sp>
        <p:nvSpPr>
          <p:cNvPr id="288783" name="Text Box 15"/>
          <p:cNvSpPr txBox="1">
            <a:spLocks noChangeArrowheads="1"/>
          </p:cNvSpPr>
          <p:nvPr/>
        </p:nvSpPr>
        <p:spPr bwMode="auto">
          <a:xfrm>
            <a:off x="5292725" y="5373688"/>
            <a:ext cx="158432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>
                <a:latin typeface="Arial" panose="020B0604020202020204" pitchFamily="34" charset="0"/>
                <a:cs typeface="Arial" panose="020B0604020202020204" pitchFamily="34" charset="0"/>
              </a:rPr>
              <a:t>≤</a:t>
            </a:r>
            <a:r>
              <a:rPr lang="it-IT" altLang="it-IT" sz="2800" b="1">
                <a:latin typeface="Arial" panose="020B0604020202020204" pitchFamily="34" charset="0"/>
              </a:rPr>
              <a:t> 45°</a:t>
            </a:r>
            <a:endParaRPr lang="it-IT" altLang="it-IT" sz="28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8784" name="Text Box 16"/>
          <p:cNvSpPr txBox="1">
            <a:spLocks noChangeArrowheads="1"/>
          </p:cNvSpPr>
          <p:nvPr/>
        </p:nvSpPr>
        <p:spPr bwMode="auto">
          <a:xfrm>
            <a:off x="2195513" y="5373688"/>
            <a:ext cx="115252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>
                <a:latin typeface="Arial" panose="020B0604020202020204" pitchFamily="34" charset="0"/>
              </a:rPr>
              <a:t>25 ≤</a:t>
            </a:r>
          </a:p>
        </p:txBody>
      </p:sp>
      <p:sp>
        <p:nvSpPr>
          <p:cNvPr id="288785" name="Text Box 17"/>
          <p:cNvSpPr txBox="1">
            <a:spLocks noChangeArrowheads="1"/>
          </p:cNvSpPr>
          <p:nvPr/>
        </p:nvSpPr>
        <p:spPr bwMode="auto">
          <a:xfrm>
            <a:off x="2124075" y="6338888"/>
            <a:ext cx="475138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>
                <a:latin typeface="Arial" panose="020B0604020202020204" pitchFamily="34" charset="0"/>
              </a:rPr>
              <a:t>Ottimale 30°</a:t>
            </a:r>
          </a:p>
        </p:txBody>
      </p:sp>
      <p:sp>
        <p:nvSpPr>
          <p:cNvPr id="288786" name="Text Box 18"/>
          <p:cNvSpPr txBox="1">
            <a:spLocks noChangeArrowheads="1"/>
          </p:cNvSpPr>
          <p:nvPr/>
        </p:nvSpPr>
        <p:spPr bwMode="auto">
          <a:xfrm>
            <a:off x="539750" y="1844675"/>
            <a:ext cx="2376488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Raggio di curvatura</a:t>
            </a:r>
          </a:p>
        </p:txBody>
      </p:sp>
      <p:sp>
        <p:nvSpPr>
          <p:cNvPr id="288787" name="Line 19"/>
          <p:cNvSpPr>
            <a:spLocks noChangeShapeType="1"/>
          </p:cNvSpPr>
          <p:nvPr/>
        </p:nvSpPr>
        <p:spPr bwMode="auto">
          <a:xfrm>
            <a:off x="1692275" y="2708275"/>
            <a:ext cx="935038" cy="1728788"/>
          </a:xfrm>
          <a:prstGeom prst="line">
            <a:avLst/>
          </a:prstGeom>
          <a:noFill/>
          <a:ln w="50800">
            <a:solidFill>
              <a:srgbClr val="FFFF00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88788" name="Text Box 20"/>
          <p:cNvSpPr txBox="1">
            <a:spLocks noChangeArrowheads="1"/>
          </p:cNvSpPr>
          <p:nvPr/>
        </p:nvSpPr>
        <p:spPr bwMode="auto">
          <a:xfrm>
            <a:off x="3348038" y="4365625"/>
            <a:ext cx="19446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solidFill>
                  <a:schemeClr val="bg1"/>
                </a:solidFill>
                <a:latin typeface="Arial" panose="020B0604020202020204" pitchFamily="34" charset="0"/>
              </a:rPr>
              <a:t>RWY</a:t>
            </a:r>
          </a:p>
        </p:txBody>
      </p:sp>
      <p:sp>
        <p:nvSpPr>
          <p:cNvPr id="288789" name="Text Box 21"/>
          <p:cNvSpPr txBox="1">
            <a:spLocks noChangeArrowheads="1"/>
          </p:cNvSpPr>
          <p:nvPr/>
        </p:nvSpPr>
        <p:spPr bwMode="auto">
          <a:xfrm>
            <a:off x="3852863" y="1341438"/>
            <a:ext cx="12239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solidFill>
                  <a:schemeClr val="bg1"/>
                </a:solidFill>
                <a:latin typeface="Arial" panose="020B0604020202020204" pitchFamily="34" charset="0"/>
              </a:rPr>
              <a:t>TWY</a:t>
            </a:r>
          </a:p>
        </p:txBody>
      </p:sp>
      <p:sp>
        <p:nvSpPr>
          <p:cNvPr id="288790" name="Text Box 22"/>
          <p:cNvSpPr txBox="1"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rapid exit taxiway</a:t>
            </a:r>
          </a:p>
        </p:txBody>
      </p:sp>
    </p:spTree>
    <p:extLst>
      <p:ext uri="{BB962C8B-B14F-4D97-AF65-F5344CB8AC3E}">
        <p14:creationId xmlns:p14="http://schemas.microsoft.com/office/powerpoint/2010/main" val="318203795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887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887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887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8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88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887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" presetID="55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887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887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88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88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3" dur="500"/>
                                        <p:tgtEl>
                                          <p:spTgt spid="2887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6" dur="500"/>
                                        <p:tgtEl>
                                          <p:spTgt spid="288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9" dur="500"/>
                                        <p:tgtEl>
                                          <p:spTgt spid="288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3" dur="500"/>
                                        <p:tgtEl>
                                          <p:spTgt spid="288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2887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8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50" dur="500"/>
                                        <p:tgtEl>
                                          <p:spTgt spid="2887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8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4" dur="500"/>
                                        <p:tgtEl>
                                          <p:spTgt spid="288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6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887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887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88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62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887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887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88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8778" grpId="0" animBg="1"/>
      <p:bldP spid="288778" grpId="1" animBg="1"/>
      <p:bldP spid="288782" grpId="0"/>
      <p:bldP spid="288783" grpId="0"/>
      <p:bldP spid="288784" grpId="0"/>
      <p:bldP spid="288785" grpId="0"/>
      <p:bldP spid="288786" grpId="0"/>
      <p:bldP spid="288787" grpId="0" animBg="1"/>
      <p:bldP spid="288788" grpId="0"/>
      <p:bldP spid="288790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7E615C6C-84F8-41B4-A8AF-8CD59E5DD87F}" type="slidenum">
              <a:rPr lang="it-IT" altLang="it-IT" sz="1000">
                <a:solidFill>
                  <a:srgbClr val="FFFFFF"/>
                </a:solidFill>
              </a:rPr>
              <a:pPr/>
              <a:t>65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grpSp>
        <p:nvGrpSpPr>
          <p:cNvPr id="289794" name="Group 2"/>
          <p:cNvGrpSpPr>
            <a:grpSpLocks/>
          </p:cNvGrpSpPr>
          <p:nvPr/>
        </p:nvGrpSpPr>
        <p:grpSpPr bwMode="auto">
          <a:xfrm>
            <a:off x="179388" y="620713"/>
            <a:ext cx="8964612" cy="4957762"/>
            <a:chOff x="113" y="436"/>
            <a:chExt cx="5647" cy="3123"/>
          </a:xfrm>
        </p:grpSpPr>
        <p:grpSp>
          <p:nvGrpSpPr>
            <p:cNvPr id="109589" name="Group 3"/>
            <p:cNvGrpSpPr>
              <a:grpSpLocks/>
            </p:cNvGrpSpPr>
            <p:nvPr/>
          </p:nvGrpSpPr>
          <p:grpSpPr bwMode="auto">
            <a:xfrm>
              <a:off x="113" y="436"/>
              <a:ext cx="5647" cy="3123"/>
              <a:chOff x="113" y="438"/>
              <a:chExt cx="5647" cy="3123"/>
            </a:xfrm>
          </p:grpSpPr>
          <p:pic>
            <p:nvPicPr>
              <p:cNvPr id="109591" name="Picture 4" descr="bplogna1111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3" y="438"/>
                <a:ext cx="5647" cy="31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9592" name="Line 5"/>
              <p:cNvSpPr>
                <a:spLocks noChangeShapeType="1"/>
              </p:cNvSpPr>
              <p:nvPr/>
            </p:nvSpPr>
            <p:spPr bwMode="auto">
              <a:xfrm>
                <a:off x="203" y="527"/>
                <a:ext cx="5489" cy="2586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109590" name="Line 6"/>
            <p:cNvSpPr>
              <a:spLocks noChangeShapeType="1"/>
            </p:cNvSpPr>
            <p:nvPr/>
          </p:nvSpPr>
          <p:spPr bwMode="auto">
            <a:xfrm flipV="1">
              <a:off x="295" y="890"/>
              <a:ext cx="90" cy="45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pic>
        <p:nvPicPr>
          <p:cNvPr id="289799" name="Picture 7" descr="plane14_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-9421234">
            <a:off x="5580063" y="4292600"/>
            <a:ext cx="566737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9800" name="Text Box 8"/>
          <p:cNvSpPr txBox="1">
            <a:spLocks noChangeArrowheads="1"/>
          </p:cNvSpPr>
          <p:nvPr/>
        </p:nvSpPr>
        <p:spPr bwMode="auto">
          <a:xfrm>
            <a:off x="5219700" y="404813"/>
            <a:ext cx="360045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I-COLA request taxy istruction</a:t>
            </a:r>
          </a:p>
        </p:txBody>
      </p:sp>
      <p:sp>
        <p:nvSpPr>
          <p:cNvPr id="289801" name="Line 9"/>
          <p:cNvSpPr>
            <a:spLocks noChangeShapeType="1"/>
          </p:cNvSpPr>
          <p:nvPr/>
        </p:nvSpPr>
        <p:spPr bwMode="auto">
          <a:xfrm flipH="1">
            <a:off x="5795963" y="1268413"/>
            <a:ext cx="1152525" cy="3384550"/>
          </a:xfrm>
          <a:prstGeom prst="line">
            <a:avLst/>
          </a:prstGeom>
          <a:noFill/>
          <a:ln w="47625">
            <a:solidFill>
              <a:srgbClr val="FFFF00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89802" name="Text Box 10"/>
          <p:cNvSpPr txBox="1">
            <a:spLocks noChangeArrowheads="1"/>
          </p:cNvSpPr>
          <p:nvPr/>
        </p:nvSpPr>
        <p:spPr bwMode="auto">
          <a:xfrm>
            <a:off x="250825" y="4365625"/>
            <a:ext cx="3313113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I-COLA taxy to HOLDING POSITION RWY 13</a:t>
            </a:r>
          </a:p>
        </p:txBody>
      </p:sp>
      <p:sp>
        <p:nvSpPr>
          <p:cNvPr id="289803" name="Line 11"/>
          <p:cNvSpPr>
            <a:spLocks noChangeShapeType="1"/>
          </p:cNvSpPr>
          <p:nvPr/>
        </p:nvSpPr>
        <p:spPr bwMode="auto">
          <a:xfrm flipH="1" flipV="1">
            <a:off x="539750" y="1484313"/>
            <a:ext cx="1368425" cy="2808287"/>
          </a:xfrm>
          <a:prstGeom prst="line">
            <a:avLst/>
          </a:prstGeom>
          <a:noFill/>
          <a:ln w="47625">
            <a:solidFill>
              <a:srgbClr val="FFFF00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grpSp>
        <p:nvGrpSpPr>
          <p:cNvPr id="289804" name="Group 12"/>
          <p:cNvGrpSpPr>
            <a:grpSpLocks/>
          </p:cNvGrpSpPr>
          <p:nvPr/>
        </p:nvGrpSpPr>
        <p:grpSpPr bwMode="auto">
          <a:xfrm>
            <a:off x="755650" y="1700213"/>
            <a:ext cx="5111750" cy="3013075"/>
            <a:chOff x="476" y="1071"/>
            <a:chExt cx="3220" cy="1898"/>
          </a:xfrm>
        </p:grpSpPr>
        <p:sp>
          <p:nvSpPr>
            <p:cNvPr id="109585" name="Line 13"/>
            <p:cNvSpPr>
              <a:spLocks noChangeShapeType="1"/>
            </p:cNvSpPr>
            <p:nvPr/>
          </p:nvSpPr>
          <p:spPr bwMode="auto">
            <a:xfrm flipH="1" flipV="1">
              <a:off x="2835" y="2432"/>
              <a:ext cx="544" cy="227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prstDash val="dash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9586" name="Line 14"/>
            <p:cNvSpPr>
              <a:spLocks noChangeShapeType="1"/>
            </p:cNvSpPr>
            <p:nvPr/>
          </p:nvSpPr>
          <p:spPr bwMode="auto">
            <a:xfrm flipH="1" flipV="1">
              <a:off x="476" y="1071"/>
              <a:ext cx="2131" cy="99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prstDash val="dash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9587" name="Freeform 15"/>
            <p:cNvSpPr>
              <a:spLocks/>
            </p:cNvSpPr>
            <p:nvPr/>
          </p:nvSpPr>
          <p:spPr bwMode="auto">
            <a:xfrm rot="1651771">
              <a:off x="2245" y="2100"/>
              <a:ext cx="817" cy="241"/>
            </a:xfrm>
            <a:custGeom>
              <a:avLst/>
              <a:gdLst>
                <a:gd name="T0" fmla="*/ 0 w 817"/>
                <a:gd name="T1" fmla="*/ 30 h 241"/>
                <a:gd name="T2" fmla="*/ 318 w 817"/>
                <a:gd name="T3" fmla="*/ 30 h 241"/>
                <a:gd name="T4" fmla="*/ 454 w 817"/>
                <a:gd name="T5" fmla="*/ 211 h 241"/>
                <a:gd name="T6" fmla="*/ 817 w 817"/>
                <a:gd name="T7" fmla="*/ 211 h 2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7" h="241">
                  <a:moveTo>
                    <a:pt x="0" y="30"/>
                  </a:moveTo>
                  <a:cubicBezTo>
                    <a:pt x="121" y="15"/>
                    <a:pt x="242" y="0"/>
                    <a:pt x="318" y="30"/>
                  </a:cubicBezTo>
                  <a:cubicBezTo>
                    <a:pt x="394" y="60"/>
                    <a:pt x="371" y="181"/>
                    <a:pt x="454" y="211"/>
                  </a:cubicBezTo>
                  <a:cubicBezTo>
                    <a:pt x="537" y="241"/>
                    <a:pt x="677" y="226"/>
                    <a:pt x="817" y="211"/>
                  </a:cubicBezTo>
                </a:path>
              </a:pathLst>
            </a:custGeom>
            <a:noFill/>
            <a:ln w="28575" cap="flat" cmpd="sng">
              <a:solidFill>
                <a:srgbClr val="FFFF00"/>
              </a:solidFill>
              <a:prstDash val="dash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9588" name="Freeform 16"/>
            <p:cNvSpPr>
              <a:spLocks/>
            </p:cNvSpPr>
            <p:nvPr/>
          </p:nvSpPr>
          <p:spPr bwMode="auto">
            <a:xfrm rot="2129247">
              <a:off x="3152" y="2704"/>
              <a:ext cx="544" cy="265"/>
            </a:xfrm>
            <a:custGeom>
              <a:avLst/>
              <a:gdLst>
                <a:gd name="T0" fmla="*/ 0 w 544"/>
                <a:gd name="T1" fmla="*/ 38 h 265"/>
                <a:gd name="T2" fmla="*/ 408 w 544"/>
                <a:gd name="T3" fmla="*/ 38 h 265"/>
                <a:gd name="T4" fmla="*/ 544 w 544"/>
                <a:gd name="T5" fmla="*/ 265 h 2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4" h="265">
                  <a:moveTo>
                    <a:pt x="0" y="38"/>
                  </a:moveTo>
                  <a:cubicBezTo>
                    <a:pt x="158" y="19"/>
                    <a:pt x="317" y="0"/>
                    <a:pt x="408" y="38"/>
                  </a:cubicBezTo>
                  <a:cubicBezTo>
                    <a:pt x="499" y="76"/>
                    <a:pt x="521" y="227"/>
                    <a:pt x="544" y="265"/>
                  </a:cubicBezTo>
                </a:path>
              </a:pathLst>
            </a:custGeom>
            <a:noFill/>
            <a:ln w="28575" cap="flat" cmpd="sng">
              <a:solidFill>
                <a:srgbClr val="FFFF00"/>
              </a:solidFill>
              <a:prstDash val="dash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sp>
        <p:nvSpPr>
          <p:cNvPr id="289809" name="Text Box 17"/>
          <p:cNvSpPr txBox="1">
            <a:spLocks noChangeArrowheads="1"/>
          </p:cNvSpPr>
          <p:nvPr/>
        </p:nvSpPr>
        <p:spPr bwMode="auto">
          <a:xfrm>
            <a:off x="539750" y="4581525"/>
            <a:ext cx="2663825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Via apron taxiline</a:t>
            </a:r>
          </a:p>
        </p:txBody>
      </p:sp>
      <p:sp>
        <p:nvSpPr>
          <p:cNvPr id="289810" name="Line 18"/>
          <p:cNvSpPr>
            <a:spLocks noChangeShapeType="1"/>
          </p:cNvSpPr>
          <p:nvPr/>
        </p:nvSpPr>
        <p:spPr bwMode="auto">
          <a:xfrm flipV="1">
            <a:off x="2700338" y="4005263"/>
            <a:ext cx="2159000" cy="1079500"/>
          </a:xfrm>
          <a:prstGeom prst="line">
            <a:avLst/>
          </a:prstGeom>
          <a:noFill/>
          <a:ln w="47625">
            <a:solidFill>
              <a:srgbClr val="FFFF00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89811" name="Text Box 19"/>
          <p:cNvSpPr txBox="1">
            <a:spLocks noChangeArrowheads="1"/>
          </p:cNvSpPr>
          <p:nvPr/>
        </p:nvSpPr>
        <p:spPr bwMode="auto">
          <a:xfrm>
            <a:off x="395288" y="4724400"/>
            <a:ext cx="31686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B point</a:t>
            </a:r>
          </a:p>
        </p:txBody>
      </p:sp>
      <p:sp>
        <p:nvSpPr>
          <p:cNvPr id="289812" name="Line 20"/>
          <p:cNvSpPr>
            <a:spLocks noChangeShapeType="1"/>
          </p:cNvSpPr>
          <p:nvPr/>
        </p:nvSpPr>
        <p:spPr bwMode="auto">
          <a:xfrm flipV="1">
            <a:off x="2051050" y="3429000"/>
            <a:ext cx="2160588" cy="1223963"/>
          </a:xfrm>
          <a:prstGeom prst="line">
            <a:avLst/>
          </a:prstGeom>
          <a:noFill/>
          <a:ln w="47625">
            <a:solidFill>
              <a:srgbClr val="FFFF00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89813" name="Text Box 21"/>
          <p:cNvSpPr txBox="1">
            <a:spLocks noChangeArrowheads="1"/>
          </p:cNvSpPr>
          <p:nvPr/>
        </p:nvSpPr>
        <p:spPr bwMode="auto">
          <a:xfrm>
            <a:off x="34925" y="4581525"/>
            <a:ext cx="39608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MAIN taxiway</a:t>
            </a:r>
          </a:p>
        </p:txBody>
      </p:sp>
      <p:sp>
        <p:nvSpPr>
          <p:cNvPr id="289814" name="Line 22"/>
          <p:cNvSpPr>
            <a:spLocks noChangeShapeType="1"/>
          </p:cNvSpPr>
          <p:nvPr/>
        </p:nvSpPr>
        <p:spPr bwMode="auto">
          <a:xfrm flipV="1">
            <a:off x="1835150" y="2565400"/>
            <a:ext cx="576263" cy="2016125"/>
          </a:xfrm>
          <a:prstGeom prst="line">
            <a:avLst/>
          </a:prstGeom>
          <a:noFill/>
          <a:ln w="47625">
            <a:solidFill>
              <a:srgbClr val="FFFF00"/>
            </a:solidFill>
            <a:round/>
            <a:headEnd type="none" w="sm" len="sm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09584" name="Text Box 23"/>
          <p:cNvSpPr txBox="1">
            <a:spLocks noChangeArrowheads="1"/>
          </p:cNvSpPr>
          <p:nvPr/>
        </p:nvSpPr>
        <p:spPr bwMode="auto">
          <a:xfrm>
            <a:off x="7451725" y="6453188"/>
            <a:ext cx="1727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TWYs</a:t>
            </a:r>
          </a:p>
        </p:txBody>
      </p:sp>
    </p:spTree>
    <p:extLst>
      <p:ext uri="{BB962C8B-B14F-4D97-AF65-F5344CB8AC3E}">
        <p14:creationId xmlns:p14="http://schemas.microsoft.com/office/powerpoint/2010/main" val="256733806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9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897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897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89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289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0" dur="500"/>
                                        <p:tgtEl>
                                          <p:spTgt spid="289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" dur="500"/>
                                        <p:tgtEl>
                                          <p:spTgt spid="2898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2898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2898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9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2898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2898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2898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9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6" dur="500"/>
                                        <p:tgtEl>
                                          <p:spTgt spid="289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9" dur="500"/>
                                        <p:tgtEl>
                                          <p:spTgt spid="289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898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898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89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1000" fill="hold"/>
                                        <p:tgtEl>
                                          <p:spTgt spid="289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53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2898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2898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2898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9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5" dur="500"/>
                                        <p:tgtEl>
                                          <p:spTgt spid="2898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2898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898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9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83333E-6 -2.36994E-6 C -0.0014 -0.00878 -0.00261 -0.01757 -0.01581 -0.03144 C -0.029 -0.04531 -0.05782 -0.07005 -0.07883 -0.08393 C -0.09983 -0.0978 -0.12744 -0.10659 -0.14185 -0.11537 C -0.15626 -0.12416 -0.16025 -0.12601 -0.16546 -0.13641 C -0.17067 -0.14682 -0.17206 -0.17133 -0.17327 -0.17826 " pathEditMode="relative" ptsTypes="aaaaaA">
                                      <p:cBhvr>
                                        <p:cTn id="61" dur="5000" fill="hold"/>
                                        <p:tgtEl>
                                          <p:spTgt spid="2897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4" dur="500"/>
                                        <p:tgtEl>
                                          <p:spTgt spid="289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89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53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1" dur="500"/>
                                        <p:tgtEl>
                                          <p:spTgt spid="2898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/>
                                        <p:tgtEl>
                                          <p:spTgt spid="2898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2898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9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2898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2898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2898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9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3" dur="500"/>
                                        <p:tgtEl>
                                          <p:spTgt spid="2898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289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8" presetID="53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2898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2898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2898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9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2898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/>
                                        <p:tgtEl>
                                          <p:spTgt spid="2898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2898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9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9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1" dur="500"/>
                                        <p:tgtEl>
                                          <p:spTgt spid="289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4" dur="500"/>
                                        <p:tgtEl>
                                          <p:spTgt spid="289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7327 -0.17826 C -0.16667 -0.17479 -0.16008 -0.17133 -0.22049 -0.20971 C -0.28108 -0.24809 -0.47778 -0.36716 -0.53542 -0.40901 C -0.59306 -0.45086 -0.56042 -0.45456 -0.56702 -0.4615 C -0.57362 -0.46844 -0.57431 -0.45988 -0.57483 -0.4511 " pathEditMode="relative" ptsTypes="aaaaA">
                                      <p:cBhvr>
                                        <p:cTn id="106" dur="5000" fill="hold"/>
                                        <p:tgtEl>
                                          <p:spTgt spid="2897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9800" grpId="0"/>
      <p:bldP spid="289800" grpId="1"/>
      <p:bldP spid="289801" grpId="0" animBg="1"/>
      <p:bldP spid="289801" grpId="1" animBg="1"/>
      <p:bldP spid="289802" grpId="0"/>
      <p:bldP spid="289802" grpId="1"/>
      <p:bldP spid="289803" grpId="0" animBg="1"/>
      <p:bldP spid="289803" grpId="1" animBg="1"/>
      <p:bldP spid="289809" grpId="0"/>
      <p:bldP spid="289809" grpId="1"/>
      <p:bldP spid="289810" grpId="0" animBg="1"/>
      <p:bldP spid="289810" grpId="1" animBg="1"/>
      <p:bldP spid="289811" grpId="0"/>
      <p:bldP spid="289811" grpId="1"/>
      <p:bldP spid="289812" grpId="0" animBg="1"/>
      <p:bldP spid="289812" grpId="1" animBg="1"/>
      <p:bldP spid="289813" grpId="0"/>
      <p:bldP spid="289814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A446FC46-5737-4BCD-9B1B-0426F27C7170}" type="slidenum">
              <a:rPr lang="it-IT" altLang="it-IT" sz="1000">
                <a:solidFill>
                  <a:srgbClr val="FFFFFF"/>
                </a:solidFill>
              </a:rPr>
              <a:pPr/>
              <a:t>66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290818" name="Rectangle 2"/>
          <p:cNvSpPr>
            <a:spLocks noChangeArrowheads="1"/>
          </p:cNvSpPr>
          <p:nvPr/>
        </p:nvSpPr>
        <p:spPr bwMode="auto">
          <a:xfrm>
            <a:off x="804863" y="217488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1pPr>
            <a:lvl2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2pPr>
            <a:lvl3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3pPr>
            <a:lvl4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4pPr>
            <a:lvl5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it-IT" sz="3200" b="1" smtClean="0">
                <a:solidFill>
                  <a:schemeClr val="tx1"/>
                </a:solidFill>
              </a:rPr>
              <a:t>Caratteristiche TWYs</a:t>
            </a:r>
            <a:endParaRPr lang="it-IT" sz="3200" smtClean="0">
              <a:solidFill>
                <a:schemeClr val="tx1"/>
              </a:solidFill>
            </a:endParaRPr>
          </a:p>
        </p:txBody>
      </p:sp>
      <p:sp>
        <p:nvSpPr>
          <p:cNvPr id="290819" name="Text Box 3"/>
          <p:cNvSpPr txBox="1">
            <a:spLocks noChangeArrowheads="1"/>
          </p:cNvSpPr>
          <p:nvPr/>
        </p:nvSpPr>
        <p:spPr bwMode="auto">
          <a:xfrm>
            <a:off x="0" y="1143000"/>
            <a:ext cx="8756650" cy="3698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374650" indent="-374650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tabLst>
                <a:tab pos="374650" algn="l"/>
              </a:tabLst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143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374650" algn="l"/>
              </a:tabLst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3335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3746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524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3746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3746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3746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3746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3746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3746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–	resistenza uguale o superiore alla pista associata;</a:t>
            </a:r>
          </a:p>
          <a:p>
            <a:pPr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–	pendenza e distanza da altre vie di rullaggio o piste come da Annesso 14;</a:t>
            </a:r>
          </a:p>
          <a:p>
            <a:pPr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–	ampiezza curve: devono rispettare il margine di sicurezza. </a:t>
            </a:r>
          </a:p>
        </p:txBody>
      </p:sp>
      <p:sp>
        <p:nvSpPr>
          <p:cNvPr id="110597" name="Text Box 4"/>
          <p:cNvSpPr txBox="1">
            <a:spLocks noChangeArrowheads="1"/>
          </p:cNvSpPr>
          <p:nvPr/>
        </p:nvSpPr>
        <p:spPr bwMode="auto">
          <a:xfrm>
            <a:off x="7451725" y="6453188"/>
            <a:ext cx="1727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TWYs</a:t>
            </a:r>
          </a:p>
        </p:txBody>
      </p:sp>
    </p:spTree>
    <p:extLst>
      <p:ext uri="{BB962C8B-B14F-4D97-AF65-F5344CB8AC3E}">
        <p14:creationId xmlns:p14="http://schemas.microsoft.com/office/powerpoint/2010/main" val="43110658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90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290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2908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2908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0818" grpId="0"/>
      <p:bldP spid="290819" grpId="0" build="p" autoUpdateAnimBg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243C5CF7-600B-4AE3-B622-5ABBE3061E0F}" type="slidenum">
              <a:rPr lang="it-IT" altLang="it-IT" sz="1000">
                <a:solidFill>
                  <a:srgbClr val="FFFFFF"/>
                </a:solidFill>
              </a:rPr>
              <a:pPr/>
              <a:t>67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291842" name="Rectangle 2"/>
          <p:cNvSpPr>
            <a:spLocks noChangeArrowheads="1"/>
          </p:cNvSpPr>
          <p:nvPr/>
        </p:nvSpPr>
        <p:spPr bwMode="auto">
          <a:xfrm>
            <a:off x="804863" y="217488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1pPr>
            <a:lvl2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2pPr>
            <a:lvl3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3pPr>
            <a:lvl4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4pPr>
            <a:lvl5pPr>
              <a:spcBef>
                <a:spcPct val="0"/>
              </a:spcBef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it-IT" sz="3200" b="1" smtClean="0">
                <a:solidFill>
                  <a:schemeClr val="tx1"/>
                </a:solidFill>
              </a:rPr>
              <a:t>Larghezza TWYs</a:t>
            </a:r>
            <a:endParaRPr lang="it-IT" sz="3200" smtClean="0">
              <a:solidFill>
                <a:schemeClr val="tx1"/>
              </a:solidFill>
            </a:endParaRPr>
          </a:p>
        </p:txBody>
      </p:sp>
      <p:sp>
        <p:nvSpPr>
          <p:cNvPr id="291843" name="Text Box 3"/>
          <p:cNvSpPr txBox="1">
            <a:spLocks noChangeArrowheads="1"/>
          </p:cNvSpPr>
          <p:nvPr/>
        </p:nvSpPr>
        <p:spPr bwMode="auto">
          <a:xfrm>
            <a:off x="107504" y="1556792"/>
            <a:ext cx="8756650" cy="41980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tabLst>
                <a:tab pos="577850" algn="l"/>
              </a:tabLst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143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3335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524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000" b="1" dirty="0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Deve garantire il movimento dell’Aereo critico.</a:t>
            </a:r>
          </a:p>
          <a:p>
            <a:pPr algn="ctr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 dirty="0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La distanza tra il bordo esterno del carrello principale e il bordo della TWY non deve essere inferiore al MARGINE di sicurezza.</a:t>
            </a:r>
          </a:p>
          <a:p>
            <a:pPr algn="ctr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 dirty="0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L’ICAO specifica la larghezza minima della TWY e il relativo margine di sicurezza in funzione del </a:t>
            </a:r>
            <a:r>
              <a:rPr lang="it-IT" altLang="it-IT" sz="3200" b="1" u="sng" dirty="0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codice letterale</a:t>
            </a:r>
            <a:r>
              <a:rPr lang="it-IT" altLang="it-IT" sz="3200" b="1" dirty="0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 dell’aeroporto.</a:t>
            </a:r>
          </a:p>
        </p:txBody>
      </p:sp>
      <p:sp>
        <p:nvSpPr>
          <p:cNvPr id="111621" name="Text Box 4"/>
          <p:cNvSpPr txBox="1">
            <a:spLocks noChangeArrowheads="1"/>
          </p:cNvSpPr>
          <p:nvPr/>
        </p:nvSpPr>
        <p:spPr bwMode="auto">
          <a:xfrm>
            <a:off x="7451725" y="6453188"/>
            <a:ext cx="1727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TWYs</a:t>
            </a:r>
          </a:p>
        </p:txBody>
      </p:sp>
    </p:spTree>
    <p:extLst>
      <p:ext uri="{BB962C8B-B14F-4D97-AF65-F5344CB8AC3E}">
        <p14:creationId xmlns:p14="http://schemas.microsoft.com/office/powerpoint/2010/main" val="44397864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9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2918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2918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2918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1842" grpId="0"/>
      <p:bldP spid="291843" grpId="0" build="p" autoUpdateAnimBg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2867" name="Group 3"/>
          <p:cNvGraphicFramePr>
            <a:graphicFrameLocks noGrp="1"/>
          </p:cNvGraphicFramePr>
          <p:nvPr>
            <p:ph/>
            <p:extLst/>
          </p:nvPr>
        </p:nvGraphicFramePr>
        <p:xfrm>
          <a:off x="0" y="260350"/>
          <a:ext cx="9144000" cy="5853114"/>
        </p:xfrm>
        <a:graphic>
          <a:graphicData uri="http://schemas.openxmlformats.org/drawingml/2006/table">
            <a:tbl>
              <a:tblPr>
                <a:tableStyleId>{69C7853C-536D-4A76-A0AE-DD22124D55A5}</a:tableStyleId>
              </a:tblPr>
              <a:tblGrid>
                <a:gridCol w="1798638"/>
                <a:gridCol w="1760537"/>
                <a:gridCol w="1919288"/>
                <a:gridCol w="1833562"/>
                <a:gridCol w="1831975"/>
              </a:tblGrid>
              <a:tr h="1254125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Codice aerodromo </a:t>
                      </a:r>
                      <a:endParaRPr kumimoji="0" lang="it-IT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Margine di sicurezza </a:t>
                      </a:r>
                      <a:endParaRPr kumimoji="0" lang="it-IT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Larghezza minima taxiway </a:t>
                      </a:r>
                      <a:endParaRPr kumimoji="0" lang="it-IT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Pendenza trasversale massima</a:t>
                      </a:r>
                      <a:endParaRPr kumimoji="0" lang="it-IT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Pendenza longitudinale masima</a:t>
                      </a:r>
                      <a:endParaRPr kumimoji="0" lang="it-IT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 horzOverflow="overflow"/>
                </a:tc>
              </a:tr>
              <a:tr h="538163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F</a:t>
                      </a:r>
                      <a:endParaRPr kumimoji="0" lang="en-GB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4.5 m</a:t>
                      </a:r>
                      <a:endParaRPr kumimoji="0" lang="en-GB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25 m</a:t>
                      </a:r>
                      <a:endParaRPr kumimoji="0" lang="en-GB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1,5%</a:t>
                      </a:r>
                      <a:endParaRPr kumimoji="0" lang="en-GB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1,5%</a:t>
                      </a:r>
                      <a:endParaRPr kumimoji="0" lang="en-GB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horzOverflow="overflow"/>
                </a:tc>
              </a:tr>
              <a:tr h="536575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E</a:t>
                      </a:r>
                      <a:endParaRPr kumimoji="0" lang="it-IT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4.5 m</a:t>
                      </a:r>
                      <a:endParaRPr kumimoji="0" lang="it-IT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23 m</a:t>
                      </a:r>
                      <a:endParaRPr kumimoji="0" lang="it-IT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1,5%</a:t>
                      </a:r>
                      <a:endParaRPr kumimoji="0" lang="it-IT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1,5%</a:t>
                      </a:r>
                      <a:endParaRPr kumimoji="0" lang="en-GB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horzOverflow="overflow"/>
                </a:tc>
              </a:tr>
              <a:tr h="536575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D</a:t>
                      </a:r>
                      <a:endParaRPr kumimoji="0" lang="it-IT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4.5 m</a:t>
                      </a:r>
                      <a:endParaRPr kumimoji="0" lang="it-IT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18 m (23 m)*</a:t>
                      </a:r>
                      <a:endParaRPr kumimoji="0" lang="it-IT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1,5%</a:t>
                      </a:r>
                      <a:endParaRPr kumimoji="0" lang="it-IT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1,5%</a:t>
                      </a:r>
                      <a:endParaRPr kumimoji="0" lang="en-GB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horzOverflow="overflow"/>
                </a:tc>
              </a:tr>
              <a:tr h="536575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C</a:t>
                      </a:r>
                      <a:endParaRPr kumimoji="0" lang="it-IT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3 m (4.5 m)**</a:t>
                      </a:r>
                      <a:endParaRPr kumimoji="0" lang="it-IT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15 m (18 m)**</a:t>
                      </a:r>
                      <a:endParaRPr kumimoji="0" lang="en-GB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1,5%</a:t>
                      </a:r>
                      <a:endParaRPr kumimoji="0" lang="en-GB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1,5%</a:t>
                      </a:r>
                      <a:endParaRPr kumimoji="0" lang="en-GB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horzOverflow="overflow"/>
                </a:tc>
              </a:tr>
              <a:tr h="538163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B</a:t>
                      </a:r>
                      <a:endParaRPr kumimoji="0" lang="en-GB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2.25 m</a:t>
                      </a:r>
                      <a:endParaRPr kumimoji="0" lang="en-GB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10,5 m</a:t>
                      </a:r>
                      <a:endParaRPr kumimoji="0" lang="en-GB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2%</a:t>
                      </a:r>
                      <a:endParaRPr kumimoji="0" lang="en-GB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3%</a:t>
                      </a:r>
                      <a:endParaRPr kumimoji="0" lang="en-GB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horzOverflow="overflow"/>
                </a:tc>
              </a:tr>
              <a:tr h="536575"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A</a:t>
                      </a:r>
                      <a:endParaRPr kumimoji="0" lang="en-GB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1,5 m</a:t>
                      </a:r>
                      <a:endParaRPr kumimoji="0" lang="it-IT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7,5 m</a:t>
                      </a:r>
                      <a:endParaRPr kumimoji="0" lang="it-IT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2%</a:t>
                      </a:r>
                      <a:endParaRPr kumimoji="0" lang="it-IT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horzOverflow="overflow"/>
                </a:tc>
                <a:tc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3%</a:t>
                      </a:r>
                      <a:endParaRPr kumimoji="0" lang="it-IT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horzOverflow="overflow"/>
                </a:tc>
              </a:tr>
              <a:tr h="1376363">
                <a:tc gridSpan="5">
                  <a:txBody>
                    <a:bodyPr/>
                    <a:lstStyle>
                      <a:lvl1pPr marL="342900" indent="-342900" algn="l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90000"/>
                        <a:buFont typeface="Wingdings" panose="05000000000000000000" pitchFamily="2" charset="2"/>
                        <a:defRPr sz="28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1pPr>
                      <a:lvl2pPr marL="742950" indent="-285750" algn="l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2pPr>
                      <a:lvl3pPr marL="1143000" indent="-228600" algn="l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90000"/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3pPr>
                      <a:lvl4pPr marL="1600200" indent="-228600"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4pPr>
                      <a:lvl5pPr marL="2057400" indent="-228600" algn="l">
                        <a:spcBef>
                          <a:spcPct val="20000"/>
                        </a:spcBef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folHlink"/>
                        </a:buClr>
                        <a:buSzPct val="90000"/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*se la via di rullaggio deve essere utilizzata da aeromobili con distanza tra i bordi esterni delle ruote del carrello principale maggiore o uguale 9 m. </a:t>
                      </a:r>
                    </a:p>
                    <a:p>
                      <a:pPr marL="342900" marR="0" lvl="0" indent="-342900" algn="just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it-IT" sz="16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**se la via di rullaggio deve essere utilizzata da aeromobili con distanza tra le ruote del carrello anteriore e il centro geometrico di quello principale maggiore o uguale 18 m.</a:t>
                      </a:r>
                      <a:r>
                        <a:rPr kumimoji="0" lang="it-IT" sz="1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 </a:t>
                      </a:r>
                      <a:endParaRPr kumimoji="0" lang="it-IT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12693" name="Segnaposto numero diapositiva 4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9BDD4ACA-16C2-42EE-AC52-FFC67F039E06}" type="slidenum">
              <a:rPr lang="it-IT" altLang="it-IT" sz="1000">
                <a:solidFill>
                  <a:srgbClr val="FFFFFF"/>
                </a:solidFill>
              </a:rPr>
              <a:pPr/>
              <a:t>68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12694" name="Text Box 2"/>
          <p:cNvSpPr txBox="1">
            <a:spLocks noChangeArrowheads="1"/>
          </p:cNvSpPr>
          <p:nvPr/>
        </p:nvSpPr>
        <p:spPr bwMode="auto">
          <a:xfrm>
            <a:off x="7451725" y="6453188"/>
            <a:ext cx="1727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000" b="1">
                <a:latin typeface="Arial" panose="020B0604020202020204" pitchFamily="34" charset="0"/>
              </a:rPr>
              <a:t>TWYs</a:t>
            </a:r>
          </a:p>
        </p:txBody>
      </p:sp>
    </p:spTree>
    <p:extLst>
      <p:ext uri="{BB962C8B-B14F-4D97-AF65-F5344CB8AC3E}">
        <p14:creationId xmlns:p14="http://schemas.microsoft.com/office/powerpoint/2010/main" val="225973886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2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0B76D7E5-4B1B-49C0-BA5E-F382EC5798F0}" type="slidenum">
              <a:rPr lang="it-IT" altLang="it-IT" sz="1000">
                <a:solidFill>
                  <a:srgbClr val="FFFFFF"/>
                </a:solidFill>
              </a:rPr>
              <a:pPr/>
              <a:t>69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pic>
        <p:nvPicPr>
          <p:cNvPr id="145417" name="Picture 9" descr="sx001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50825" y="2492375"/>
            <a:ext cx="8208963" cy="3868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5418" name="Picture 10" descr="avvic012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323850" y="2349500"/>
            <a:ext cx="9144000" cy="4164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5419" name="Picture 11" descr="dx001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2420938"/>
            <a:ext cx="8604250" cy="405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5420" name="Picture 12" descr="dep001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468313" y="2293938"/>
            <a:ext cx="9685338" cy="4564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5421" name="Picture 13" descr="trans001"/>
          <p:cNvPicPr>
            <a:picLocks noChangeAspect="1" noChangeArrowheads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6050" y="2427288"/>
            <a:ext cx="8386763" cy="402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5422" name="Picture 14" descr="strip001"/>
          <p:cNvPicPr>
            <a:picLocks noChangeAspect="1" noChangeArrowheads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23850" y="2492375"/>
            <a:ext cx="7993063" cy="376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5423" name="Picture 15" descr="oriz001"/>
          <p:cNvPicPr>
            <a:picLocks noChangeAspect="1" noChangeArrowheads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2420938"/>
            <a:ext cx="8640763" cy="407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24" name="Text Box 16"/>
          <p:cNvSpPr txBox="1">
            <a:spLocks noChangeArrowheads="1"/>
          </p:cNvSpPr>
          <p:nvPr/>
        </p:nvSpPr>
        <p:spPr bwMode="auto">
          <a:xfrm>
            <a:off x="1042988" y="620713"/>
            <a:ext cx="7129462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SUPERFICI DELIMITAZIONI OSTACOLI</a:t>
            </a:r>
          </a:p>
        </p:txBody>
      </p:sp>
      <p:sp>
        <p:nvSpPr>
          <p:cNvPr id="132107" name="Text Box 17"/>
          <p:cNvSpPr txBox="1">
            <a:spLocks noChangeArrowheads="1"/>
          </p:cNvSpPr>
          <p:nvPr/>
        </p:nvSpPr>
        <p:spPr bwMode="auto">
          <a:xfrm>
            <a:off x="6516688" y="6597650"/>
            <a:ext cx="26273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it-IT" altLang="it-IT" sz="1000" b="1">
                <a:latin typeface="Arial" panose="020B0604020202020204" pitchFamily="34" charset="0"/>
              </a:rPr>
              <a:t>SUPERFICI DELIMITAZIONI OSTACOLI</a:t>
            </a:r>
          </a:p>
        </p:txBody>
      </p:sp>
    </p:spTree>
    <p:extLst>
      <p:ext uri="{BB962C8B-B14F-4D97-AF65-F5344CB8AC3E}">
        <p14:creationId xmlns:p14="http://schemas.microsoft.com/office/powerpoint/2010/main" val="147109961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454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45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5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45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45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45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45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45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37C9DE97-0A7A-46C6-929D-1E45A0E049DC}" type="slidenum">
              <a:rPr lang="it-IT" altLang="it-IT" sz="1000">
                <a:solidFill>
                  <a:srgbClr val="FFFFFF"/>
                </a:solidFill>
              </a:rPr>
              <a:pPr/>
              <a:t>7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38914" name="Text Box 2"/>
          <p:cNvSpPr txBox="1">
            <a:spLocks noChangeArrowheads="1"/>
          </p:cNvSpPr>
          <p:nvPr/>
        </p:nvSpPr>
        <p:spPr bwMode="auto">
          <a:xfrm>
            <a:off x="179388" y="260350"/>
            <a:ext cx="8748712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Classificazione in funzione del tipo di aeromobili cui sono destinati.</a:t>
            </a:r>
            <a:endParaRPr lang="it-IT" altLang="it-IT" sz="3200">
              <a:latin typeface="Arial" panose="020B0604020202020204" pitchFamily="34" charset="0"/>
            </a:endParaRPr>
          </a:p>
        </p:txBody>
      </p:sp>
      <p:sp>
        <p:nvSpPr>
          <p:cNvPr id="38928" name="Text Box 16"/>
          <p:cNvSpPr txBox="1">
            <a:spLocks noChangeArrowheads="1"/>
          </p:cNvSpPr>
          <p:nvPr/>
        </p:nvSpPr>
        <p:spPr bwMode="auto">
          <a:xfrm>
            <a:off x="2339975" y="1700213"/>
            <a:ext cx="4348163" cy="435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666750" indent="-666750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041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2319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422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40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aeroporti</a:t>
            </a:r>
          </a:p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40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idroscali</a:t>
            </a:r>
          </a:p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40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eliporti </a:t>
            </a:r>
          </a:p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40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aeroscali </a:t>
            </a:r>
          </a:p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40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aviosuperfici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8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389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389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389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389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25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389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914" grpId="0"/>
      <p:bldP spid="38928" grpId="0" build="p" autoUpdateAnimBg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908B29DD-2455-4C1D-A7E5-8B5A3549E29D}" type="slidenum">
              <a:rPr lang="it-IT" altLang="it-IT" sz="1000">
                <a:solidFill>
                  <a:srgbClr val="FFFFFF"/>
                </a:solidFill>
              </a:rPr>
              <a:pPr/>
              <a:t>70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33123" name="Text Box 2"/>
          <p:cNvSpPr txBox="1">
            <a:spLocks noChangeArrowheads="1"/>
          </p:cNvSpPr>
          <p:nvPr/>
        </p:nvSpPr>
        <p:spPr bwMode="auto">
          <a:xfrm>
            <a:off x="6516688" y="6597650"/>
            <a:ext cx="26273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it-IT" altLang="it-IT" sz="1000" b="1">
                <a:latin typeface="Arial" panose="020B0604020202020204" pitchFamily="34" charset="0"/>
              </a:rPr>
              <a:t>SUPERFICI DELIMITAZIONI OSTACOLI</a:t>
            </a:r>
          </a:p>
        </p:txBody>
      </p:sp>
      <p:sp>
        <p:nvSpPr>
          <p:cNvPr id="205828" name="Text Box 4"/>
          <p:cNvSpPr txBox="1">
            <a:spLocks noChangeArrowheads="1"/>
          </p:cNvSpPr>
          <p:nvPr/>
        </p:nvSpPr>
        <p:spPr bwMode="auto">
          <a:xfrm>
            <a:off x="0" y="1844675"/>
            <a:ext cx="9144000" cy="2287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4800" b="1">
                <a:effectLst>
                  <a:outerShdw blurRad="38100" dist="38100" dir="2700000" algn="tl">
                    <a:srgbClr val="000000"/>
                  </a:outerShdw>
                </a:effectLst>
              </a:rPr>
              <a:t>DEFINISCONO I LIMITI OLTRE I QUALI GLI OGGETTI NON POSSONO PROIETTARSI</a:t>
            </a:r>
            <a:r>
              <a:rPr lang="it-IT" sz="4800" b="1"/>
              <a:t> </a:t>
            </a:r>
          </a:p>
        </p:txBody>
      </p:sp>
      <p:sp>
        <p:nvSpPr>
          <p:cNvPr id="205829" name="Text Box 5"/>
          <p:cNvSpPr txBox="1">
            <a:spLocks noChangeArrowheads="1"/>
          </p:cNvSpPr>
          <p:nvPr/>
        </p:nvSpPr>
        <p:spPr bwMode="auto">
          <a:xfrm>
            <a:off x="0" y="1412875"/>
            <a:ext cx="9144000" cy="411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4800" b="1">
                <a:effectLst>
                  <a:outerShdw blurRad="38100" dist="38100" dir="2700000" algn="tl">
                    <a:srgbClr val="000000"/>
                  </a:outerShdw>
                </a:effectLst>
              </a:rPr>
              <a:t>EVENTUALI OSTACOLI GIÀ ESISTENTI DEVONO ESSERE ABBATTUTI </a:t>
            </a:r>
          </a:p>
          <a:p>
            <a:pPr algn="ctr">
              <a:spcBef>
                <a:spcPct val="50000"/>
              </a:spcBef>
              <a:defRPr/>
            </a:pPr>
            <a:r>
              <a:rPr lang="it-IT" sz="4800" b="1">
                <a:effectLst>
                  <a:outerShdw blurRad="38100" dist="38100" dir="2700000" algn="tl">
                    <a:srgbClr val="000000"/>
                  </a:outerShdw>
                </a:effectLst>
              </a:rPr>
              <a:t>SE CIÒ NON FOSSE POSSIBILE DEVONO ESSERE SEGNALATI</a:t>
            </a:r>
            <a:endParaRPr lang="it-IT" sz="2400" b="1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66725248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05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" dur="500"/>
                                        <p:tgtEl>
                                          <p:spTgt spid="2058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205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828" grpId="0"/>
      <p:bldP spid="205828" grpId="1"/>
      <p:bldP spid="205829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349CE457-BAE4-4CAD-AC10-CD127BE651F7}" type="slidenum">
              <a:rPr lang="it-IT" altLang="it-IT" sz="1000">
                <a:solidFill>
                  <a:srgbClr val="FFFFFF"/>
                </a:solidFill>
              </a:rPr>
              <a:pPr/>
              <a:t>71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34147" name="Text Box 2"/>
          <p:cNvSpPr txBox="1">
            <a:spLocks noChangeArrowheads="1"/>
          </p:cNvSpPr>
          <p:nvPr/>
        </p:nvSpPr>
        <p:spPr bwMode="auto">
          <a:xfrm>
            <a:off x="6516688" y="6597650"/>
            <a:ext cx="26273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it-IT" altLang="it-IT" sz="1000" b="1">
                <a:latin typeface="Arial" panose="020B0604020202020204" pitchFamily="34" charset="0"/>
              </a:rPr>
              <a:t>SUPERFICI DELIMITAZIONI OSTACOLI</a:t>
            </a:r>
          </a:p>
        </p:txBody>
      </p:sp>
      <p:sp>
        <p:nvSpPr>
          <p:cNvPr id="325635" name="Text Box 3"/>
          <p:cNvSpPr txBox="1">
            <a:spLocks noChangeArrowheads="1"/>
          </p:cNvSpPr>
          <p:nvPr/>
        </p:nvSpPr>
        <p:spPr bwMode="auto">
          <a:xfrm>
            <a:off x="1042988" y="2492375"/>
            <a:ext cx="6769100" cy="143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2400" b="1"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it-IT" sz="4400" b="1">
                <a:effectLst>
                  <a:outerShdw blurRad="38100" dist="38100" dir="2700000" algn="tl">
                    <a:srgbClr val="000000"/>
                  </a:outerShdw>
                </a:effectLst>
              </a:rPr>
              <a:t>SUPERFICI PREVISTE PER TUTTE LE PISTE</a:t>
            </a:r>
          </a:p>
        </p:txBody>
      </p:sp>
    </p:spTree>
    <p:extLst>
      <p:ext uri="{BB962C8B-B14F-4D97-AF65-F5344CB8AC3E}">
        <p14:creationId xmlns:p14="http://schemas.microsoft.com/office/powerpoint/2010/main" val="15687815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25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2E857824-6E63-499D-BEF4-B50D80F1BD20}" type="slidenum">
              <a:rPr lang="it-IT" altLang="it-IT" sz="1000">
                <a:solidFill>
                  <a:srgbClr val="FFFFFF"/>
                </a:solidFill>
              </a:rPr>
              <a:pPr/>
              <a:t>72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35171" name="Rectangle 28"/>
          <p:cNvSpPr>
            <a:spLocks noChangeArrowheads="1"/>
          </p:cNvSpPr>
          <p:nvPr/>
        </p:nvSpPr>
        <p:spPr bwMode="auto">
          <a:xfrm>
            <a:off x="2951163" y="693738"/>
            <a:ext cx="3024187" cy="792162"/>
          </a:xfrm>
          <a:prstGeom prst="rect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grpSp>
        <p:nvGrpSpPr>
          <p:cNvPr id="135172" name="Group 56"/>
          <p:cNvGrpSpPr>
            <a:grpSpLocks/>
          </p:cNvGrpSpPr>
          <p:nvPr/>
        </p:nvGrpSpPr>
        <p:grpSpPr bwMode="auto">
          <a:xfrm>
            <a:off x="3095625" y="908050"/>
            <a:ext cx="2736850" cy="333375"/>
            <a:chOff x="1950" y="572"/>
            <a:chExt cx="1724" cy="210"/>
          </a:xfrm>
        </p:grpSpPr>
        <p:sp>
          <p:nvSpPr>
            <p:cNvPr id="135198" name="Rectangle 3"/>
            <p:cNvSpPr>
              <a:spLocks noChangeArrowheads="1"/>
            </p:cNvSpPr>
            <p:nvPr/>
          </p:nvSpPr>
          <p:spPr bwMode="auto">
            <a:xfrm>
              <a:off x="1950" y="589"/>
              <a:ext cx="1724" cy="174"/>
            </a:xfrm>
            <a:prstGeom prst="rect">
              <a:avLst/>
            </a:prstGeom>
            <a:solidFill>
              <a:srgbClr val="808080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grpSp>
          <p:nvGrpSpPr>
            <p:cNvPr id="135199" name="Group 55"/>
            <p:cNvGrpSpPr>
              <a:grpSpLocks/>
            </p:cNvGrpSpPr>
            <p:nvPr/>
          </p:nvGrpSpPr>
          <p:grpSpPr bwMode="auto">
            <a:xfrm>
              <a:off x="1976" y="572"/>
              <a:ext cx="1609" cy="210"/>
              <a:chOff x="1976" y="572"/>
              <a:chExt cx="1609" cy="210"/>
            </a:xfrm>
          </p:grpSpPr>
          <p:grpSp>
            <p:nvGrpSpPr>
              <p:cNvPr id="135200" name="Group 5"/>
              <p:cNvGrpSpPr>
                <a:grpSpLocks/>
              </p:cNvGrpSpPr>
              <p:nvPr/>
            </p:nvGrpSpPr>
            <p:grpSpPr bwMode="auto">
              <a:xfrm>
                <a:off x="1976" y="608"/>
                <a:ext cx="136" cy="136"/>
                <a:chOff x="1513" y="2207"/>
                <a:chExt cx="71" cy="336"/>
              </a:xfrm>
            </p:grpSpPr>
            <p:sp>
              <p:nvSpPr>
                <p:cNvPr id="135213" name="Line 6"/>
                <p:cNvSpPr>
                  <a:spLocks noChangeShapeType="1"/>
                </p:cNvSpPr>
                <p:nvPr/>
              </p:nvSpPr>
              <p:spPr bwMode="auto">
                <a:xfrm>
                  <a:off x="1513" y="225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214" name="Line 7"/>
                <p:cNvSpPr>
                  <a:spLocks noChangeShapeType="1"/>
                </p:cNvSpPr>
                <p:nvPr/>
              </p:nvSpPr>
              <p:spPr bwMode="auto">
                <a:xfrm>
                  <a:off x="1513" y="2399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215" name="Line 8"/>
                <p:cNvSpPr>
                  <a:spLocks noChangeShapeType="1"/>
                </p:cNvSpPr>
                <p:nvPr/>
              </p:nvSpPr>
              <p:spPr bwMode="auto">
                <a:xfrm>
                  <a:off x="1513" y="249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216" name="Line 9"/>
                <p:cNvSpPr>
                  <a:spLocks noChangeShapeType="1"/>
                </p:cNvSpPr>
                <p:nvPr/>
              </p:nvSpPr>
              <p:spPr bwMode="auto">
                <a:xfrm>
                  <a:off x="1513" y="254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217" name="Line 10"/>
                <p:cNvSpPr>
                  <a:spLocks noChangeShapeType="1"/>
                </p:cNvSpPr>
                <p:nvPr/>
              </p:nvSpPr>
              <p:spPr bwMode="auto">
                <a:xfrm>
                  <a:off x="1513" y="2351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218" name="Line 11"/>
                <p:cNvSpPr>
                  <a:spLocks noChangeShapeType="1"/>
                </p:cNvSpPr>
                <p:nvPr/>
              </p:nvSpPr>
              <p:spPr bwMode="auto">
                <a:xfrm>
                  <a:off x="1513" y="2447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219" name="Line 12"/>
                <p:cNvSpPr>
                  <a:spLocks noChangeShapeType="1"/>
                </p:cNvSpPr>
                <p:nvPr/>
              </p:nvSpPr>
              <p:spPr bwMode="auto">
                <a:xfrm>
                  <a:off x="1513" y="2207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220" name="Line 13"/>
                <p:cNvSpPr>
                  <a:spLocks noChangeShapeType="1"/>
                </p:cNvSpPr>
                <p:nvPr/>
              </p:nvSpPr>
              <p:spPr bwMode="auto">
                <a:xfrm>
                  <a:off x="1513" y="230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grpSp>
            <p:nvGrpSpPr>
              <p:cNvPr id="135201" name="Group 14"/>
              <p:cNvGrpSpPr>
                <a:grpSpLocks/>
              </p:cNvGrpSpPr>
              <p:nvPr/>
            </p:nvGrpSpPr>
            <p:grpSpPr bwMode="auto">
              <a:xfrm>
                <a:off x="3464" y="608"/>
                <a:ext cx="121" cy="136"/>
                <a:chOff x="3817" y="2207"/>
                <a:chExt cx="71" cy="336"/>
              </a:xfrm>
            </p:grpSpPr>
            <p:sp>
              <p:nvSpPr>
                <p:cNvPr id="135205" name="Line 15"/>
                <p:cNvSpPr>
                  <a:spLocks noChangeShapeType="1"/>
                </p:cNvSpPr>
                <p:nvPr/>
              </p:nvSpPr>
              <p:spPr bwMode="auto">
                <a:xfrm>
                  <a:off x="3817" y="225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206" name="Line 16"/>
                <p:cNvSpPr>
                  <a:spLocks noChangeShapeType="1"/>
                </p:cNvSpPr>
                <p:nvPr/>
              </p:nvSpPr>
              <p:spPr bwMode="auto">
                <a:xfrm>
                  <a:off x="3817" y="2399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207" name="Line 17"/>
                <p:cNvSpPr>
                  <a:spLocks noChangeShapeType="1"/>
                </p:cNvSpPr>
                <p:nvPr/>
              </p:nvSpPr>
              <p:spPr bwMode="auto">
                <a:xfrm>
                  <a:off x="3817" y="2495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208" name="Line 18"/>
                <p:cNvSpPr>
                  <a:spLocks noChangeShapeType="1"/>
                </p:cNvSpPr>
                <p:nvPr/>
              </p:nvSpPr>
              <p:spPr bwMode="auto">
                <a:xfrm>
                  <a:off x="3817" y="254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209" name="Line 19"/>
                <p:cNvSpPr>
                  <a:spLocks noChangeShapeType="1"/>
                </p:cNvSpPr>
                <p:nvPr/>
              </p:nvSpPr>
              <p:spPr bwMode="auto">
                <a:xfrm>
                  <a:off x="3817" y="2351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210" name="Line 20"/>
                <p:cNvSpPr>
                  <a:spLocks noChangeShapeType="1"/>
                </p:cNvSpPr>
                <p:nvPr/>
              </p:nvSpPr>
              <p:spPr bwMode="auto">
                <a:xfrm>
                  <a:off x="3817" y="2447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211" name="Line 21"/>
                <p:cNvSpPr>
                  <a:spLocks noChangeShapeType="1"/>
                </p:cNvSpPr>
                <p:nvPr/>
              </p:nvSpPr>
              <p:spPr bwMode="auto">
                <a:xfrm>
                  <a:off x="3817" y="2207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212" name="Line 22"/>
                <p:cNvSpPr>
                  <a:spLocks noChangeShapeType="1"/>
                </p:cNvSpPr>
                <p:nvPr/>
              </p:nvSpPr>
              <p:spPr bwMode="auto">
                <a:xfrm>
                  <a:off x="3817" y="2303"/>
                  <a:ext cx="71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135202" name="Rectangle 23"/>
              <p:cNvSpPr>
                <a:spLocks noChangeArrowheads="1"/>
              </p:cNvSpPr>
              <p:nvPr/>
            </p:nvSpPr>
            <p:spPr bwMode="auto">
              <a:xfrm rot="5700000">
                <a:off x="2070" y="598"/>
                <a:ext cx="20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bg2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2075" tIns="46038" rIns="92075" bIns="46038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it-IT" altLang="it-IT" sz="1000" b="1">
                    <a:latin typeface="Arial" panose="020B0604020202020204" pitchFamily="34" charset="0"/>
                  </a:rPr>
                  <a:t>02</a:t>
                </a:r>
              </a:p>
            </p:txBody>
          </p:sp>
          <p:sp>
            <p:nvSpPr>
              <p:cNvPr id="135203" name="Line 24"/>
              <p:cNvSpPr>
                <a:spLocks noChangeShapeType="1"/>
              </p:cNvSpPr>
              <p:nvPr/>
            </p:nvSpPr>
            <p:spPr bwMode="auto">
              <a:xfrm>
                <a:off x="2243" y="667"/>
                <a:ext cx="1090" cy="0"/>
              </a:xfrm>
              <a:prstGeom prst="line">
                <a:avLst/>
              </a:prstGeom>
              <a:noFill/>
              <a:ln w="31750">
                <a:solidFill>
                  <a:schemeClr val="tx2"/>
                </a:solidFill>
                <a:prstDash val="dash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204" name="Rectangle 25"/>
              <p:cNvSpPr>
                <a:spLocks noChangeArrowheads="1"/>
              </p:cNvSpPr>
              <p:nvPr/>
            </p:nvSpPr>
            <p:spPr bwMode="auto">
              <a:xfrm rot="-5400000">
                <a:off x="3280" y="600"/>
                <a:ext cx="21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2075" tIns="46038" rIns="92075" bIns="46038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it-IT" altLang="it-IT" sz="1000" b="1">
                    <a:latin typeface="Arial" panose="020B0604020202020204" pitchFamily="34" charset="0"/>
                  </a:rPr>
                  <a:t>20</a:t>
                </a:r>
              </a:p>
            </p:txBody>
          </p:sp>
        </p:grpSp>
      </p:grpSp>
      <p:sp>
        <p:nvSpPr>
          <p:cNvPr id="135173" name="AutoShape 29"/>
          <p:cNvSpPr>
            <a:spLocks noChangeArrowheads="1"/>
          </p:cNvSpPr>
          <p:nvPr/>
        </p:nvSpPr>
        <p:spPr bwMode="auto">
          <a:xfrm>
            <a:off x="684213" y="5876925"/>
            <a:ext cx="2808287" cy="720725"/>
          </a:xfrm>
          <a:prstGeom prst="rightArrow">
            <a:avLst>
              <a:gd name="adj1" fmla="val 50000"/>
              <a:gd name="adj2" fmla="val 97412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1600">
                <a:solidFill>
                  <a:srgbClr val="000000"/>
                </a:solidFill>
              </a:rPr>
              <a:t>DIREZIONE DI ATTERRAGGIO</a:t>
            </a:r>
          </a:p>
        </p:txBody>
      </p:sp>
      <p:grpSp>
        <p:nvGrpSpPr>
          <p:cNvPr id="144418" name="Group 34"/>
          <p:cNvGrpSpPr>
            <a:grpSpLocks/>
          </p:cNvGrpSpPr>
          <p:nvPr/>
        </p:nvGrpSpPr>
        <p:grpSpPr bwMode="auto">
          <a:xfrm>
            <a:off x="5975350" y="620713"/>
            <a:ext cx="2916238" cy="936625"/>
            <a:chOff x="3923" y="1933"/>
            <a:chExt cx="1837" cy="590"/>
          </a:xfrm>
        </p:grpSpPr>
        <p:sp>
          <p:nvSpPr>
            <p:cNvPr id="135196" name="AutoShape 30"/>
            <p:cNvSpPr>
              <a:spLocks noChangeArrowheads="1"/>
            </p:cNvSpPr>
            <p:nvPr/>
          </p:nvSpPr>
          <p:spPr bwMode="auto">
            <a:xfrm rot="5400000">
              <a:off x="4059" y="1797"/>
              <a:ext cx="590" cy="8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3 w 21600"/>
                <a:gd name="T13" fmla="*/ 4510 h 21600"/>
                <a:gd name="T14" fmla="*/ 17097 w 21600"/>
                <a:gd name="T15" fmla="*/ 1709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5197" name="Rectangle 31"/>
            <p:cNvSpPr>
              <a:spLocks noChangeArrowheads="1"/>
            </p:cNvSpPr>
            <p:nvPr/>
          </p:nvSpPr>
          <p:spPr bwMode="auto">
            <a:xfrm>
              <a:off x="4785" y="1933"/>
              <a:ext cx="975" cy="58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/>
              <a:endParaRPr lang="it-IT" altLang="it-IT" sz="2400" b="1">
                <a:latin typeface="Arial" panose="020B0604020202020204" pitchFamily="34" charset="0"/>
              </a:endParaRPr>
            </a:p>
          </p:txBody>
        </p:sp>
      </p:grpSp>
      <p:sp>
        <p:nvSpPr>
          <p:cNvPr id="144417" name="AutoShape 33"/>
          <p:cNvSpPr>
            <a:spLocks noChangeArrowheads="1"/>
          </p:cNvSpPr>
          <p:nvPr/>
        </p:nvSpPr>
        <p:spPr bwMode="auto">
          <a:xfrm rot="16200000" flipH="1">
            <a:off x="646906" y="-280193"/>
            <a:ext cx="1944687" cy="2736850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5044 w 21600"/>
              <a:gd name="T13" fmla="*/ 5044 h 21600"/>
              <a:gd name="T14" fmla="*/ 16556 w 21600"/>
              <a:gd name="T15" fmla="*/ 1655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6488" y="21600"/>
                </a:lnTo>
                <a:lnTo>
                  <a:pt x="15112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eaVert"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1800" b="1">
                <a:latin typeface="Arial" panose="020B0604020202020204" pitchFamily="34" charset="0"/>
              </a:rPr>
              <a:t>SUPERFICIE DI</a:t>
            </a:r>
          </a:p>
          <a:p>
            <a:pPr algn="ctr"/>
            <a:r>
              <a:rPr lang="it-IT" altLang="it-IT" sz="1800" b="1">
                <a:latin typeface="Arial" panose="020B0604020202020204" pitchFamily="34" charset="0"/>
              </a:rPr>
              <a:t>AVVICINAMENTO</a:t>
            </a:r>
          </a:p>
        </p:txBody>
      </p:sp>
      <p:sp>
        <p:nvSpPr>
          <p:cNvPr id="144419" name="Text Box 35"/>
          <p:cNvSpPr txBox="1">
            <a:spLocks noChangeArrowheads="1"/>
          </p:cNvSpPr>
          <p:nvPr/>
        </p:nvSpPr>
        <p:spPr bwMode="auto">
          <a:xfrm>
            <a:off x="6659563" y="765175"/>
            <a:ext cx="223202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800" b="1">
                <a:latin typeface="Arial" panose="020B0604020202020204" pitchFamily="34" charset="0"/>
              </a:rPr>
              <a:t>SUPERFICIE DI DECOLLO</a:t>
            </a:r>
          </a:p>
        </p:txBody>
      </p:sp>
      <p:grpSp>
        <p:nvGrpSpPr>
          <p:cNvPr id="144422" name="Group 38"/>
          <p:cNvGrpSpPr>
            <a:grpSpLocks/>
          </p:cNvGrpSpPr>
          <p:nvPr/>
        </p:nvGrpSpPr>
        <p:grpSpPr bwMode="auto">
          <a:xfrm>
            <a:off x="1331913" y="1484313"/>
            <a:ext cx="4608512" cy="360362"/>
            <a:chOff x="839" y="935"/>
            <a:chExt cx="2903" cy="227"/>
          </a:xfrm>
        </p:grpSpPr>
        <p:sp>
          <p:nvSpPr>
            <p:cNvPr id="135194" name="Rectangle 36"/>
            <p:cNvSpPr>
              <a:spLocks noChangeArrowheads="1"/>
            </p:cNvSpPr>
            <p:nvPr/>
          </p:nvSpPr>
          <p:spPr bwMode="auto">
            <a:xfrm>
              <a:off x="1882" y="935"/>
              <a:ext cx="1860" cy="227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35195" name="AutoShape 37"/>
            <p:cNvSpPr>
              <a:spLocks noChangeArrowheads="1"/>
            </p:cNvSpPr>
            <p:nvPr/>
          </p:nvSpPr>
          <p:spPr bwMode="auto">
            <a:xfrm flipH="1">
              <a:off x="839" y="935"/>
              <a:ext cx="1043" cy="227"/>
            </a:xfrm>
            <a:prstGeom prst="rtTriangle">
              <a:avLst/>
            </a:prstGeom>
            <a:solidFill>
              <a:srgbClr val="9933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144426" name="Line 42"/>
          <p:cNvSpPr>
            <a:spLocks noChangeShapeType="1"/>
          </p:cNvSpPr>
          <p:nvPr/>
        </p:nvSpPr>
        <p:spPr bwMode="auto">
          <a:xfrm>
            <a:off x="0" y="3716338"/>
            <a:ext cx="2844800" cy="504825"/>
          </a:xfrm>
          <a:prstGeom prst="line">
            <a:avLst/>
          </a:prstGeom>
          <a:noFill/>
          <a:ln w="73025">
            <a:solidFill>
              <a:srgbClr val="969696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44427" name="Line 43"/>
          <p:cNvSpPr>
            <a:spLocks noChangeShapeType="1"/>
          </p:cNvSpPr>
          <p:nvPr/>
        </p:nvSpPr>
        <p:spPr bwMode="auto">
          <a:xfrm flipV="1">
            <a:off x="5867400" y="3500438"/>
            <a:ext cx="3025775" cy="720725"/>
          </a:xfrm>
          <a:prstGeom prst="line">
            <a:avLst/>
          </a:prstGeom>
          <a:noFill/>
          <a:ln w="73025">
            <a:solidFill>
              <a:srgbClr val="969696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grpSp>
        <p:nvGrpSpPr>
          <p:cNvPr id="144429" name="Group 45"/>
          <p:cNvGrpSpPr>
            <a:grpSpLocks/>
          </p:cNvGrpSpPr>
          <p:nvPr/>
        </p:nvGrpSpPr>
        <p:grpSpPr bwMode="auto">
          <a:xfrm>
            <a:off x="2808288" y="4221163"/>
            <a:ext cx="3095625" cy="0"/>
            <a:chOff x="1769" y="2659"/>
            <a:chExt cx="1950" cy="0"/>
          </a:xfrm>
        </p:grpSpPr>
        <p:sp>
          <p:nvSpPr>
            <p:cNvPr id="135191" name="Line 40"/>
            <p:cNvSpPr>
              <a:spLocks noChangeShapeType="1"/>
            </p:cNvSpPr>
            <p:nvPr/>
          </p:nvSpPr>
          <p:spPr bwMode="auto">
            <a:xfrm>
              <a:off x="1882" y="2659"/>
              <a:ext cx="1724" cy="0"/>
            </a:xfrm>
            <a:prstGeom prst="line">
              <a:avLst/>
            </a:prstGeom>
            <a:noFill/>
            <a:ln w="73025">
              <a:solidFill>
                <a:srgbClr val="80808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5192" name="Line 41"/>
            <p:cNvSpPr>
              <a:spLocks noChangeShapeType="1"/>
            </p:cNvSpPr>
            <p:nvPr/>
          </p:nvSpPr>
          <p:spPr bwMode="auto">
            <a:xfrm>
              <a:off x="3606" y="2659"/>
              <a:ext cx="113" cy="0"/>
            </a:xfrm>
            <a:prstGeom prst="line">
              <a:avLst/>
            </a:prstGeom>
            <a:noFill/>
            <a:ln w="73025">
              <a:solidFill>
                <a:srgbClr val="00FF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5193" name="Line 44"/>
            <p:cNvSpPr>
              <a:spLocks noChangeShapeType="1"/>
            </p:cNvSpPr>
            <p:nvPr/>
          </p:nvSpPr>
          <p:spPr bwMode="auto">
            <a:xfrm>
              <a:off x="1769" y="2659"/>
              <a:ext cx="113" cy="0"/>
            </a:xfrm>
            <a:prstGeom prst="line">
              <a:avLst/>
            </a:prstGeom>
            <a:noFill/>
            <a:ln w="73025">
              <a:solidFill>
                <a:srgbClr val="00FF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grpSp>
        <p:nvGrpSpPr>
          <p:cNvPr id="144430" name="Group 46"/>
          <p:cNvGrpSpPr>
            <a:grpSpLocks/>
          </p:cNvGrpSpPr>
          <p:nvPr/>
        </p:nvGrpSpPr>
        <p:grpSpPr bwMode="auto">
          <a:xfrm flipV="1">
            <a:off x="1187450" y="3933825"/>
            <a:ext cx="4608513" cy="287338"/>
            <a:chOff x="839" y="935"/>
            <a:chExt cx="2903" cy="227"/>
          </a:xfrm>
        </p:grpSpPr>
        <p:sp>
          <p:nvSpPr>
            <p:cNvPr id="135189" name="Rectangle 47"/>
            <p:cNvSpPr>
              <a:spLocks noChangeArrowheads="1"/>
            </p:cNvSpPr>
            <p:nvPr/>
          </p:nvSpPr>
          <p:spPr bwMode="auto">
            <a:xfrm>
              <a:off x="1882" y="935"/>
              <a:ext cx="1860" cy="227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35190" name="AutoShape 48"/>
            <p:cNvSpPr>
              <a:spLocks noChangeArrowheads="1"/>
            </p:cNvSpPr>
            <p:nvPr/>
          </p:nvSpPr>
          <p:spPr bwMode="auto">
            <a:xfrm flipH="1">
              <a:off x="839" y="935"/>
              <a:ext cx="1043" cy="227"/>
            </a:xfrm>
            <a:prstGeom prst="rtTriangle">
              <a:avLst/>
            </a:prstGeom>
            <a:solidFill>
              <a:srgbClr val="9933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grpSp>
        <p:nvGrpSpPr>
          <p:cNvPr id="144434" name="Group 50"/>
          <p:cNvGrpSpPr>
            <a:grpSpLocks/>
          </p:cNvGrpSpPr>
          <p:nvPr/>
        </p:nvGrpSpPr>
        <p:grpSpPr bwMode="auto">
          <a:xfrm flipV="1">
            <a:off x="1258888" y="333375"/>
            <a:ext cx="4608512" cy="360363"/>
            <a:chOff x="839" y="935"/>
            <a:chExt cx="2903" cy="227"/>
          </a:xfrm>
        </p:grpSpPr>
        <p:sp>
          <p:nvSpPr>
            <p:cNvPr id="135187" name="Rectangle 51"/>
            <p:cNvSpPr>
              <a:spLocks noChangeArrowheads="1"/>
            </p:cNvSpPr>
            <p:nvPr/>
          </p:nvSpPr>
          <p:spPr bwMode="auto">
            <a:xfrm>
              <a:off x="1882" y="935"/>
              <a:ext cx="1860" cy="227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35188" name="AutoShape 52"/>
            <p:cNvSpPr>
              <a:spLocks noChangeArrowheads="1"/>
            </p:cNvSpPr>
            <p:nvPr/>
          </p:nvSpPr>
          <p:spPr bwMode="auto">
            <a:xfrm flipH="1">
              <a:off x="839" y="935"/>
              <a:ext cx="1043" cy="227"/>
            </a:xfrm>
            <a:prstGeom prst="rtTriangle">
              <a:avLst/>
            </a:prstGeom>
            <a:solidFill>
              <a:srgbClr val="9933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135183" name="Text Box 53"/>
          <p:cNvSpPr txBox="1">
            <a:spLocks noChangeArrowheads="1"/>
          </p:cNvSpPr>
          <p:nvPr/>
        </p:nvSpPr>
        <p:spPr bwMode="auto">
          <a:xfrm>
            <a:off x="6516688" y="6597650"/>
            <a:ext cx="26273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it-IT" altLang="it-IT" sz="1000" b="1">
                <a:latin typeface="Arial" panose="020B0604020202020204" pitchFamily="34" charset="0"/>
              </a:rPr>
              <a:t>SUPERFICI DELIMITAZIONI OSTACOLI</a:t>
            </a:r>
          </a:p>
        </p:txBody>
      </p:sp>
      <p:sp>
        <p:nvSpPr>
          <p:cNvPr id="144438" name="Text Box 54"/>
          <p:cNvSpPr txBox="1">
            <a:spLocks noChangeArrowheads="1"/>
          </p:cNvSpPr>
          <p:nvPr/>
        </p:nvSpPr>
        <p:spPr bwMode="auto">
          <a:xfrm>
            <a:off x="2124075" y="2565400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800" b="1"/>
              <a:t>SUPERFICI DI TRANSIZIONE</a:t>
            </a:r>
          </a:p>
        </p:txBody>
      </p:sp>
      <p:sp>
        <p:nvSpPr>
          <p:cNvPr id="144441" name="Line 57"/>
          <p:cNvSpPr>
            <a:spLocks noChangeShapeType="1"/>
          </p:cNvSpPr>
          <p:nvPr/>
        </p:nvSpPr>
        <p:spPr bwMode="auto">
          <a:xfrm flipH="1" flipV="1">
            <a:off x="4067175" y="1700213"/>
            <a:ext cx="0" cy="865187"/>
          </a:xfrm>
          <a:prstGeom prst="line">
            <a:avLst/>
          </a:prstGeom>
          <a:noFill/>
          <a:ln w="5080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44442" name="Line 58"/>
          <p:cNvSpPr>
            <a:spLocks noChangeShapeType="1"/>
          </p:cNvSpPr>
          <p:nvPr/>
        </p:nvSpPr>
        <p:spPr bwMode="auto">
          <a:xfrm>
            <a:off x="4067175" y="2924175"/>
            <a:ext cx="0" cy="1081088"/>
          </a:xfrm>
          <a:prstGeom prst="line">
            <a:avLst/>
          </a:prstGeom>
          <a:noFill/>
          <a:ln w="5080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4635186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4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44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44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4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1" dur="500"/>
                                        <p:tgtEl>
                                          <p:spTgt spid="144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44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144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44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44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44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44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44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417" grpId="0" animBg="1"/>
      <p:bldP spid="144419" grpId="0"/>
      <p:bldP spid="144426" grpId="0" animBg="1"/>
      <p:bldP spid="144427" grpId="0" animBg="1"/>
      <p:bldP spid="144438" grpId="0"/>
      <p:bldP spid="144441" grpId="0" animBg="1"/>
      <p:bldP spid="144442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1F5D1960-5903-4029-99F2-E13DCD029AC2}" type="slidenum">
              <a:rPr lang="it-IT" altLang="it-IT" sz="1000">
                <a:solidFill>
                  <a:srgbClr val="FFFFFF"/>
                </a:solidFill>
              </a:rPr>
              <a:pPr/>
              <a:t>73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36195" name="Text Box 2"/>
          <p:cNvSpPr txBox="1">
            <a:spLocks noChangeArrowheads="1"/>
          </p:cNvSpPr>
          <p:nvPr/>
        </p:nvSpPr>
        <p:spPr bwMode="auto">
          <a:xfrm>
            <a:off x="6516688" y="6597650"/>
            <a:ext cx="26273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it-IT" altLang="it-IT" sz="1000" b="1">
                <a:latin typeface="Arial" panose="020B0604020202020204" pitchFamily="34" charset="0"/>
              </a:rPr>
              <a:t>SUPERFICI DELIMITAZIONI OSTACOLI</a:t>
            </a:r>
          </a:p>
        </p:txBody>
      </p:sp>
      <p:sp>
        <p:nvSpPr>
          <p:cNvPr id="326659" name="Line 3"/>
          <p:cNvSpPr>
            <a:spLocks noChangeShapeType="1"/>
          </p:cNvSpPr>
          <p:nvPr/>
        </p:nvSpPr>
        <p:spPr bwMode="auto">
          <a:xfrm>
            <a:off x="3922713" y="4868863"/>
            <a:ext cx="1296987" cy="0"/>
          </a:xfrm>
          <a:prstGeom prst="line">
            <a:avLst/>
          </a:prstGeom>
          <a:noFill/>
          <a:ln w="190500">
            <a:solidFill>
              <a:schemeClr val="tx2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6660" name="Text Box 4"/>
          <p:cNvSpPr txBox="1">
            <a:spLocks noChangeArrowheads="1"/>
          </p:cNvSpPr>
          <p:nvPr/>
        </p:nvSpPr>
        <p:spPr bwMode="auto">
          <a:xfrm>
            <a:off x="3924300" y="4724400"/>
            <a:ext cx="12954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200">
                <a:solidFill>
                  <a:srgbClr val="000000"/>
                </a:solidFill>
              </a:rPr>
              <a:t>RWY</a:t>
            </a:r>
          </a:p>
        </p:txBody>
      </p:sp>
      <p:sp>
        <p:nvSpPr>
          <p:cNvPr id="326662" name="Line 6"/>
          <p:cNvSpPr>
            <a:spLocks noChangeShapeType="1"/>
          </p:cNvSpPr>
          <p:nvPr/>
        </p:nvSpPr>
        <p:spPr bwMode="auto">
          <a:xfrm>
            <a:off x="5219700" y="4868863"/>
            <a:ext cx="647700" cy="0"/>
          </a:xfrm>
          <a:prstGeom prst="line">
            <a:avLst/>
          </a:prstGeom>
          <a:noFill/>
          <a:ln w="190500">
            <a:solidFill>
              <a:srgbClr val="00FF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6663" name="Line 7"/>
          <p:cNvSpPr>
            <a:spLocks noChangeShapeType="1"/>
          </p:cNvSpPr>
          <p:nvPr/>
        </p:nvSpPr>
        <p:spPr bwMode="auto">
          <a:xfrm>
            <a:off x="3348038" y="4868863"/>
            <a:ext cx="576262" cy="0"/>
          </a:xfrm>
          <a:prstGeom prst="line">
            <a:avLst/>
          </a:prstGeom>
          <a:noFill/>
          <a:ln w="190500">
            <a:solidFill>
              <a:srgbClr val="00FF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6664" name="Text Box 8"/>
          <p:cNvSpPr txBox="1">
            <a:spLocks noChangeArrowheads="1"/>
          </p:cNvSpPr>
          <p:nvPr/>
        </p:nvSpPr>
        <p:spPr bwMode="auto">
          <a:xfrm>
            <a:off x="3203575" y="4724400"/>
            <a:ext cx="79216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200">
                <a:solidFill>
                  <a:srgbClr val="000000"/>
                </a:solidFill>
              </a:rPr>
              <a:t>STRIP</a:t>
            </a:r>
          </a:p>
        </p:txBody>
      </p:sp>
      <p:sp>
        <p:nvSpPr>
          <p:cNvPr id="326665" name="Text Box 9"/>
          <p:cNvSpPr txBox="1">
            <a:spLocks noChangeArrowheads="1"/>
          </p:cNvSpPr>
          <p:nvPr/>
        </p:nvSpPr>
        <p:spPr bwMode="auto">
          <a:xfrm>
            <a:off x="5148263" y="4724400"/>
            <a:ext cx="792162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200">
                <a:solidFill>
                  <a:srgbClr val="000000"/>
                </a:solidFill>
              </a:rPr>
              <a:t>STRIP</a:t>
            </a:r>
          </a:p>
        </p:txBody>
      </p:sp>
      <p:sp>
        <p:nvSpPr>
          <p:cNvPr id="326666" name="Line 10"/>
          <p:cNvSpPr>
            <a:spLocks noChangeShapeType="1"/>
          </p:cNvSpPr>
          <p:nvPr/>
        </p:nvSpPr>
        <p:spPr bwMode="auto">
          <a:xfrm flipH="1">
            <a:off x="5867400" y="4005263"/>
            <a:ext cx="649288" cy="792162"/>
          </a:xfrm>
          <a:prstGeom prst="line">
            <a:avLst/>
          </a:prstGeom>
          <a:noFill/>
          <a:ln w="88900">
            <a:solidFill>
              <a:srgbClr val="9933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6667" name="Line 11"/>
          <p:cNvSpPr>
            <a:spLocks noChangeShapeType="1"/>
          </p:cNvSpPr>
          <p:nvPr/>
        </p:nvSpPr>
        <p:spPr bwMode="auto">
          <a:xfrm>
            <a:off x="2698750" y="4005263"/>
            <a:ext cx="649288" cy="792162"/>
          </a:xfrm>
          <a:prstGeom prst="line">
            <a:avLst/>
          </a:prstGeom>
          <a:noFill/>
          <a:ln w="88900">
            <a:solidFill>
              <a:srgbClr val="9933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6668" name="Line 12"/>
          <p:cNvSpPr>
            <a:spLocks noChangeShapeType="1"/>
          </p:cNvSpPr>
          <p:nvPr/>
        </p:nvSpPr>
        <p:spPr bwMode="auto">
          <a:xfrm>
            <a:off x="6516688" y="4005263"/>
            <a:ext cx="863600" cy="0"/>
          </a:xfrm>
          <a:prstGeom prst="line">
            <a:avLst/>
          </a:prstGeom>
          <a:noFill/>
          <a:ln w="88900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6669" name="Line 13"/>
          <p:cNvSpPr>
            <a:spLocks noChangeShapeType="1"/>
          </p:cNvSpPr>
          <p:nvPr/>
        </p:nvSpPr>
        <p:spPr bwMode="auto">
          <a:xfrm>
            <a:off x="1835150" y="4005263"/>
            <a:ext cx="863600" cy="0"/>
          </a:xfrm>
          <a:prstGeom prst="line">
            <a:avLst/>
          </a:prstGeom>
          <a:noFill/>
          <a:ln w="88900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6670" name="Text Box 14"/>
          <p:cNvSpPr txBox="1">
            <a:spLocks noChangeArrowheads="1"/>
          </p:cNvSpPr>
          <p:nvPr/>
        </p:nvSpPr>
        <p:spPr bwMode="auto">
          <a:xfrm>
            <a:off x="3636963" y="3644900"/>
            <a:ext cx="1871662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800"/>
              <a:t>SUPERFICI DI TRANSIZIONE</a:t>
            </a:r>
          </a:p>
        </p:txBody>
      </p:sp>
      <p:sp>
        <p:nvSpPr>
          <p:cNvPr id="326673" name="Line 17"/>
          <p:cNvSpPr>
            <a:spLocks noChangeShapeType="1"/>
          </p:cNvSpPr>
          <p:nvPr/>
        </p:nvSpPr>
        <p:spPr bwMode="auto">
          <a:xfrm>
            <a:off x="5364163" y="4076700"/>
            <a:ext cx="720725" cy="431800"/>
          </a:xfrm>
          <a:prstGeom prst="line">
            <a:avLst/>
          </a:prstGeom>
          <a:noFill/>
          <a:ln w="5080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6674" name="Line 18"/>
          <p:cNvSpPr>
            <a:spLocks noChangeShapeType="1"/>
          </p:cNvSpPr>
          <p:nvPr/>
        </p:nvSpPr>
        <p:spPr bwMode="auto">
          <a:xfrm flipH="1">
            <a:off x="3132138" y="4076700"/>
            <a:ext cx="720725" cy="431800"/>
          </a:xfrm>
          <a:prstGeom prst="line">
            <a:avLst/>
          </a:prstGeom>
          <a:noFill/>
          <a:ln w="5080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6675" name="Text Box 19"/>
          <p:cNvSpPr txBox="1">
            <a:spLocks noChangeArrowheads="1"/>
          </p:cNvSpPr>
          <p:nvPr/>
        </p:nvSpPr>
        <p:spPr bwMode="auto">
          <a:xfrm>
            <a:off x="2700338" y="3213100"/>
            <a:ext cx="374491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800"/>
              <a:t>SUPERFICIE ORIZZONTALE INTERNA</a:t>
            </a:r>
          </a:p>
        </p:txBody>
      </p:sp>
      <p:sp>
        <p:nvSpPr>
          <p:cNvPr id="326677" name="Line 21"/>
          <p:cNvSpPr>
            <a:spLocks noChangeShapeType="1"/>
          </p:cNvSpPr>
          <p:nvPr/>
        </p:nvSpPr>
        <p:spPr bwMode="auto">
          <a:xfrm flipH="1">
            <a:off x="2195513" y="3500438"/>
            <a:ext cx="647700" cy="433387"/>
          </a:xfrm>
          <a:prstGeom prst="line">
            <a:avLst/>
          </a:prstGeom>
          <a:noFill/>
          <a:ln w="5080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6678" name="Line 22"/>
          <p:cNvSpPr>
            <a:spLocks noChangeShapeType="1"/>
          </p:cNvSpPr>
          <p:nvPr/>
        </p:nvSpPr>
        <p:spPr bwMode="auto">
          <a:xfrm>
            <a:off x="6372225" y="3500438"/>
            <a:ext cx="647700" cy="433387"/>
          </a:xfrm>
          <a:prstGeom prst="line">
            <a:avLst/>
          </a:prstGeom>
          <a:noFill/>
          <a:ln w="5080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6679" name="Line 23"/>
          <p:cNvSpPr>
            <a:spLocks noChangeShapeType="1"/>
          </p:cNvSpPr>
          <p:nvPr/>
        </p:nvSpPr>
        <p:spPr bwMode="auto">
          <a:xfrm>
            <a:off x="5867400" y="4941888"/>
            <a:ext cx="1584325" cy="0"/>
          </a:xfrm>
          <a:prstGeom prst="line">
            <a:avLst/>
          </a:prstGeom>
          <a:noFill/>
          <a:ln w="28575">
            <a:solidFill>
              <a:schemeClr val="tx2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6680" name="Line 24"/>
          <p:cNvSpPr>
            <a:spLocks noChangeShapeType="1"/>
          </p:cNvSpPr>
          <p:nvPr/>
        </p:nvSpPr>
        <p:spPr bwMode="auto">
          <a:xfrm>
            <a:off x="7019925" y="4005263"/>
            <a:ext cx="0" cy="936625"/>
          </a:xfrm>
          <a:prstGeom prst="line">
            <a:avLst/>
          </a:prstGeom>
          <a:noFill/>
          <a:ln w="28575">
            <a:solidFill>
              <a:schemeClr val="tx2"/>
            </a:solidFill>
            <a:prstDash val="dash"/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6681" name="Text Box 25"/>
          <p:cNvSpPr txBox="1">
            <a:spLocks noChangeArrowheads="1"/>
          </p:cNvSpPr>
          <p:nvPr/>
        </p:nvSpPr>
        <p:spPr bwMode="auto">
          <a:xfrm>
            <a:off x="6948488" y="4292600"/>
            <a:ext cx="719137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800"/>
              <a:t>45 m</a:t>
            </a:r>
          </a:p>
        </p:txBody>
      </p:sp>
      <p:sp>
        <p:nvSpPr>
          <p:cNvPr id="326682" name="Line 26"/>
          <p:cNvSpPr>
            <a:spLocks noChangeShapeType="1"/>
          </p:cNvSpPr>
          <p:nvPr/>
        </p:nvSpPr>
        <p:spPr bwMode="auto">
          <a:xfrm>
            <a:off x="1258888" y="3141663"/>
            <a:ext cx="577850" cy="863600"/>
          </a:xfrm>
          <a:prstGeom prst="line">
            <a:avLst/>
          </a:prstGeom>
          <a:noFill/>
          <a:ln w="88900">
            <a:solidFill>
              <a:schemeClr val="folHlink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6683" name="Line 27"/>
          <p:cNvSpPr>
            <a:spLocks noChangeShapeType="1"/>
          </p:cNvSpPr>
          <p:nvPr/>
        </p:nvSpPr>
        <p:spPr bwMode="auto">
          <a:xfrm flipH="1">
            <a:off x="7380288" y="3141663"/>
            <a:ext cx="577850" cy="863600"/>
          </a:xfrm>
          <a:prstGeom prst="line">
            <a:avLst/>
          </a:prstGeom>
          <a:noFill/>
          <a:ln w="88900">
            <a:solidFill>
              <a:schemeClr val="folHlink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6684" name="Text Box 28"/>
          <p:cNvSpPr txBox="1">
            <a:spLocks noChangeArrowheads="1"/>
          </p:cNvSpPr>
          <p:nvPr/>
        </p:nvSpPr>
        <p:spPr bwMode="auto">
          <a:xfrm>
            <a:off x="2771775" y="2636838"/>
            <a:ext cx="3744913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800"/>
              <a:t>SUPERFICIE CONICA</a:t>
            </a:r>
          </a:p>
        </p:txBody>
      </p:sp>
      <p:sp>
        <p:nvSpPr>
          <p:cNvPr id="326685" name="Line 29"/>
          <p:cNvSpPr>
            <a:spLocks noChangeShapeType="1"/>
          </p:cNvSpPr>
          <p:nvPr/>
        </p:nvSpPr>
        <p:spPr bwMode="auto">
          <a:xfrm flipH="1">
            <a:off x="1547813" y="2924175"/>
            <a:ext cx="2089150" cy="576263"/>
          </a:xfrm>
          <a:prstGeom prst="line">
            <a:avLst/>
          </a:prstGeom>
          <a:noFill/>
          <a:ln w="5080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6687" name="Line 31"/>
          <p:cNvSpPr>
            <a:spLocks noChangeShapeType="1"/>
          </p:cNvSpPr>
          <p:nvPr/>
        </p:nvSpPr>
        <p:spPr bwMode="auto">
          <a:xfrm>
            <a:off x="5580063" y="2924175"/>
            <a:ext cx="2089150" cy="576263"/>
          </a:xfrm>
          <a:prstGeom prst="line">
            <a:avLst/>
          </a:prstGeom>
          <a:noFill/>
          <a:ln w="5080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6688" name="Line 32"/>
          <p:cNvSpPr>
            <a:spLocks noChangeShapeType="1"/>
          </p:cNvSpPr>
          <p:nvPr/>
        </p:nvSpPr>
        <p:spPr bwMode="auto">
          <a:xfrm>
            <a:off x="360363" y="4005263"/>
            <a:ext cx="1908175" cy="0"/>
          </a:xfrm>
          <a:prstGeom prst="line">
            <a:avLst/>
          </a:prstGeom>
          <a:noFill/>
          <a:ln w="28575">
            <a:solidFill>
              <a:schemeClr val="tx2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6691" name="Arc 35"/>
          <p:cNvSpPr>
            <a:spLocks/>
          </p:cNvSpPr>
          <p:nvPr/>
        </p:nvSpPr>
        <p:spPr bwMode="auto">
          <a:xfrm rot="-6075688">
            <a:off x="791369" y="3321844"/>
            <a:ext cx="576262" cy="647700"/>
          </a:xfrm>
          <a:custGeom>
            <a:avLst/>
            <a:gdLst>
              <a:gd name="T0" fmla="*/ 0 w 21503"/>
              <a:gd name="T1" fmla="*/ 0 h 21600"/>
              <a:gd name="T2" fmla="*/ 2147483647 w 21503"/>
              <a:gd name="T3" fmla="*/ 2147483647 h 21600"/>
              <a:gd name="T4" fmla="*/ 0 w 21503"/>
              <a:gd name="T5" fmla="*/ 2147483647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503" h="21600" fill="none" extrusionOk="0">
                <a:moveTo>
                  <a:pt x="0" y="0"/>
                </a:moveTo>
                <a:cubicBezTo>
                  <a:pt x="11137" y="0"/>
                  <a:pt x="20449" y="8468"/>
                  <a:pt x="21503" y="19556"/>
                </a:cubicBezTo>
              </a:path>
              <a:path w="21503" h="21600" stroke="0" extrusionOk="0">
                <a:moveTo>
                  <a:pt x="0" y="0"/>
                </a:moveTo>
                <a:cubicBezTo>
                  <a:pt x="11137" y="0"/>
                  <a:pt x="20449" y="8468"/>
                  <a:pt x="21503" y="19556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chemeClr val="tx2"/>
            </a:solidFill>
            <a:prstDash val="dash"/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326692" name="Text Box 36"/>
          <p:cNvSpPr txBox="1">
            <a:spLocks noChangeArrowheads="1"/>
          </p:cNvSpPr>
          <p:nvPr/>
        </p:nvSpPr>
        <p:spPr bwMode="auto">
          <a:xfrm>
            <a:off x="250825" y="3429000"/>
            <a:ext cx="79216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800"/>
              <a:t>5 %</a:t>
            </a:r>
          </a:p>
        </p:txBody>
      </p:sp>
      <p:sp>
        <p:nvSpPr>
          <p:cNvPr id="326693" name="Line 37"/>
          <p:cNvSpPr>
            <a:spLocks noChangeShapeType="1"/>
          </p:cNvSpPr>
          <p:nvPr/>
        </p:nvSpPr>
        <p:spPr bwMode="auto">
          <a:xfrm>
            <a:off x="7989888" y="3141663"/>
            <a:ext cx="1046162" cy="0"/>
          </a:xfrm>
          <a:prstGeom prst="line">
            <a:avLst/>
          </a:prstGeom>
          <a:noFill/>
          <a:ln w="88900">
            <a:solidFill>
              <a:srgbClr val="00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6694" name="Line 38"/>
          <p:cNvSpPr>
            <a:spLocks noChangeShapeType="1"/>
          </p:cNvSpPr>
          <p:nvPr/>
        </p:nvSpPr>
        <p:spPr bwMode="auto">
          <a:xfrm>
            <a:off x="179388" y="3141663"/>
            <a:ext cx="1046162" cy="0"/>
          </a:xfrm>
          <a:prstGeom prst="line">
            <a:avLst/>
          </a:prstGeom>
          <a:noFill/>
          <a:ln w="88900">
            <a:solidFill>
              <a:srgbClr val="00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6695" name="Text Box 39"/>
          <p:cNvSpPr txBox="1">
            <a:spLocks noChangeArrowheads="1"/>
          </p:cNvSpPr>
          <p:nvPr/>
        </p:nvSpPr>
        <p:spPr bwMode="auto">
          <a:xfrm>
            <a:off x="2700338" y="1916113"/>
            <a:ext cx="3744912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1800"/>
              <a:t>SUPERFICIE ORIZONTALE ESTERNA</a:t>
            </a:r>
          </a:p>
        </p:txBody>
      </p:sp>
      <p:sp>
        <p:nvSpPr>
          <p:cNvPr id="326696" name="Line 40"/>
          <p:cNvSpPr>
            <a:spLocks noChangeShapeType="1"/>
          </p:cNvSpPr>
          <p:nvPr/>
        </p:nvSpPr>
        <p:spPr bwMode="auto">
          <a:xfrm flipH="1">
            <a:off x="755650" y="2205038"/>
            <a:ext cx="2089150" cy="863600"/>
          </a:xfrm>
          <a:prstGeom prst="line">
            <a:avLst/>
          </a:prstGeom>
          <a:noFill/>
          <a:ln w="5080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6697" name="Line 41"/>
          <p:cNvSpPr>
            <a:spLocks noChangeShapeType="1"/>
          </p:cNvSpPr>
          <p:nvPr/>
        </p:nvSpPr>
        <p:spPr bwMode="auto">
          <a:xfrm>
            <a:off x="6299200" y="2205038"/>
            <a:ext cx="2089150" cy="863600"/>
          </a:xfrm>
          <a:prstGeom prst="line">
            <a:avLst/>
          </a:prstGeom>
          <a:noFill/>
          <a:ln w="5080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pic>
        <p:nvPicPr>
          <p:cNvPr id="326702" name="Picture 46" descr="veicoli%20vari169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24300" y="4221163"/>
            <a:ext cx="1371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0848193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6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26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26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326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326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" dur="500"/>
                                        <p:tgtEl>
                                          <p:spTgt spid="326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326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3266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326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0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2" dur="500"/>
                                        <p:tgtEl>
                                          <p:spTgt spid="326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326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8" dur="500"/>
                                        <p:tgtEl>
                                          <p:spTgt spid="326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326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326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0" dur="500"/>
                                        <p:tgtEl>
                                          <p:spTgt spid="326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6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326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326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326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326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76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8" dur="500"/>
                                        <p:tgtEl>
                                          <p:spTgt spid="326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500"/>
                                        <p:tgtEl>
                                          <p:spTgt spid="326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6" dur="500"/>
                                        <p:tgtEl>
                                          <p:spTgt spid="326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8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0" dur="500"/>
                                        <p:tgtEl>
                                          <p:spTgt spid="326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3" dur="500"/>
                                        <p:tgtEl>
                                          <p:spTgt spid="326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6" dur="500"/>
                                        <p:tgtEl>
                                          <p:spTgt spid="326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98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0" dur="500"/>
                                        <p:tgtEl>
                                          <p:spTgt spid="326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3" dur="500"/>
                                        <p:tgtEl>
                                          <p:spTgt spid="326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6" dur="500"/>
                                        <p:tgtEl>
                                          <p:spTgt spid="326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1" dur="500"/>
                                        <p:tgtEl>
                                          <p:spTgt spid="3266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4" dur="500"/>
                                        <p:tgtEl>
                                          <p:spTgt spid="326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6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8" dur="500"/>
                                        <p:tgtEl>
                                          <p:spTgt spid="326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1" dur="500"/>
                                        <p:tgtEl>
                                          <p:spTgt spid="326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4" dur="500"/>
                                        <p:tgtEl>
                                          <p:spTgt spid="326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6659" grpId="0" animBg="1"/>
      <p:bldP spid="326660" grpId="0"/>
      <p:bldP spid="326662" grpId="0" animBg="1"/>
      <p:bldP spid="326663" grpId="0" animBg="1"/>
      <p:bldP spid="326664" grpId="0"/>
      <p:bldP spid="326665" grpId="0"/>
      <p:bldP spid="326666" grpId="0" animBg="1"/>
      <p:bldP spid="326667" grpId="0" animBg="1"/>
      <p:bldP spid="326668" grpId="0" animBg="1"/>
      <p:bldP spid="326669" grpId="0" animBg="1"/>
      <p:bldP spid="326670" grpId="0"/>
      <p:bldP spid="326673" grpId="0" animBg="1"/>
      <p:bldP spid="326674" grpId="0" animBg="1"/>
      <p:bldP spid="326675" grpId="0"/>
      <p:bldP spid="326677" grpId="0" animBg="1"/>
      <p:bldP spid="326678" grpId="0" animBg="1"/>
      <p:bldP spid="326679" grpId="0" animBg="1"/>
      <p:bldP spid="326680" grpId="0" animBg="1"/>
      <p:bldP spid="326681" grpId="0"/>
      <p:bldP spid="326682" grpId="0" animBg="1"/>
      <p:bldP spid="326683" grpId="0" animBg="1"/>
      <p:bldP spid="326684" grpId="0"/>
      <p:bldP spid="326685" grpId="0" animBg="1"/>
      <p:bldP spid="326687" grpId="0" animBg="1"/>
      <p:bldP spid="326688" grpId="0" animBg="1"/>
      <p:bldP spid="326691" grpId="0" animBg="1"/>
      <p:bldP spid="326692" grpId="0"/>
      <p:bldP spid="326693" grpId="0" animBg="1"/>
      <p:bldP spid="326694" grpId="0" animBg="1"/>
      <p:bldP spid="326695" grpId="0"/>
      <p:bldP spid="326696" grpId="0" animBg="1"/>
      <p:bldP spid="326697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9C4610D0-1B4B-48F3-8D6A-89E01BFC30CE}" type="slidenum">
              <a:rPr lang="it-IT" altLang="it-IT" sz="1000">
                <a:solidFill>
                  <a:srgbClr val="FFFFFF"/>
                </a:solidFill>
              </a:rPr>
              <a:pPr/>
              <a:t>74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37219" name="Text Box 2"/>
          <p:cNvSpPr txBox="1">
            <a:spLocks noChangeArrowheads="1"/>
          </p:cNvSpPr>
          <p:nvPr/>
        </p:nvSpPr>
        <p:spPr bwMode="auto">
          <a:xfrm>
            <a:off x="6516688" y="6597650"/>
            <a:ext cx="26273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it-IT" altLang="it-IT" sz="1000" b="1">
                <a:latin typeface="Arial" panose="020B0604020202020204" pitchFamily="34" charset="0"/>
              </a:rPr>
              <a:t>SUPERFICI DELIMITAZIONI OSTACOLI</a:t>
            </a:r>
          </a:p>
        </p:txBody>
      </p:sp>
      <p:sp>
        <p:nvSpPr>
          <p:cNvPr id="328708" name="Text Box 4"/>
          <p:cNvSpPr txBox="1">
            <a:spLocks noChangeArrowheads="1"/>
          </p:cNvSpPr>
          <p:nvPr/>
        </p:nvSpPr>
        <p:spPr bwMode="auto">
          <a:xfrm>
            <a:off x="0" y="333375"/>
            <a:ext cx="9144000" cy="45243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 i="1" dirty="0">
                <a:latin typeface="Arial" panose="020B0604020202020204" pitchFamily="34" charset="0"/>
              </a:rPr>
              <a:t>SUPERFICIE DI AVVICINAMENTO    APPROACH SURFACE</a:t>
            </a:r>
            <a:r>
              <a:rPr lang="it-IT" altLang="it-IT" sz="2400" b="1" i="1" dirty="0"/>
              <a:t> </a:t>
            </a:r>
          </a:p>
          <a:p>
            <a:pPr algn="ctr">
              <a:spcBef>
                <a:spcPct val="50000"/>
              </a:spcBef>
            </a:pPr>
            <a:endParaRPr lang="it-IT" altLang="it-IT" sz="2400" b="1" dirty="0"/>
          </a:p>
          <a:p>
            <a:pPr algn="ctr">
              <a:spcBef>
                <a:spcPct val="50000"/>
              </a:spcBef>
            </a:pPr>
            <a:r>
              <a:rPr lang="it-IT" altLang="it-IT" sz="2400" b="1" dirty="0"/>
              <a:t>Ha lo scopo di proteggere la traiettoria d’avvicinamento alla pista. </a:t>
            </a:r>
          </a:p>
          <a:p>
            <a:pPr>
              <a:spcBef>
                <a:spcPct val="50000"/>
              </a:spcBef>
            </a:pPr>
            <a:endParaRPr lang="it-IT" altLang="it-IT" sz="2400" b="1" dirty="0"/>
          </a:p>
          <a:p>
            <a:pPr algn="just">
              <a:spcBef>
                <a:spcPct val="50000"/>
              </a:spcBef>
            </a:pPr>
            <a:r>
              <a:rPr lang="it-IT" altLang="it-IT" sz="2400" b="1" dirty="0"/>
              <a:t>Tale superficie ha la forma di trapezio isoscele, inclinato verso </a:t>
            </a:r>
            <a:r>
              <a:rPr lang="it-IT" altLang="it-IT" sz="2400" b="1" dirty="0" smtClean="0"/>
              <a:t>l’alto </a:t>
            </a:r>
            <a:r>
              <a:rPr lang="it-IT" altLang="it-IT" sz="2400" b="1" dirty="0"/>
              <a:t>allontanandosi dalla pista, </a:t>
            </a:r>
            <a:r>
              <a:rPr lang="it-IT" altLang="it-IT" sz="2400" b="1" dirty="0" smtClean="0"/>
              <a:t>l’area è simmetrica </a:t>
            </a:r>
            <a:r>
              <a:rPr lang="it-IT" altLang="it-IT" sz="2400" b="1" dirty="0"/>
              <a:t>rispetto al prolungamento dell’asse pista e con base minore posta ad una distanza specificata dalla THR.</a:t>
            </a:r>
          </a:p>
        </p:txBody>
      </p:sp>
    </p:spTree>
    <p:extLst>
      <p:ext uri="{BB962C8B-B14F-4D97-AF65-F5344CB8AC3E}">
        <p14:creationId xmlns:p14="http://schemas.microsoft.com/office/powerpoint/2010/main" val="224978252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287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3287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0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" dur="500"/>
                                        <p:tgtEl>
                                          <p:spTgt spid="32870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594FE5D6-FF41-4226-86AA-12060D85E84F}" type="slidenum">
              <a:rPr lang="it-IT" altLang="it-IT" sz="1000">
                <a:solidFill>
                  <a:srgbClr val="FFFFFF"/>
                </a:solidFill>
              </a:rPr>
              <a:pPr/>
              <a:t>75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38243" name="Text Box 2"/>
          <p:cNvSpPr txBox="1">
            <a:spLocks noChangeArrowheads="1"/>
          </p:cNvSpPr>
          <p:nvPr/>
        </p:nvSpPr>
        <p:spPr bwMode="auto">
          <a:xfrm>
            <a:off x="6516688" y="6597650"/>
            <a:ext cx="26273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it-IT" altLang="it-IT" sz="1000" b="1">
                <a:latin typeface="Arial" panose="020B0604020202020204" pitchFamily="34" charset="0"/>
              </a:rPr>
              <a:t>SUPERFICI DELIMITAZIONI OSTACOLI</a:t>
            </a:r>
          </a:p>
        </p:txBody>
      </p:sp>
      <p:sp>
        <p:nvSpPr>
          <p:cNvPr id="327683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664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 i="1">
                <a:latin typeface="Arial" panose="020B0604020202020204" pitchFamily="34" charset="0"/>
              </a:rPr>
              <a:t>SUPERFICIE ORIZZONTALE INTERNA  INNER HORIZONTAL SURFACE</a:t>
            </a:r>
          </a:p>
          <a:p>
            <a:pPr algn="ctr">
              <a:spcBef>
                <a:spcPct val="50000"/>
              </a:spcBef>
            </a:pPr>
            <a:endParaRPr lang="it-IT" altLang="it-IT" b="1" i="1">
              <a:latin typeface="Arial" panose="020B0604020202020204" pitchFamily="34" charset="0"/>
            </a:endParaRPr>
          </a:p>
          <a:p>
            <a:pPr algn="ctr">
              <a:spcBef>
                <a:spcPct val="50000"/>
              </a:spcBef>
            </a:pPr>
            <a:r>
              <a:rPr lang="it-IT" altLang="it-IT" sz="3200" b="1"/>
              <a:t>È</a:t>
            </a:r>
            <a:r>
              <a:rPr lang="it-IT" altLang="it-IT" sz="3200" b="1" i="1"/>
              <a:t> </a:t>
            </a:r>
            <a:r>
              <a:rPr lang="it-IT" altLang="it-IT" sz="3200" b="1"/>
              <a:t>costituita da una superficie situata su un piano orizzontale posta ad una quota specificata (normalmente 45 m al di sopra dell’altitudine di riferimento di aerodromo), delimitata lateralmente da una linea curva chiusa, non deve essere necessariamente un cerchio perfetto, il cui raggio o i limiti esterni sono misurati  in distanza  da un punto specifico individuabile normalmente con il centro dell’Area di Atterraggio.</a:t>
            </a:r>
          </a:p>
        </p:txBody>
      </p:sp>
    </p:spTree>
    <p:extLst>
      <p:ext uri="{BB962C8B-B14F-4D97-AF65-F5344CB8AC3E}">
        <p14:creationId xmlns:p14="http://schemas.microsoft.com/office/powerpoint/2010/main" val="415779427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27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276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B6BFA41C-8C04-48A7-97B2-95C79F451FEC}" type="slidenum">
              <a:rPr lang="it-IT" altLang="it-IT" sz="1000">
                <a:solidFill>
                  <a:srgbClr val="FFFFFF"/>
                </a:solidFill>
              </a:rPr>
              <a:pPr/>
              <a:t>76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39267" name="Text Box 2"/>
          <p:cNvSpPr txBox="1">
            <a:spLocks noChangeArrowheads="1"/>
          </p:cNvSpPr>
          <p:nvPr/>
        </p:nvSpPr>
        <p:spPr bwMode="auto">
          <a:xfrm>
            <a:off x="6516688" y="6597650"/>
            <a:ext cx="26273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it-IT" altLang="it-IT" sz="1000" b="1">
                <a:latin typeface="Arial" panose="020B0604020202020204" pitchFamily="34" charset="0"/>
              </a:rPr>
              <a:t>SUPERFICI DELIMITAZIONI OSTACOLI</a:t>
            </a:r>
          </a:p>
        </p:txBody>
      </p:sp>
      <p:sp>
        <p:nvSpPr>
          <p:cNvPr id="329731" name="Text Box 3"/>
          <p:cNvSpPr txBox="1">
            <a:spLocks noChangeArrowheads="1"/>
          </p:cNvSpPr>
          <p:nvPr/>
        </p:nvSpPr>
        <p:spPr bwMode="auto">
          <a:xfrm>
            <a:off x="17973" y="404664"/>
            <a:ext cx="9144000" cy="58785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 i="1" dirty="0">
                <a:latin typeface="Arial" panose="020B0604020202020204" pitchFamily="34" charset="0"/>
              </a:rPr>
              <a:t>LA SUPERFICIE CONICA            CONICAL SURFACE</a:t>
            </a:r>
          </a:p>
          <a:p>
            <a:pPr algn="just">
              <a:spcBef>
                <a:spcPct val="50000"/>
              </a:spcBef>
            </a:pPr>
            <a:endParaRPr lang="it-IT" altLang="it-IT" sz="3200" b="1" dirty="0" smtClean="0"/>
          </a:p>
          <a:p>
            <a:pPr algn="just">
              <a:spcBef>
                <a:spcPct val="50000"/>
              </a:spcBef>
            </a:pPr>
            <a:r>
              <a:rPr lang="it-IT" altLang="it-IT" sz="3200" b="1" dirty="0" smtClean="0"/>
              <a:t>Parte </a:t>
            </a:r>
            <a:r>
              <a:rPr lang="it-IT" altLang="it-IT" sz="3200" b="1" dirty="0"/>
              <a:t>dai bordi della superficie orizzontale interna e si estende verso l’esterno e verso l’alto con una pendenza del 5% fino ad incontrare un piano situato ad una specifica altezza al di sopra della superficie orizzontale interna. </a:t>
            </a:r>
            <a:endParaRPr lang="it-IT" altLang="it-IT" sz="3200" b="1" dirty="0" smtClean="0"/>
          </a:p>
          <a:p>
            <a:pPr algn="just">
              <a:spcBef>
                <a:spcPct val="50000"/>
              </a:spcBef>
            </a:pPr>
            <a:r>
              <a:rPr lang="it-IT" altLang="it-IT" sz="3200" b="1" dirty="0" smtClean="0"/>
              <a:t>Questa </a:t>
            </a:r>
            <a:r>
              <a:rPr lang="it-IT" altLang="it-IT" sz="3200" b="1" dirty="0"/>
              <a:t>altezza varia in funzione del codice della pista e delle operazioni che vi si svolgono. </a:t>
            </a:r>
          </a:p>
        </p:txBody>
      </p:sp>
    </p:spTree>
    <p:extLst>
      <p:ext uri="{BB962C8B-B14F-4D97-AF65-F5344CB8AC3E}">
        <p14:creationId xmlns:p14="http://schemas.microsoft.com/office/powerpoint/2010/main" val="260397536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7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297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7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297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7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3297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84CF7BBA-EC43-46A3-B600-F8B08FBC77D5}" type="slidenum">
              <a:rPr lang="it-IT" altLang="it-IT" sz="1000">
                <a:solidFill>
                  <a:srgbClr val="FFFFFF"/>
                </a:solidFill>
              </a:rPr>
              <a:pPr/>
              <a:t>77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40291" name="Text Box 2"/>
          <p:cNvSpPr txBox="1">
            <a:spLocks noChangeArrowheads="1"/>
          </p:cNvSpPr>
          <p:nvPr/>
        </p:nvSpPr>
        <p:spPr bwMode="auto">
          <a:xfrm>
            <a:off x="6516688" y="6597650"/>
            <a:ext cx="26273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it-IT" altLang="it-IT" sz="1000" b="1">
                <a:latin typeface="Arial" panose="020B0604020202020204" pitchFamily="34" charset="0"/>
              </a:rPr>
              <a:t>SUPERFICI DELIMITAZIONI OSTACOLI</a:t>
            </a:r>
          </a:p>
        </p:txBody>
      </p:sp>
      <p:sp>
        <p:nvSpPr>
          <p:cNvPr id="330755" name="Text Box 3"/>
          <p:cNvSpPr txBox="1">
            <a:spLocks noChangeArrowheads="1"/>
          </p:cNvSpPr>
          <p:nvPr/>
        </p:nvSpPr>
        <p:spPr bwMode="auto">
          <a:xfrm>
            <a:off x="0" y="981075"/>
            <a:ext cx="9144000" cy="4757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b="1" i="1">
                <a:latin typeface="Arial" panose="020B0604020202020204" pitchFamily="34" charset="0"/>
              </a:rPr>
              <a:t>LA SUPERFICIE ORIZZONTALE ESTERNA                                         OUTER HORIZONTAL SURFACE</a:t>
            </a:r>
          </a:p>
          <a:p>
            <a:pPr algn="ctr">
              <a:spcBef>
                <a:spcPct val="50000"/>
              </a:spcBef>
            </a:pPr>
            <a:r>
              <a:rPr lang="it-IT" altLang="it-IT" b="1"/>
              <a:t> </a:t>
            </a:r>
          </a:p>
          <a:p>
            <a:pPr algn="ctr">
              <a:spcBef>
                <a:spcPct val="50000"/>
              </a:spcBef>
            </a:pPr>
            <a:r>
              <a:rPr lang="it-IT" altLang="it-IT" sz="3200" b="1"/>
              <a:t>Ha origine dai bordi superiori della superficie conica ed è delimitata da una linea curva chiusa con distanze che si estendono fin dove ritenuto necessario dalle necessità operative.</a:t>
            </a:r>
          </a:p>
        </p:txBody>
      </p:sp>
    </p:spTree>
    <p:extLst>
      <p:ext uri="{BB962C8B-B14F-4D97-AF65-F5344CB8AC3E}">
        <p14:creationId xmlns:p14="http://schemas.microsoft.com/office/powerpoint/2010/main" val="29280681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7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307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7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3307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7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4" dur="500"/>
                                        <p:tgtEl>
                                          <p:spTgt spid="3307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1768A371-47B0-415E-B569-E34F6F81712C}" type="slidenum">
              <a:rPr lang="it-IT" altLang="it-IT" sz="1000">
                <a:solidFill>
                  <a:srgbClr val="FFFFFF"/>
                </a:solidFill>
              </a:rPr>
              <a:pPr/>
              <a:t>78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41315" name="Text Box 2"/>
          <p:cNvSpPr txBox="1">
            <a:spLocks noChangeArrowheads="1"/>
          </p:cNvSpPr>
          <p:nvPr/>
        </p:nvSpPr>
        <p:spPr bwMode="auto">
          <a:xfrm>
            <a:off x="6516688" y="6597650"/>
            <a:ext cx="26273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it-IT" altLang="it-IT" sz="1000" b="1">
                <a:latin typeface="Arial" panose="020B0604020202020204" pitchFamily="34" charset="0"/>
              </a:rPr>
              <a:t>SUPERFICI DELIMITAZIONI OSTACOLI</a:t>
            </a:r>
          </a:p>
        </p:txBody>
      </p:sp>
      <p:sp>
        <p:nvSpPr>
          <p:cNvPr id="331779" name="Text Box 3"/>
          <p:cNvSpPr txBox="1">
            <a:spLocks noChangeArrowheads="1"/>
          </p:cNvSpPr>
          <p:nvPr/>
        </p:nvSpPr>
        <p:spPr bwMode="auto">
          <a:xfrm>
            <a:off x="1258888" y="2349500"/>
            <a:ext cx="6985000" cy="143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4400" b="1">
                <a:effectLst>
                  <a:outerShdw blurRad="38100" dist="38100" dir="2700000" algn="tl">
                    <a:srgbClr val="000000"/>
                  </a:outerShdw>
                </a:effectLst>
              </a:rPr>
              <a:t>SUPERFICI PER PISTE DI PRECISIONE</a:t>
            </a:r>
          </a:p>
        </p:txBody>
      </p:sp>
      <p:sp>
        <p:nvSpPr>
          <p:cNvPr id="331780" name="Text Box 4"/>
          <p:cNvSpPr txBox="1">
            <a:spLocks noChangeArrowheads="1"/>
          </p:cNvSpPr>
          <p:nvPr/>
        </p:nvSpPr>
        <p:spPr bwMode="auto">
          <a:xfrm>
            <a:off x="179388" y="908050"/>
            <a:ext cx="8756650" cy="4968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>
              <a:spcBef>
                <a:spcPct val="0"/>
              </a:spcBef>
              <a:tabLst>
                <a:tab pos="577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143000" algn="l">
              <a:spcBef>
                <a:spcPct val="0"/>
              </a:spcBef>
              <a:tabLst>
                <a:tab pos="577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333500" algn="l">
              <a:spcBef>
                <a:spcPct val="0"/>
              </a:spcBef>
              <a:tabLst>
                <a:tab pos="577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524000" algn="l">
              <a:spcBef>
                <a:spcPct val="0"/>
              </a:spcBef>
              <a:tabLst>
                <a:tab pos="577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algn="l">
              <a:spcBef>
                <a:spcPct val="0"/>
              </a:spcBef>
              <a:tabLst>
                <a:tab pos="577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tabLst>
                <a:tab pos="577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tabLst>
                <a:tab pos="577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tabLst>
                <a:tab pos="577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tabLst>
                <a:tab pos="577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70000"/>
              </a:spcBef>
              <a:defRPr/>
            </a:pPr>
            <a:r>
              <a:rPr lang="it-IT" sz="4000" b="1" smtClean="0">
                <a:effectLst>
                  <a:outerShdw blurRad="38100" dist="38100" dir="2700000" algn="tl">
                    <a:srgbClr val="000000"/>
                  </a:outerShdw>
                </a:effectLst>
                <a:latin typeface="TimesNewRomanPSMT" charset="0"/>
                <a:cs typeface="Times New Roman" panose="02020603050405020304" pitchFamily="18" charset="0"/>
              </a:rPr>
              <a:t>HANNO  LO SCOPO DI DELIMITARE                              L’OFZ  (OBSTACLE-FREE ZONE) QUELL’AREA CHE OLTRE AGLI OSTACOLI, DURANTE LE OPERAZIONI IN BASSA VISIBILITÀ, DEVE ESSERE LIBERA ANCHE DA AEROMOBILI.</a:t>
            </a:r>
            <a:endParaRPr lang="it-IT" sz="4000" b="1" smtClean="0">
              <a:effectLst>
                <a:outerShdw blurRad="38100" dist="38100" dir="2700000" algn="tl">
                  <a:srgbClr val="000000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873053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31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" dur="500"/>
                                        <p:tgtEl>
                                          <p:spTgt spid="3317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1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7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3317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779" grpId="0"/>
      <p:bldP spid="331779" grpId="1"/>
      <p:bldP spid="331780" grpId="0" build="p" autoUpdateAnimBg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4BC515F3-B1F4-4ADF-A71E-71BC6090C251}" type="slidenum">
              <a:rPr lang="it-IT" altLang="it-IT" sz="1000">
                <a:solidFill>
                  <a:srgbClr val="FFFFFF"/>
                </a:solidFill>
              </a:rPr>
              <a:pPr/>
              <a:t>79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142339" name="Text Box 2"/>
          <p:cNvSpPr txBox="1">
            <a:spLocks noChangeArrowheads="1"/>
          </p:cNvSpPr>
          <p:nvPr/>
        </p:nvSpPr>
        <p:spPr bwMode="auto">
          <a:xfrm>
            <a:off x="6516688" y="6597650"/>
            <a:ext cx="26273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it-IT" altLang="it-IT" sz="1000" b="1">
                <a:latin typeface="Arial" panose="020B0604020202020204" pitchFamily="34" charset="0"/>
              </a:rPr>
              <a:t>SUPERFICI DELIMITAZIONI OSTACOLI</a:t>
            </a:r>
          </a:p>
        </p:txBody>
      </p:sp>
      <p:sp>
        <p:nvSpPr>
          <p:cNvPr id="332835" name="Text Box 35"/>
          <p:cNvSpPr txBox="1">
            <a:spLocks noChangeArrowheads="1"/>
          </p:cNvSpPr>
          <p:nvPr/>
        </p:nvSpPr>
        <p:spPr bwMode="auto">
          <a:xfrm>
            <a:off x="179388" y="5084763"/>
            <a:ext cx="8964612" cy="17543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175" algn="ctr">
                <a:solidFill>
                  <a:srgbClr val="FFFF00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 i="1" dirty="0"/>
              <a:t>La superficie d’avvicinamento interna   Inner </a:t>
            </a:r>
            <a:r>
              <a:rPr lang="it-IT" altLang="it-IT" sz="2400" b="1" i="1" dirty="0" err="1"/>
              <a:t>Approach</a:t>
            </a:r>
            <a:r>
              <a:rPr lang="it-IT" altLang="it-IT" sz="2400" b="1" i="1" dirty="0"/>
              <a:t> </a:t>
            </a:r>
            <a:r>
              <a:rPr lang="it-IT" altLang="it-IT" sz="2400" b="1" i="1" dirty="0" err="1"/>
              <a:t>Surface</a:t>
            </a:r>
            <a:r>
              <a:rPr lang="it-IT" altLang="it-IT" sz="2400" b="1" i="1" dirty="0"/>
              <a:t> .                      </a:t>
            </a:r>
            <a:r>
              <a:rPr lang="it-IT" altLang="it-IT" sz="2400" b="1" dirty="0"/>
              <a:t>È  una porzione rettangolare della superficie d’avvicinamento, posta immediatamente prima della soglia. </a:t>
            </a:r>
            <a:endParaRPr lang="it-IT" altLang="it-IT" sz="2400" b="1" dirty="0" smtClean="0"/>
          </a:p>
          <a:p>
            <a:pPr algn="ctr">
              <a:spcBef>
                <a:spcPct val="50000"/>
              </a:spcBef>
            </a:pPr>
            <a:r>
              <a:rPr lang="it-IT" altLang="it-IT" sz="2400" b="1" dirty="0" smtClean="0"/>
              <a:t>Le </a:t>
            </a:r>
            <a:r>
              <a:rPr lang="it-IT" altLang="it-IT" sz="2400" b="1" dirty="0"/>
              <a:t>dimensioni sono specificate nell’</a:t>
            </a:r>
            <a:r>
              <a:rPr lang="it-IT" altLang="it-IT" sz="2400" b="1" i="1" dirty="0"/>
              <a:t>Annesso 14</a:t>
            </a:r>
          </a:p>
        </p:txBody>
      </p:sp>
      <p:grpSp>
        <p:nvGrpSpPr>
          <p:cNvPr id="332844" name="Group 44"/>
          <p:cNvGrpSpPr>
            <a:grpSpLocks/>
          </p:cNvGrpSpPr>
          <p:nvPr/>
        </p:nvGrpSpPr>
        <p:grpSpPr bwMode="auto">
          <a:xfrm>
            <a:off x="250825" y="115888"/>
            <a:ext cx="8640763" cy="1944687"/>
            <a:chOff x="158" y="73"/>
            <a:chExt cx="5443" cy="1225"/>
          </a:xfrm>
        </p:grpSpPr>
        <p:grpSp>
          <p:nvGrpSpPr>
            <p:cNvPr id="142382" name="Group 36"/>
            <p:cNvGrpSpPr>
              <a:grpSpLocks/>
            </p:cNvGrpSpPr>
            <p:nvPr/>
          </p:nvGrpSpPr>
          <p:grpSpPr bwMode="auto">
            <a:xfrm>
              <a:off x="158" y="73"/>
              <a:ext cx="5443" cy="1225"/>
              <a:chOff x="158" y="73"/>
              <a:chExt cx="5443" cy="1225"/>
            </a:xfrm>
          </p:grpSpPr>
          <p:grpSp>
            <p:nvGrpSpPr>
              <p:cNvPr id="142389" name="Group 28"/>
              <p:cNvGrpSpPr>
                <a:grpSpLocks/>
              </p:cNvGrpSpPr>
              <p:nvPr/>
            </p:nvGrpSpPr>
            <p:grpSpPr bwMode="auto">
              <a:xfrm>
                <a:off x="1859" y="437"/>
                <a:ext cx="1905" cy="499"/>
                <a:chOff x="1859" y="437"/>
                <a:chExt cx="1905" cy="499"/>
              </a:xfrm>
            </p:grpSpPr>
            <p:sp>
              <p:nvSpPr>
                <p:cNvPr id="142394" name="Rectangle 3"/>
                <p:cNvSpPr>
                  <a:spLocks noChangeArrowheads="1"/>
                </p:cNvSpPr>
                <p:nvPr/>
              </p:nvSpPr>
              <p:spPr bwMode="auto">
                <a:xfrm>
                  <a:off x="1859" y="437"/>
                  <a:ext cx="1905" cy="49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grpSp>
              <p:nvGrpSpPr>
                <p:cNvPr id="142395" name="Group 4"/>
                <p:cNvGrpSpPr>
                  <a:grpSpLocks/>
                </p:cNvGrpSpPr>
                <p:nvPr/>
              </p:nvGrpSpPr>
              <p:grpSpPr bwMode="auto">
                <a:xfrm>
                  <a:off x="1950" y="572"/>
                  <a:ext cx="1724" cy="210"/>
                  <a:chOff x="1950" y="572"/>
                  <a:chExt cx="1724" cy="210"/>
                </a:xfrm>
              </p:grpSpPr>
              <p:sp>
                <p:nvSpPr>
                  <p:cNvPr id="142396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1950" y="589"/>
                    <a:ext cx="1724" cy="174"/>
                  </a:xfrm>
                  <a:prstGeom prst="rect">
                    <a:avLst/>
                  </a:prstGeom>
                  <a:solidFill>
                    <a:srgbClr val="808080"/>
                  </a:solidFill>
                  <a:ln w="12700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1pPr>
                    <a:lvl2pPr marL="742950" indent="-28575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2pPr>
                    <a:lvl3pPr marL="11430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3pPr>
                    <a:lvl4pPr marL="16002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4pPr>
                    <a:lvl5pPr marL="2057400" indent="-228600"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600">
                        <a:solidFill>
                          <a:schemeClr val="tx1"/>
                        </a:solidFill>
                        <a:latin typeface="Arial Narrow" panose="020B0606020202030204" pitchFamily="34" charset="0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:endParaRPr lang="it-IT" altLang="it-IT"/>
                  </a:p>
                </p:txBody>
              </p:sp>
              <p:grpSp>
                <p:nvGrpSpPr>
                  <p:cNvPr id="142397" name="Group 6"/>
                  <p:cNvGrpSpPr>
                    <a:grpSpLocks/>
                  </p:cNvGrpSpPr>
                  <p:nvPr/>
                </p:nvGrpSpPr>
                <p:grpSpPr bwMode="auto">
                  <a:xfrm>
                    <a:off x="1976" y="572"/>
                    <a:ext cx="1609" cy="210"/>
                    <a:chOff x="1976" y="572"/>
                    <a:chExt cx="1609" cy="210"/>
                  </a:xfrm>
                </p:grpSpPr>
                <p:grpSp>
                  <p:nvGrpSpPr>
                    <p:cNvPr id="142398" name="Group 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76" y="608"/>
                      <a:ext cx="136" cy="136"/>
                      <a:chOff x="1513" y="2207"/>
                      <a:chExt cx="71" cy="336"/>
                    </a:xfrm>
                  </p:grpSpPr>
                  <p:sp>
                    <p:nvSpPr>
                      <p:cNvPr id="142411" name="Line 8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513" y="2255"/>
                        <a:ext cx="71" cy="0"/>
                      </a:xfrm>
                      <a:prstGeom prst="line">
                        <a:avLst/>
                      </a:prstGeom>
                      <a:noFill/>
                      <a:ln w="25400">
                        <a:solidFill>
                          <a:schemeClr val="tx2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it-IT"/>
                      </a:p>
                    </p:txBody>
                  </p:sp>
                  <p:sp>
                    <p:nvSpPr>
                      <p:cNvPr id="142412" name="Line 9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513" y="2399"/>
                        <a:ext cx="71" cy="0"/>
                      </a:xfrm>
                      <a:prstGeom prst="line">
                        <a:avLst/>
                      </a:prstGeom>
                      <a:noFill/>
                      <a:ln w="25400">
                        <a:solidFill>
                          <a:schemeClr val="tx2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it-IT"/>
                      </a:p>
                    </p:txBody>
                  </p:sp>
                  <p:sp>
                    <p:nvSpPr>
                      <p:cNvPr id="142413" name="Line 1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513" y="2495"/>
                        <a:ext cx="71" cy="0"/>
                      </a:xfrm>
                      <a:prstGeom prst="line">
                        <a:avLst/>
                      </a:prstGeom>
                      <a:noFill/>
                      <a:ln w="25400">
                        <a:solidFill>
                          <a:schemeClr val="tx2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it-IT"/>
                      </a:p>
                    </p:txBody>
                  </p:sp>
                  <p:sp>
                    <p:nvSpPr>
                      <p:cNvPr id="142414" name="Line 11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513" y="2543"/>
                        <a:ext cx="71" cy="0"/>
                      </a:xfrm>
                      <a:prstGeom prst="line">
                        <a:avLst/>
                      </a:prstGeom>
                      <a:noFill/>
                      <a:ln w="25400">
                        <a:solidFill>
                          <a:schemeClr val="tx2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it-IT"/>
                      </a:p>
                    </p:txBody>
                  </p:sp>
                  <p:sp>
                    <p:nvSpPr>
                      <p:cNvPr id="142415" name="Line 12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513" y="2351"/>
                        <a:ext cx="71" cy="0"/>
                      </a:xfrm>
                      <a:prstGeom prst="line">
                        <a:avLst/>
                      </a:prstGeom>
                      <a:noFill/>
                      <a:ln w="25400">
                        <a:solidFill>
                          <a:schemeClr val="tx2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it-IT"/>
                      </a:p>
                    </p:txBody>
                  </p:sp>
                  <p:sp>
                    <p:nvSpPr>
                      <p:cNvPr id="142416" name="Line 13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513" y="2447"/>
                        <a:ext cx="71" cy="0"/>
                      </a:xfrm>
                      <a:prstGeom prst="line">
                        <a:avLst/>
                      </a:prstGeom>
                      <a:noFill/>
                      <a:ln w="25400">
                        <a:solidFill>
                          <a:schemeClr val="tx2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it-IT"/>
                      </a:p>
                    </p:txBody>
                  </p:sp>
                  <p:sp>
                    <p:nvSpPr>
                      <p:cNvPr id="142417" name="Line 14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513" y="2207"/>
                        <a:ext cx="71" cy="0"/>
                      </a:xfrm>
                      <a:prstGeom prst="line">
                        <a:avLst/>
                      </a:prstGeom>
                      <a:noFill/>
                      <a:ln w="25400">
                        <a:solidFill>
                          <a:schemeClr val="tx2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it-IT"/>
                      </a:p>
                    </p:txBody>
                  </p:sp>
                  <p:sp>
                    <p:nvSpPr>
                      <p:cNvPr id="142418" name="Line 15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1513" y="2303"/>
                        <a:ext cx="71" cy="0"/>
                      </a:xfrm>
                      <a:prstGeom prst="line">
                        <a:avLst/>
                      </a:prstGeom>
                      <a:noFill/>
                      <a:ln w="25400">
                        <a:solidFill>
                          <a:schemeClr val="tx2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it-IT"/>
                      </a:p>
                    </p:txBody>
                  </p:sp>
                </p:grpSp>
                <p:grpSp>
                  <p:nvGrpSpPr>
                    <p:cNvPr id="142399" name="Group 1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464" y="608"/>
                      <a:ext cx="121" cy="136"/>
                      <a:chOff x="3817" y="2207"/>
                      <a:chExt cx="71" cy="336"/>
                    </a:xfrm>
                  </p:grpSpPr>
                  <p:sp>
                    <p:nvSpPr>
                      <p:cNvPr id="142403" name="Line 17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817" y="2255"/>
                        <a:ext cx="71" cy="0"/>
                      </a:xfrm>
                      <a:prstGeom prst="line">
                        <a:avLst/>
                      </a:prstGeom>
                      <a:noFill/>
                      <a:ln w="25400">
                        <a:solidFill>
                          <a:schemeClr val="tx2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it-IT"/>
                      </a:p>
                    </p:txBody>
                  </p:sp>
                  <p:sp>
                    <p:nvSpPr>
                      <p:cNvPr id="142404" name="Line 18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817" y="2399"/>
                        <a:ext cx="71" cy="0"/>
                      </a:xfrm>
                      <a:prstGeom prst="line">
                        <a:avLst/>
                      </a:prstGeom>
                      <a:noFill/>
                      <a:ln w="25400">
                        <a:solidFill>
                          <a:schemeClr val="tx2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it-IT"/>
                      </a:p>
                    </p:txBody>
                  </p:sp>
                  <p:sp>
                    <p:nvSpPr>
                      <p:cNvPr id="142405" name="Line 19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817" y="2495"/>
                        <a:ext cx="71" cy="0"/>
                      </a:xfrm>
                      <a:prstGeom prst="line">
                        <a:avLst/>
                      </a:prstGeom>
                      <a:noFill/>
                      <a:ln w="25400">
                        <a:solidFill>
                          <a:schemeClr val="tx2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it-IT"/>
                      </a:p>
                    </p:txBody>
                  </p:sp>
                  <p:sp>
                    <p:nvSpPr>
                      <p:cNvPr id="142406" name="Line 2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817" y="2543"/>
                        <a:ext cx="71" cy="0"/>
                      </a:xfrm>
                      <a:prstGeom prst="line">
                        <a:avLst/>
                      </a:prstGeom>
                      <a:noFill/>
                      <a:ln w="25400">
                        <a:solidFill>
                          <a:schemeClr val="tx2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it-IT"/>
                      </a:p>
                    </p:txBody>
                  </p:sp>
                  <p:sp>
                    <p:nvSpPr>
                      <p:cNvPr id="142407" name="Line 21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817" y="2351"/>
                        <a:ext cx="71" cy="0"/>
                      </a:xfrm>
                      <a:prstGeom prst="line">
                        <a:avLst/>
                      </a:prstGeom>
                      <a:noFill/>
                      <a:ln w="25400">
                        <a:solidFill>
                          <a:schemeClr val="tx2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it-IT"/>
                      </a:p>
                    </p:txBody>
                  </p:sp>
                  <p:sp>
                    <p:nvSpPr>
                      <p:cNvPr id="142408" name="Line 22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817" y="2447"/>
                        <a:ext cx="71" cy="0"/>
                      </a:xfrm>
                      <a:prstGeom prst="line">
                        <a:avLst/>
                      </a:prstGeom>
                      <a:noFill/>
                      <a:ln w="25400">
                        <a:solidFill>
                          <a:schemeClr val="tx2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it-IT"/>
                      </a:p>
                    </p:txBody>
                  </p:sp>
                  <p:sp>
                    <p:nvSpPr>
                      <p:cNvPr id="142409" name="Line 23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817" y="2207"/>
                        <a:ext cx="71" cy="0"/>
                      </a:xfrm>
                      <a:prstGeom prst="line">
                        <a:avLst/>
                      </a:prstGeom>
                      <a:noFill/>
                      <a:ln w="25400">
                        <a:solidFill>
                          <a:schemeClr val="tx2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it-IT"/>
                      </a:p>
                    </p:txBody>
                  </p:sp>
                  <p:sp>
                    <p:nvSpPr>
                      <p:cNvPr id="142410" name="Line 24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817" y="2303"/>
                        <a:ext cx="71" cy="0"/>
                      </a:xfrm>
                      <a:prstGeom prst="line">
                        <a:avLst/>
                      </a:prstGeom>
                      <a:noFill/>
                      <a:ln w="25400">
                        <a:solidFill>
                          <a:schemeClr val="tx2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it-IT"/>
                      </a:p>
                    </p:txBody>
                  </p:sp>
                </p:grpSp>
                <p:sp>
                  <p:nvSpPr>
                    <p:cNvPr id="142400" name="Rectangle 25"/>
                    <p:cNvSpPr>
                      <a:spLocks noChangeArrowheads="1"/>
                    </p:cNvSpPr>
                    <p:nvPr/>
                  </p:nvSpPr>
                  <p:spPr bwMode="auto">
                    <a:xfrm rot="5700000">
                      <a:off x="2070" y="598"/>
                      <a:ext cx="204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12700">
                          <a:solidFill>
                            <a:schemeClr val="bg2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92075" tIns="46038" rIns="92075" bIns="46038" anchor="ctr">
                      <a:spAutoFit/>
                    </a:bodyPr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r>
                        <a:rPr lang="it-IT" altLang="it-IT" sz="1000" b="1">
                          <a:latin typeface="Arial" panose="020B0604020202020204" pitchFamily="34" charset="0"/>
                        </a:rPr>
                        <a:t>02</a:t>
                      </a:r>
                    </a:p>
                  </p:txBody>
                </p:sp>
                <p:sp>
                  <p:nvSpPr>
                    <p:cNvPr id="142401" name="Line 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243" y="667"/>
                      <a:ext cx="1090" cy="0"/>
                    </a:xfrm>
                    <a:prstGeom prst="line">
                      <a:avLst/>
                    </a:prstGeom>
                    <a:noFill/>
                    <a:ln w="31750">
                      <a:solidFill>
                        <a:schemeClr val="tx2"/>
                      </a:solidFill>
                      <a:prstDash val="dash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it-IT"/>
                    </a:p>
                  </p:txBody>
                </p:sp>
                <p:sp>
                  <p:nvSpPr>
                    <p:cNvPr id="142402" name="Rectangle 27"/>
                    <p:cNvSpPr>
                      <a:spLocks noChangeArrowheads="1"/>
                    </p:cNvSpPr>
                    <p:nvPr/>
                  </p:nvSpPr>
                  <p:spPr bwMode="auto">
                    <a:xfrm rot="-5400000">
                      <a:off x="3280" y="600"/>
                      <a:ext cx="210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lIns="92075" tIns="46038" rIns="92075" bIns="46038" anchor="ctr">
                      <a:spAutoFit/>
                    </a:bodyPr>
                    <a:lstStyle>
                      <a:lvl1pPr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6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:r>
                        <a:rPr lang="it-IT" altLang="it-IT" sz="1000" b="1">
                          <a:latin typeface="Arial" panose="020B0604020202020204" pitchFamily="34" charset="0"/>
                        </a:rPr>
                        <a:t>20</a:t>
                      </a:r>
                    </a:p>
                  </p:txBody>
                </p:sp>
              </p:grpSp>
            </p:grpSp>
          </p:grpSp>
          <p:sp>
            <p:nvSpPr>
              <p:cNvPr id="142390" name="AutoShape 29"/>
              <p:cNvSpPr>
                <a:spLocks noChangeArrowheads="1"/>
              </p:cNvSpPr>
              <p:nvPr/>
            </p:nvSpPr>
            <p:spPr bwMode="auto">
              <a:xfrm rot="16200000" flipH="1">
                <a:off x="407" y="-176"/>
                <a:ext cx="1225" cy="172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5043 w 21600"/>
                  <a:gd name="T13" fmla="*/ 5049 h 21600"/>
                  <a:gd name="T14" fmla="*/ 16557 w 21600"/>
                  <a:gd name="T15" fmla="*/ 16551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6488" y="21600"/>
                    </a:lnTo>
                    <a:lnTo>
                      <a:pt x="15112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eaVert" wrap="none" anchor="ctr"/>
              <a:lstStyle/>
              <a:p>
                <a:endParaRPr lang="it-IT"/>
              </a:p>
            </p:txBody>
          </p:sp>
          <p:grpSp>
            <p:nvGrpSpPr>
              <p:cNvPr id="142391" name="Group 31"/>
              <p:cNvGrpSpPr>
                <a:grpSpLocks/>
              </p:cNvGrpSpPr>
              <p:nvPr/>
            </p:nvGrpSpPr>
            <p:grpSpPr bwMode="auto">
              <a:xfrm>
                <a:off x="3764" y="391"/>
                <a:ext cx="1837" cy="590"/>
                <a:chOff x="3923" y="1933"/>
                <a:chExt cx="1837" cy="590"/>
              </a:xfrm>
            </p:grpSpPr>
            <p:sp>
              <p:nvSpPr>
                <p:cNvPr id="142392" name="AutoShape 32"/>
                <p:cNvSpPr>
                  <a:spLocks noChangeArrowheads="1"/>
                </p:cNvSpPr>
                <p:nvPr/>
              </p:nvSpPr>
              <p:spPr bwMode="auto">
                <a:xfrm rot="5400000">
                  <a:off x="4059" y="1797"/>
                  <a:ext cx="590" cy="86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3 w 21600"/>
                    <a:gd name="T13" fmla="*/ 4510 h 21600"/>
                    <a:gd name="T14" fmla="*/ 17097 w 21600"/>
                    <a:gd name="T15" fmla="*/ 17090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2393" name="Rectangle 33"/>
                <p:cNvSpPr>
                  <a:spLocks noChangeArrowheads="1"/>
                </p:cNvSpPr>
                <p:nvPr/>
              </p:nvSpPr>
              <p:spPr bwMode="auto">
                <a:xfrm>
                  <a:off x="4785" y="1933"/>
                  <a:ext cx="975" cy="589"/>
                </a:xfrm>
                <a:prstGeom prst="rect">
                  <a:avLst/>
                </a:prstGeom>
                <a:solidFill>
                  <a:srgbClr val="9696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/>
                  <a:endParaRPr lang="it-IT" altLang="it-IT" sz="2400" b="1"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42383" name="Group 38"/>
            <p:cNvGrpSpPr>
              <a:grpSpLocks/>
            </p:cNvGrpSpPr>
            <p:nvPr/>
          </p:nvGrpSpPr>
          <p:grpSpPr bwMode="auto">
            <a:xfrm>
              <a:off x="839" y="935"/>
              <a:ext cx="2903" cy="227"/>
              <a:chOff x="839" y="935"/>
              <a:chExt cx="2903" cy="227"/>
            </a:xfrm>
          </p:grpSpPr>
          <p:sp>
            <p:nvSpPr>
              <p:cNvPr id="142387" name="Rectangle 39"/>
              <p:cNvSpPr>
                <a:spLocks noChangeArrowheads="1"/>
              </p:cNvSpPr>
              <p:nvPr/>
            </p:nvSpPr>
            <p:spPr bwMode="auto">
              <a:xfrm>
                <a:off x="1882" y="935"/>
                <a:ext cx="1860" cy="227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42388" name="AutoShape 40"/>
              <p:cNvSpPr>
                <a:spLocks noChangeArrowheads="1"/>
              </p:cNvSpPr>
              <p:nvPr/>
            </p:nvSpPr>
            <p:spPr bwMode="auto">
              <a:xfrm flipH="1">
                <a:off x="839" y="935"/>
                <a:ext cx="1043" cy="227"/>
              </a:xfrm>
              <a:prstGeom prst="rtTriangle">
                <a:avLst/>
              </a:prstGeom>
              <a:solidFill>
                <a:srgbClr val="993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142384" name="Group 41"/>
            <p:cNvGrpSpPr>
              <a:grpSpLocks/>
            </p:cNvGrpSpPr>
            <p:nvPr/>
          </p:nvGrpSpPr>
          <p:grpSpPr bwMode="auto">
            <a:xfrm flipV="1">
              <a:off x="793" y="210"/>
              <a:ext cx="2903" cy="227"/>
              <a:chOff x="839" y="935"/>
              <a:chExt cx="2903" cy="227"/>
            </a:xfrm>
          </p:grpSpPr>
          <p:sp>
            <p:nvSpPr>
              <p:cNvPr id="142385" name="Rectangle 42"/>
              <p:cNvSpPr>
                <a:spLocks noChangeArrowheads="1"/>
              </p:cNvSpPr>
              <p:nvPr/>
            </p:nvSpPr>
            <p:spPr bwMode="auto">
              <a:xfrm>
                <a:off x="1882" y="935"/>
                <a:ext cx="1860" cy="227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142386" name="AutoShape 43"/>
              <p:cNvSpPr>
                <a:spLocks noChangeArrowheads="1"/>
              </p:cNvSpPr>
              <p:nvPr/>
            </p:nvSpPr>
            <p:spPr bwMode="auto">
              <a:xfrm flipH="1">
                <a:off x="839" y="935"/>
                <a:ext cx="1043" cy="227"/>
              </a:xfrm>
              <a:prstGeom prst="rtTriangle">
                <a:avLst/>
              </a:prstGeom>
              <a:solidFill>
                <a:srgbClr val="993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sp>
        <p:nvSpPr>
          <p:cNvPr id="332830" name="Rectangle 30"/>
          <p:cNvSpPr>
            <a:spLocks noChangeArrowheads="1"/>
          </p:cNvSpPr>
          <p:nvPr/>
        </p:nvSpPr>
        <p:spPr bwMode="auto">
          <a:xfrm>
            <a:off x="1835150" y="908050"/>
            <a:ext cx="1296988" cy="360363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332837" name="Line 37"/>
          <p:cNvSpPr>
            <a:spLocks noChangeShapeType="1"/>
          </p:cNvSpPr>
          <p:nvPr/>
        </p:nvSpPr>
        <p:spPr bwMode="auto">
          <a:xfrm flipH="1" flipV="1">
            <a:off x="2627313" y="1196975"/>
            <a:ext cx="2051050" cy="3887788"/>
          </a:xfrm>
          <a:prstGeom prst="line">
            <a:avLst/>
          </a:prstGeom>
          <a:noFill/>
          <a:ln w="5080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grpSp>
        <p:nvGrpSpPr>
          <p:cNvPr id="332845" name="Group 45"/>
          <p:cNvGrpSpPr>
            <a:grpSpLocks/>
          </p:cNvGrpSpPr>
          <p:nvPr/>
        </p:nvGrpSpPr>
        <p:grpSpPr bwMode="auto">
          <a:xfrm>
            <a:off x="2989263" y="3429000"/>
            <a:ext cx="3095625" cy="0"/>
            <a:chOff x="1769" y="2659"/>
            <a:chExt cx="1950" cy="0"/>
          </a:xfrm>
        </p:grpSpPr>
        <p:sp>
          <p:nvSpPr>
            <p:cNvPr id="142379" name="Line 46"/>
            <p:cNvSpPr>
              <a:spLocks noChangeShapeType="1"/>
            </p:cNvSpPr>
            <p:nvPr/>
          </p:nvSpPr>
          <p:spPr bwMode="auto">
            <a:xfrm>
              <a:off x="1882" y="2659"/>
              <a:ext cx="1724" cy="0"/>
            </a:xfrm>
            <a:prstGeom prst="line">
              <a:avLst/>
            </a:prstGeom>
            <a:noFill/>
            <a:ln w="73025">
              <a:solidFill>
                <a:srgbClr val="80808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2380" name="Line 47"/>
            <p:cNvSpPr>
              <a:spLocks noChangeShapeType="1"/>
            </p:cNvSpPr>
            <p:nvPr/>
          </p:nvSpPr>
          <p:spPr bwMode="auto">
            <a:xfrm>
              <a:off x="3606" y="2659"/>
              <a:ext cx="113" cy="0"/>
            </a:xfrm>
            <a:prstGeom prst="line">
              <a:avLst/>
            </a:prstGeom>
            <a:noFill/>
            <a:ln w="73025">
              <a:solidFill>
                <a:srgbClr val="00FF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2381" name="Line 48"/>
            <p:cNvSpPr>
              <a:spLocks noChangeShapeType="1"/>
            </p:cNvSpPr>
            <p:nvPr/>
          </p:nvSpPr>
          <p:spPr bwMode="auto">
            <a:xfrm>
              <a:off x="1769" y="2659"/>
              <a:ext cx="113" cy="0"/>
            </a:xfrm>
            <a:prstGeom prst="line">
              <a:avLst/>
            </a:prstGeom>
            <a:noFill/>
            <a:ln w="73025">
              <a:solidFill>
                <a:srgbClr val="00FF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sp>
        <p:nvSpPr>
          <p:cNvPr id="332849" name="Line 49"/>
          <p:cNvSpPr>
            <a:spLocks noChangeShapeType="1"/>
          </p:cNvSpPr>
          <p:nvPr/>
        </p:nvSpPr>
        <p:spPr bwMode="auto">
          <a:xfrm>
            <a:off x="1836738" y="2997200"/>
            <a:ext cx="1296987" cy="360363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32850" name="Line 50"/>
          <p:cNvSpPr>
            <a:spLocks noChangeShapeType="1"/>
          </p:cNvSpPr>
          <p:nvPr/>
        </p:nvSpPr>
        <p:spPr bwMode="auto">
          <a:xfrm flipV="1">
            <a:off x="6084888" y="2565400"/>
            <a:ext cx="1079500" cy="792163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32851" name="AutoShape 51"/>
          <p:cNvSpPr>
            <a:spLocks noChangeArrowheads="1"/>
          </p:cNvSpPr>
          <p:nvPr/>
        </p:nvSpPr>
        <p:spPr bwMode="auto">
          <a:xfrm rot="5400000">
            <a:off x="6192044" y="511969"/>
            <a:ext cx="792163" cy="1152525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4500 w 21600"/>
              <a:gd name="T13" fmla="*/ 4500 h 21600"/>
              <a:gd name="T14" fmla="*/ 17100 w 21600"/>
              <a:gd name="T15" fmla="*/ 171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algn="ctr">
                <a:solidFill>
                  <a:schemeClr val="tx2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332852" name="Line 52"/>
          <p:cNvSpPr>
            <a:spLocks noChangeShapeType="1"/>
          </p:cNvSpPr>
          <p:nvPr/>
        </p:nvSpPr>
        <p:spPr bwMode="auto">
          <a:xfrm flipH="1" flipV="1">
            <a:off x="2339975" y="3213100"/>
            <a:ext cx="2376488" cy="1871663"/>
          </a:xfrm>
          <a:prstGeom prst="line">
            <a:avLst/>
          </a:prstGeom>
          <a:noFill/>
          <a:ln w="5080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32853" name="Line 53"/>
          <p:cNvSpPr>
            <a:spLocks noChangeShapeType="1"/>
          </p:cNvSpPr>
          <p:nvPr/>
        </p:nvSpPr>
        <p:spPr bwMode="auto">
          <a:xfrm>
            <a:off x="323850" y="2565400"/>
            <a:ext cx="8569325" cy="0"/>
          </a:xfrm>
          <a:prstGeom prst="line">
            <a:avLst/>
          </a:prstGeom>
          <a:noFill/>
          <a:ln w="28575">
            <a:solidFill>
              <a:schemeClr val="tx2"/>
            </a:solidFill>
            <a:prstDash val="dash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32854" name="Text Box 54"/>
          <p:cNvSpPr txBox="1">
            <a:spLocks noChangeArrowheads="1"/>
          </p:cNvSpPr>
          <p:nvPr/>
        </p:nvSpPr>
        <p:spPr bwMode="auto">
          <a:xfrm>
            <a:off x="6659563" y="2290763"/>
            <a:ext cx="2484437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it-IT" altLang="it-IT" sz="1200"/>
              <a:t>SUPERFICIE ORIZZONTALE INTERNA</a:t>
            </a:r>
          </a:p>
        </p:txBody>
      </p:sp>
      <p:sp>
        <p:nvSpPr>
          <p:cNvPr id="332855" name="Text Box 55"/>
          <p:cNvSpPr txBox="1">
            <a:spLocks noChangeArrowheads="1"/>
          </p:cNvSpPr>
          <p:nvPr/>
        </p:nvSpPr>
        <p:spPr bwMode="auto">
          <a:xfrm>
            <a:off x="0" y="4868863"/>
            <a:ext cx="9144000" cy="155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 i="1"/>
              <a:t>La superficie di mancato atterraggio  Balked Landing Surface</a:t>
            </a:r>
            <a:r>
              <a:rPr lang="it-IT" altLang="it-IT" sz="2400" b="1"/>
              <a:t>.                       È  una superficie inclinata, finalizzata a proteggere dagli ostacoli gli aeromobili che, pur essendo arrivati fino alla pista, non riescono ad atterrare.</a:t>
            </a:r>
          </a:p>
        </p:txBody>
      </p:sp>
      <p:sp>
        <p:nvSpPr>
          <p:cNvPr id="332856" name="Line 56"/>
          <p:cNvSpPr>
            <a:spLocks noChangeShapeType="1"/>
          </p:cNvSpPr>
          <p:nvPr/>
        </p:nvSpPr>
        <p:spPr bwMode="auto">
          <a:xfrm flipV="1">
            <a:off x="4716463" y="1412875"/>
            <a:ext cx="1871662" cy="3600450"/>
          </a:xfrm>
          <a:prstGeom prst="line">
            <a:avLst/>
          </a:prstGeom>
          <a:noFill/>
          <a:ln w="5080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32857" name="Line 57"/>
          <p:cNvSpPr>
            <a:spLocks noChangeShapeType="1"/>
          </p:cNvSpPr>
          <p:nvPr/>
        </p:nvSpPr>
        <p:spPr bwMode="auto">
          <a:xfrm flipV="1">
            <a:off x="4716463" y="2997200"/>
            <a:ext cx="1943100" cy="2016125"/>
          </a:xfrm>
          <a:prstGeom prst="line">
            <a:avLst/>
          </a:prstGeom>
          <a:noFill/>
          <a:ln w="5080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32858" name="Text Box 58"/>
          <p:cNvSpPr txBox="1">
            <a:spLocks noChangeArrowheads="1"/>
          </p:cNvSpPr>
          <p:nvPr/>
        </p:nvSpPr>
        <p:spPr bwMode="auto">
          <a:xfrm>
            <a:off x="36512" y="4479830"/>
            <a:ext cx="9144000" cy="2282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 dirty="0"/>
              <a:t>È  individuata da  un piano inclinato con il bordo inferiore situato ad una distanza specificata dopo la THR, limitato a destra e sinistra dalle superfici di transizione interna, da cui partono i lati divergenti , fino ad incontrare la superficie orizzontale interna che genera il bordo superiore.  Il bordo inferiore ha le stesse dimensioni del </a:t>
            </a:r>
            <a:r>
              <a:rPr lang="it-IT" altLang="it-IT" sz="2400" b="1" dirty="0" smtClean="0"/>
              <a:t>bordo </a:t>
            </a:r>
            <a:r>
              <a:rPr lang="it-IT" altLang="it-IT" sz="2400" b="1" dirty="0"/>
              <a:t>interno della superficie d’avvicinamento interna. </a:t>
            </a:r>
          </a:p>
        </p:txBody>
      </p:sp>
      <p:grpSp>
        <p:nvGrpSpPr>
          <p:cNvPr id="332862" name="Group 62"/>
          <p:cNvGrpSpPr>
            <a:grpSpLocks/>
          </p:cNvGrpSpPr>
          <p:nvPr/>
        </p:nvGrpSpPr>
        <p:grpSpPr bwMode="auto">
          <a:xfrm>
            <a:off x="1835150" y="1196975"/>
            <a:ext cx="5329238" cy="287338"/>
            <a:chOff x="1156" y="709"/>
            <a:chExt cx="3357" cy="181"/>
          </a:xfrm>
        </p:grpSpPr>
        <p:sp>
          <p:nvSpPr>
            <p:cNvPr id="142375" name="AutoShape 63"/>
            <p:cNvSpPr>
              <a:spLocks noChangeArrowheads="1"/>
            </p:cNvSpPr>
            <p:nvPr/>
          </p:nvSpPr>
          <p:spPr bwMode="auto">
            <a:xfrm>
              <a:off x="3787" y="754"/>
              <a:ext cx="726" cy="136"/>
            </a:xfrm>
            <a:prstGeom prst="rtTriangle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42376" name="Rectangle 64"/>
            <p:cNvSpPr>
              <a:spLocks noChangeArrowheads="1"/>
            </p:cNvSpPr>
            <p:nvPr/>
          </p:nvSpPr>
          <p:spPr bwMode="auto">
            <a:xfrm>
              <a:off x="1973" y="754"/>
              <a:ext cx="1815" cy="13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42377" name="AutoShape 65"/>
            <p:cNvSpPr>
              <a:spLocks noChangeArrowheads="1"/>
            </p:cNvSpPr>
            <p:nvPr/>
          </p:nvSpPr>
          <p:spPr bwMode="auto">
            <a:xfrm flipH="1" flipV="1">
              <a:off x="1156" y="799"/>
              <a:ext cx="817" cy="91"/>
            </a:xfrm>
            <a:prstGeom prst="rtTriangle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42378" name="Rectangle 66"/>
            <p:cNvSpPr>
              <a:spLocks noChangeArrowheads="1"/>
            </p:cNvSpPr>
            <p:nvPr/>
          </p:nvSpPr>
          <p:spPr bwMode="auto">
            <a:xfrm>
              <a:off x="1156" y="709"/>
              <a:ext cx="816" cy="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grpSp>
        <p:nvGrpSpPr>
          <p:cNvPr id="332867" name="Group 67"/>
          <p:cNvGrpSpPr>
            <a:grpSpLocks/>
          </p:cNvGrpSpPr>
          <p:nvPr/>
        </p:nvGrpSpPr>
        <p:grpSpPr bwMode="auto">
          <a:xfrm flipV="1">
            <a:off x="1835150" y="693738"/>
            <a:ext cx="5329238" cy="287337"/>
            <a:chOff x="1156" y="709"/>
            <a:chExt cx="3357" cy="181"/>
          </a:xfrm>
        </p:grpSpPr>
        <p:sp>
          <p:nvSpPr>
            <p:cNvPr id="142371" name="AutoShape 68"/>
            <p:cNvSpPr>
              <a:spLocks noChangeArrowheads="1"/>
            </p:cNvSpPr>
            <p:nvPr/>
          </p:nvSpPr>
          <p:spPr bwMode="auto">
            <a:xfrm>
              <a:off x="3787" y="754"/>
              <a:ext cx="726" cy="136"/>
            </a:xfrm>
            <a:prstGeom prst="rtTriangle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42372" name="Rectangle 69"/>
            <p:cNvSpPr>
              <a:spLocks noChangeArrowheads="1"/>
            </p:cNvSpPr>
            <p:nvPr/>
          </p:nvSpPr>
          <p:spPr bwMode="auto">
            <a:xfrm>
              <a:off x="1973" y="754"/>
              <a:ext cx="1815" cy="13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42373" name="AutoShape 70"/>
            <p:cNvSpPr>
              <a:spLocks noChangeArrowheads="1"/>
            </p:cNvSpPr>
            <p:nvPr/>
          </p:nvSpPr>
          <p:spPr bwMode="auto">
            <a:xfrm flipH="1" flipV="1">
              <a:off x="1156" y="799"/>
              <a:ext cx="817" cy="91"/>
            </a:xfrm>
            <a:prstGeom prst="rtTriangle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142374" name="Rectangle 71"/>
            <p:cNvSpPr>
              <a:spLocks noChangeArrowheads="1"/>
            </p:cNvSpPr>
            <p:nvPr/>
          </p:nvSpPr>
          <p:spPr bwMode="auto">
            <a:xfrm>
              <a:off x="1156" y="709"/>
              <a:ext cx="816" cy="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</p:grpSp>
      <p:sp>
        <p:nvSpPr>
          <p:cNvPr id="332872" name="Text Box 72"/>
          <p:cNvSpPr txBox="1">
            <a:spLocks noChangeArrowheads="1"/>
          </p:cNvSpPr>
          <p:nvPr/>
        </p:nvSpPr>
        <p:spPr bwMode="auto">
          <a:xfrm>
            <a:off x="144463" y="4854575"/>
            <a:ext cx="9144000" cy="1938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 i="1" dirty="0"/>
              <a:t>La superficie di transizione interna  Inner </a:t>
            </a:r>
            <a:r>
              <a:rPr lang="it-IT" altLang="it-IT" sz="2400" b="1" i="1" dirty="0" err="1"/>
              <a:t>Transitional</a:t>
            </a:r>
            <a:r>
              <a:rPr lang="it-IT" altLang="it-IT" sz="2400" b="1" i="1" dirty="0"/>
              <a:t> </a:t>
            </a:r>
            <a:r>
              <a:rPr lang="it-IT" altLang="it-IT" sz="2400" b="1" i="1" dirty="0" err="1"/>
              <a:t>Surface</a:t>
            </a:r>
            <a:r>
              <a:rPr lang="it-IT" altLang="it-IT" sz="2400" b="1" i="1" dirty="0"/>
              <a:t>.                    </a:t>
            </a:r>
            <a:r>
              <a:rPr lang="it-IT" altLang="it-IT" sz="2400" b="1" dirty="0"/>
              <a:t>È  una superficie simile alla superficie di transizione ma più vicino alla pista limitata dalla superficie d’avvicinamento interna </a:t>
            </a:r>
            <a:r>
              <a:rPr lang="it-IT" altLang="it-IT" sz="2400" b="1" dirty="0" smtClean="0"/>
              <a:t>e </a:t>
            </a:r>
            <a:r>
              <a:rPr lang="it-IT" altLang="it-IT" sz="2400" b="1" dirty="0"/>
              <a:t>dalle intersezioni di tale piano con la striscia di pista e la superficie orizzontale interna e la superficie di mancato avvicinamento.</a:t>
            </a:r>
          </a:p>
        </p:txBody>
      </p:sp>
      <p:sp>
        <p:nvSpPr>
          <p:cNvPr id="332873" name="Line 73"/>
          <p:cNvSpPr>
            <a:spLocks noChangeShapeType="1"/>
          </p:cNvSpPr>
          <p:nvPr/>
        </p:nvSpPr>
        <p:spPr bwMode="auto">
          <a:xfrm flipH="1" flipV="1">
            <a:off x="4572000" y="1412875"/>
            <a:ext cx="71438" cy="3384550"/>
          </a:xfrm>
          <a:prstGeom prst="line">
            <a:avLst/>
          </a:prstGeom>
          <a:noFill/>
          <a:ln w="5080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32874" name="Line 74"/>
          <p:cNvSpPr>
            <a:spLocks noChangeShapeType="1"/>
          </p:cNvSpPr>
          <p:nvPr/>
        </p:nvSpPr>
        <p:spPr bwMode="auto">
          <a:xfrm flipH="1" flipV="1">
            <a:off x="4067175" y="765175"/>
            <a:ext cx="504825" cy="4032250"/>
          </a:xfrm>
          <a:prstGeom prst="line">
            <a:avLst/>
          </a:prstGeom>
          <a:noFill/>
          <a:ln w="5080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grpSp>
        <p:nvGrpSpPr>
          <p:cNvPr id="332875" name="Group 75"/>
          <p:cNvGrpSpPr>
            <a:grpSpLocks/>
          </p:cNvGrpSpPr>
          <p:nvPr/>
        </p:nvGrpSpPr>
        <p:grpSpPr bwMode="auto">
          <a:xfrm>
            <a:off x="2555875" y="2565400"/>
            <a:ext cx="3817938" cy="863600"/>
            <a:chOff x="1700" y="2523"/>
            <a:chExt cx="2405" cy="544"/>
          </a:xfrm>
        </p:grpSpPr>
        <p:sp>
          <p:nvSpPr>
            <p:cNvPr id="142366" name="Line 76"/>
            <p:cNvSpPr>
              <a:spLocks noChangeShapeType="1"/>
            </p:cNvSpPr>
            <p:nvPr/>
          </p:nvSpPr>
          <p:spPr bwMode="auto">
            <a:xfrm>
              <a:off x="2471" y="3067"/>
              <a:ext cx="817" cy="0"/>
            </a:xfrm>
            <a:prstGeom prst="line">
              <a:avLst/>
            </a:prstGeom>
            <a:noFill/>
            <a:ln w="190500">
              <a:solidFill>
                <a:schemeClr val="tx2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2367" name="Line 77"/>
            <p:cNvSpPr>
              <a:spLocks noChangeShapeType="1"/>
            </p:cNvSpPr>
            <p:nvPr/>
          </p:nvSpPr>
          <p:spPr bwMode="auto">
            <a:xfrm flipH="1">
              <a:off x="3696" y="2523"/>
              <a:ext cx="409" cy="499"/>
            </a:xfrm>
            <a:prstGeom prst="line">
              <a:avLst/>
            </a:prstGeom>
            <a:noFill/>
            <a:ln w="88900">
              <a:solidFill>
                <a:srgbClr val="9933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2368" name="Line 78"/>
            <p:cNvSpPr>
              <a:spLocks noChangeShapeType="1"/>
            </p:cNvSpPr>
            <p:nvPr/>
          </p:nvSpPr>
          <p:spPr bwMode="auto">
            <a:xfrm>
              <a:off x="1700" y="2523"/>
              <a:ext cx="409" cy="499"/>
            </a:xfrm>
            <a:prstGeom prst="line">
              <a:avLst/>
            </a:prstGeom>
            <a:noFill/>
            <a:ln w="88900">
              <a:solidFill>
                <a:srgbClr val="9933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2369" name="Line 79"/>
            <p:cNvSpPr>
              <a:spLocks noChangeShapeType="1"/>
            </p:cNvSpPr>
            <p:nvPr/>
          </p:nvSpPr>
          <p:spPr bwMode="auto">
            <a:xfrm>
              <a:off x="3288" y="3067"/>
              <a:ext cx="408" cy="0"/>
            </a:xfrm>
            <a:prstGeom prst="line">
              <a:avLst/>
            </a:prstGeom>
            <a:noFill/>
            <a:ln w="190500">
              <a:solidFill>
                <a:srgbClr val="00FF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2370" name="Line 80"/>
            <p:cNvSpPr>
              <a:spLocks noChangeShapeType="1"/>
            </p:cNvSpPr>
            <p:nvPr/>
          </p:nvSpPr>
          <p:spPr bwMode="auto">
            <a:xfrm>
              <a:off x="2109" y="3067"/>
              <a:ext cx="363" cy="0"/>
            </a:xfrm>
            <a:prstGeom prst="line">
              <a:avLst/>
            </a:prstGeom>
            <a:noFill/>
            <a:ln w="190500">
              <a:solidFill>
                <a:srgbClr val="00FF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sp>
        <p:nvSpPr>
          <p:cNvPr id="332881" name="Line 81"/>
          <p:cNvSpPr>
            <a:spLocks noChangeShapeType="1"/>
          </p:cNvSpPr>
          <p:nvPr/>
        </p:nvSpPr>
        <p:spPr bwMode="auto">
          <a:xfrm>
            <a:off x="2987675" y="2565400"/>
            <a:ext cx="649288" cy="792163"/>
          </a:xfrm>
          <a:prstGeom prst="line">
            <a:avLst/>
          </a:prstGeom>
          <a:noFill/>
          <a:ln w="88900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32882" name="Line 82"/>
          <p:cNvSpPr>
            <a:spLocks noChangeShapeType="1"/>
          </p:cNvSpPr>
          <p:nvPr/>
        </p:nvSpPr>
        <p:spPr bwMode="auto">
          <a:xfrm flipH="1">
            <a:off x="5221288" y="2565400"/>
            <a:ext cx="649287" cy="792163"/>
          </a:xfrm>
          <a:prstGeom prst="line">
            <a:avLst/>
          </a:prstGeom>
          <a:noFill/>
          <a:ln w="88900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32883" name="Line 83"/>
          <p:cNvSpPr>
            <a:spLocks noChangeShapeType="1"/>
          </p:cNvSpPr>
          <p:nvPr/>
        </p:nvSpPr>
        <p:spPr bwMode="auto">
          <a:xfrm flipV="1">
            <a:off x="4643438" y="3141663"/>
            <a:ext cx="720725" cy="1727200"/>
          </a:xfrm>
          <a:prstGeom prst="line">
            <a:avLst/>
          </a:prstGeom>
          <a:noFill/>
          <a:ln w="5080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32884" name="Line 84"/>
          <p:cNvSpPr>
            <a:spLocks noChangeShapeType="1"/>
          </p:cNvSpPr>
          <p:nvPr/>
        </p:nvSpPr>
        <p:spPr bwMode="auto">
          <a:xfrm flipH="1" flipV="1">
            <a:off x="3419475" y="3141663"/>
            <a:ext cx="1223963" cy="1727200"/>
          </a:xfrm>
          <a:prstGeom prst="line">
            <a:avLst/>
          </a:prstGeom>
          <a:noFill/>
          <a:ln w="50800">
            <a:solidFill>
              <a:srgbClr val="FFFF00"/>
            </a:solidFill>
            <a:round/>
            <a:headEnd type="none" w="sm" len="sm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pic>
        <p:nvPicPr>
          <p:cNvPr id="332885" name="Picture 85" descr="C13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563938" y="2781300"/>
            <a:ext cx="1719262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217218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32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32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32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32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0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332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" dur="500"/>
                                        <p:tgtEl>
                                          <p:spTgt spid="3328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8" dur="500"/>
                                        <p:tgtEl>
                                          <p:spTgt spid="332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2" dur="500"/>
                                        <p:tgtEl>
                                          <p:spTgt spid="3328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2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35" dur="500"/>
                                        <p:tgtEl>
                                          <p:spTgt spid="3328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2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8" dur="500"/>
                                        <p:tgtEl>
                                          <p:spTgt spid="3328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2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3" dur="500"/>
                                        <p:tgtEl>
                                          <p:spTgt spid="332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332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332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32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4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6" dur="500"/>
                                        <p:tgtEl>
                                          <p:spTgt spid="332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332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332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6" dur="500"/>
                                        <p:tgtEl>
                                          <p:spTgt spid="3328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2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69" dur="500"/>
                                        <p:tgtEl>
                                          <p:spTgt spid="3328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2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2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3" dur="500"/>
                                        <p:tgtEl>
                                          <p:spTgt spid="3328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2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6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8" dur="500"/>
                                        <p:tgtEl>
                                          <p:spTgt spid="332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2" dur="500"/>
                                        <p:tgtEl>
                                          <p:spTgt spid="3328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2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5" dur="500"/>
                                        <p:tgtEl>
                                          <p:spTgt spid="3328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2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8" dur="500"/>
                                        <p:tgtEl>
                                          <p:spTgt spid="3328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2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1" dur="500"/>
                                        <p:tgtEl>
                                          <p:spTgt spid="3328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2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332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332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0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4" dur="500"/>
                                        <p:tgtEl>
                                          <p:spTgt spid="3328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7" dur="500"/>
                                        <p:tgtEl>
                                          <p:spTgt spid="332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0" dur="500"/>
                                        <p:tgtEl>
                                          <p:spTgt spid="332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3" dur="500"/>
                                        <p:tgtEl>
                                          <p:spTgt spid="332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7" dur="500"/>
                                        <p:tgtEl>
                                          <p:spTgt spid="332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0" dur="500"/>
                                        <p:tgtEl>
                                          <p:spTgt spid="332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3" dur="500"/>
                                        <p:tgtEl>
                                          <p:spTgt spid="332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6" dur="500"/>
                                        <p:tgtEl>
                                          <p:spTgt spid="332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9" dur="500"/>
                                        <p:tgtEl>
                                          <p:spTgt spid="332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2835" grpId="0"/>
      <p:bldP spid="332835" grpId="1"/>
      <p:bldP spid="332830" grpId="0" animBg="1"/>
      <p:bldP spid="332837" grpId="0" animBg="1"/>
      <p:bldP spid="332837" grpId="1" animBg="1"/>
      <p:bldP spid="332849" grpId="0" animBg="1"/>
      <p:bldP spid="332849" grpId="1" animBg="1"/>
      <p:bldP spid="332850" grpId="0" animBg="1"/>
      <p:bldP spid="332850" grpId="1" animBg="1"/>
      <p:bldP spid="332851" grpId="0" animBg="1"/>
      <p:bldP spid="332852" grpId="0" animBg="1"/>
      <p:bldP spid="332852" grpId="1" animBg="1"/>
      <p:bldP spid="332853" grpId="0" animBg="1"/>
      <p:bldP spid="332854" grpId="0"/>
      <p:bldP spid="332855" grpId="0"/>
      <p:bldP spid="332855" grpId="1"/>
      <p:bldP spid="332856" grpId="0" animBg="1"/>
      <p:bldP spid="332856" grpId="1" animBg="1"/>
      <p:bldP spid="332857" grpId="0" animBg="1"/>
      <p:bldP spid="332857" grpId="1" animBg="1"/>
      <p:bldP spid="332858" grpId="0"/>
      <p:bldP spid="332858" grpId="1"/>
      <p:bldP spid="332872" grpId="0"/>
      <p:bldP spid="332873" grpId="0" animBg="1"/>
      <p:bldP spid="332874" grpId="0" animBg="1"/>
      <p:bldP spid="332881" grpId="0" animBg="1"/>
      <p:bldP spid="332882" grpId="0" animBg="1"/>
      <p:bldP spid="332883" grpId="0" animBg="1"/>
      <p:bldP spid="33288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C075FE69-92D6-436F-A7EB-2C6BD6DE7896}" type="slidenum">
              <a:rPr lang="it-IT" altLang="it-IT" sz="1000">
                <a:solidFill>
                  <a:srgbClr val="FFFFFF"/>
                </a:solidFill>
              </a:rPr>
              <a:pPr/>
              <a:t>8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20483" name="Text Box 2"/>
          <p:cNvSpPr txBox="1">
            <a:spLocks noChangeArrowheads="1"/>
          </p:cNvSpPr>
          <p:nvPr/>
        </p:nvSpPr>
        <p:spPr bwMode="auto">
          <a:xfrm>
            <a:off x="179388" y="260350"/>
            <a:ext cx="8748712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Classificazione in funzione del tipo di aeromobili cui sono destinati.</a:t>
            </a:r>
            <a:endParaRPr lang="it-IT" altLang="it-IT" sz="3200">
              <a:latin typeface="Arial" panose="020B0604020202020204" pitchFamily="34" charset="0"/>
            </a:endParaRPr>
          </a:p>
        </p:txBody>
      </p:sp>
      <p:sp>
        <p:nvSpPr>
          <p:cNvPr id="39939" name="Text Box 3"/>
          <p:cNvSpPr txBox="1">
            <a:spLocks noChangeArrowheads="1"/>
          </p:cNvSpPr>
          <p:nvPr/>
        </p:nvSpPr>
        <p:spPr bwMode="auto">
          <a:xfrm>
            <a:off x="250825" y="1700213"/>
            <a:ext cx="85947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666750" indent="-666750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041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2319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422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AEROPORTI</a:t>
            </a:r>
            <a:r>
              <a:rPr lang="it-IT" altLang="it-IT" sz="2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39940" name="Text Box 4"/>
          <p:cNvSpPr txBox="1">
            <a:spLocks noChangeArrowheads="1"/>
          </p:cNvSpPr>
          <p:nvPr/>
        </p:nvSpPr>
        <p:spPr bwMode="auto">
          <a:xfrm>
            <a:off x="0" y="2622550"/>
            <a:ext cx="9144000" cy="3786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041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2319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422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just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Ogni località sia terrestre che su acqua, destinata, anche in via temporanea, alla partenza, all’approdo ed allo stazionamento degli aeromobili.</a:t>
            </a:r>
          </a:p>
          <a:p>
            <a:pPr algn="just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Sono considerati aeroporti anche gli aeroscali per l’atterraggio dei dirigibili e gli idroscali per l’ammaraggio degli idrovolanti.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99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99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399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939" grpId="0" build="p" autoUpdateAnimBg="0"/>
      <p:bldP spid="39940" grpId="0" build="p" autoUpdateAnimBg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8B520F23-FC0C-4718-842D-4F72A7F91475}" type="slidenum">
              <a:rPr lang="it-IT" altLang="it-IT" sz="1000">
                <a:solidFill>
                  <a:srgbClr val="FFFFFF"/>
                </a:solidFill>
              </a:rPr>
              <a:pPr/>
              <a:t>80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56323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87043" name="Text Box 3"/>
          <p:cNvSpPr txBox="1">
            <a:spLocks noChangeArrowheads="1"/>
          </p:cNvSpPr>
          <p:nvPr/>
        </p:nvSpPr>
        <p:spPr bwMode="auto">
          <a:xfrm>
            <a:off x="1724025" y="2035175"/>
            <a:ext cx="24876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latin typeface="Arial" panose="020B0604020202020204" pitchFamily="34" charset="0"/>
              </a:rPr>
              <a:t>STRUMENTALE</a:t>
            </a:r>
          </a:p>
        </p:txBody>
      </p:sp>
      <p:sp>
        <p:nvSpPr>
          <p:cNvPr id="87044" name="Text Box 4"/>
          <p:cNvSpPr txBox="1">
            <a:spLocks noChangeArrowheads="1"/>
          </p:cNvSpPr>
          <p:nvPr/>
        </p:nvSpPr>
        <p:spPr bwMode="auto">
          <a:xfrm>
            <a:off x="4716463" y="1670050"/>
            <a:ext cx="2879725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latin typeface="Arial" panose="020B0604020202020204" pitchFamily="34" charset="0"/>
              </a:rPr>
              <a:t>NON STRUMENTALE</a:t>
            </a:r>
          </a:p>
        </p:txBody>
      </p:sp>
      <p:sp>
        <p:nvSpPr>
          <p:cNvPr id="87045" name="Text Box 5"/>
          <p:cNvSpPr txBox="1">
            <a:spLocks noChangeArrowheads="1"/>
          </p:cNvSpPr>
          <p:nvPr/>
        </p:nvSpPr>
        <p:spPr bwMode="auto">
          <a:xfrm>
            <a:off x="0" y="0"/>
            <a:ext cx="91440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b="1">
                <a:latin typeface="Arial" panose="020B0604020202020204" pitchFamily="34" charset="0"/>
              </a:rPr>
              <a:t>RWY</a:t>
            </a:r>
          </a:p>
        </p:txBody>
      </p:sp>
      <p:sp>
        <p:nvSpPr>
          <p:cNvPr id="87047" name="AutoShape 7"/>
          <p:cNvSpPr>
            <a:spLocks noChangeArrowheads="1"/>
          </p:cNvSpPr>
          <p:nvPr/>
        </p:nvSpPr>
        <p:spPr bwMode="auto">
          <a:xfrm rot="-2222054">
            <a:off x="2700338" y="836613"/>
            <a:ext cx="1524000" cy="660400"/>
          </a:xfrm>
          <a:prstGeom prst="leftArrow">
            <a:avLst>
              <a:gd name="adj1" fmla="val 50000"/>
              <a:gd name="adj2" fmla="val 57692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87049" name="AutoShape 9"/>
          <p:cNvSpPr>
            <a:spLocks noChangeArrowheads="1"/>
          </p:cNvSpPr>
          <p:nvPr/>
        </p:nvSpPr>
        <p:spPr bwMode="auto">
          <a:xfrm rot="2222054" flipH="1">
            <a:off x="5076825" y="836613"/>
            <a:ext cx="1524000" cy="660400"/>
          </a:xfrm>
          <a:prstGeom prst="leftArrow">
            <a:avLst>
              <a:gd name="adj1" fmla="val 50000"/>
              <a:gd name="adj2" fmla="val 57692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87051" name="AutoShape 11"/>
          <p:cNvSpPr>
            <a:spLocks noChangeArrowheads="1"/>
          </p:cNvSpPr>
          <p:nvPr/>
        </p:nvSpPr>
        <p:spPr bwMode="auto">
          <a:xfrm rot="-2222054">
            <a:off x="971550" y="3128963"/>
            <a:ext cx="1524000" cy="660400"/>
          </a:xfrm>
          <a:prstGeom prst="leftArrow">
            <a:avLst>
              <a:gd name="adj1" fmla="val 50000"/>
              <a:gd name="adj2" fmla="val 57692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87052" name="AutoShape 12"/>
          <p:cNvSpPr>
            <a:spLocks noChangeArrowheads="1"/>
          </p:cNvSpPr>
          <p:nvPr/>
        </p:nvSpPr>
        <p:spPr bwMode="auto">
          <a:xfrm rot="2222054" flipH="1">
            <a:off x="3348038" y="3128963"/>
            <a:ext cx="1524000" cy="660400"/>
          </a:xfrm>
          <a:prstGeom prst="leftArrow">
            <a:avLst>
              <a:gd name="adj1" fmla="val 50000"/>
              <a:gd name="adj2" fmla="val 57692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sp>
        <p:nvSpPr>
          <p:cNvPr id="87053" name="Text Box 13"/>
          <p:cNvSpPr txBox="1">
            <a:spLocks noChangeArrowheads="1"/>
          </p:cNvSpPr>
          <p:nvPr/>
        </p:nvSpPr>
        <p:spPr bwMode="auto">
          <a:xfrm>
            <a:off x="109538" y="4195763"/>
            <a:ext cx="2439987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latin typeface="Arial" panose="020B0604020202020204" pitchFamily="34" charset="0"/>
              </a:rPr>
              <a:t>di PRECISIONE</a:t>
            </a:r>
          </a:p>
        </p:txBody>
      </p:sp>
      <p:sp>
        <p:nvSpPr>
          <p:cNvPr id="87054" name="Text Box 14"/>
          <p:cNvSpPr txBox="1">
            <a:spLocks noChangeArrowheads="1"/>
          </p:cNvSpPr>
          <p:nvPr/>
        </p:nvSpPr>
        <p:spPr bwMode="auto">
          <a:xfrm>
            <a:off x="3482975" y="3860800"/>
            <a:ext cx="2082800" cy="830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latin typeface="Arial" panose="020B0604020202020204" pitchFamily="34" charset="0"/>
              </a:rPr>
              <a:t>NON di </a:t>
            </a:r>
          </a:p>
          <a:p>
            <a:pPr algn="ctr"/>
            <a:r>
              <a:rPr lang="it-IT" altLang="it-IT" sz="2400" b="1">
                <a:latin typeface="Arial" panose="020B0604020202020204" pitchFamily="34" charset="0"/>
              </a:rPr>
              <a:t>PRECISIONE</a:t>
            </a:r>
          </a:p>
        </p:txBody>
      </p:sp>
      <p:sp>
        <p:nvSpPr>
          <p:cNvPr id="87055" name="Text Box 15"/>
          <p:cNvSpPr txBox="1">
            <a:spLocks noChangeArrowheads="1"/>
          </p:cNvSpPr>
          <p:nvPr/>
        </p:nvSpPr>
        <p:spPr bwMode="auto">
          <a:xfrm>
            <a:off x="0" y="404813"/>
            <a:ext cx="9144000" cy="355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it-IT" altLang="it-IT" sz="4500" b="1">
                <a:latin typeface="Arial" panose="020B0604020202020204" pitchFamily="34" charset="0"/>
              </a:rPr>
              <a:t>Una suddivisione fondamentale riguarda le operazioni ammesse in funzione degli aiuti disponibili per l’avvicinamento finale e l’atterraggio.</a:t>
            </a:r>
          </a:p>
        </p:txBody>
      </p:sp>
    </p:spTree>
    <p:extLst>
      <p:ext uri="{BB962C8B-B14F-4D97-AF65-F5344CB8AC3E}">
        <p14:creationId xmlns:p14="http://schemas.microsoft.com/office/powerpoint/2010/main" val="402614146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87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" dur="500"/>
                                        <p:tgtEl>
                                          <p:spTgt spid="870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7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7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87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7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87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2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87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87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9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87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43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87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043" grpId="0"/>
      <p:bldP spid="87044" grpId="0"/>
      <p:bldP spid="87045" grpId="0"/>
      <p:bldP spid="87047" grpId="0" animBg="1"/>
      <p:bldP spid="87049" grpId="0" animBg="1"/>
      <p:bldP spid="87051" grpId="0" animBg="1"/>
      <p:bldP spid="87052" grpId="0" animBg="1"/>
      <p:bldP spid="87053" grpId="0"/>
      <p:bldP spid="87054" grpId="0"/>
      <p:bldP spid="87055" grpId="0"/>
      <p:bldP spid="87055" grpId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76623FC8-A784-4C6E-91B5-C339E73CF81B}" type="slidenum">
              <a:rPr lang="it-IT" altLang="it-IT" sz="1000">
                <a:solidFill>
                  <a:srgbClr val="FFFFFF"/>
                </a:solidFill>
              </a:rPr>
              <a:pPr/>
              <a:t>81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57347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73732" name="Text Box 4"/>
          <p:cNvSpPr txBox="1">
            <a:spLocks noChangeArrowheads="1"/>
          </p:cNvSpPr>
          <p:nvPr/>
        </p:nvSpPr>
        <p:spPr bwMode="auto">
          <a:xfrm>
            <a:off x="0" y="1052513"/>
            <a:ext cx="8964613" cy="411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800" b="1">
                <a:solidFill>
                  <a:srgbClr val="FFFF00"/>
                </a:solidFill>
                <a:latin typeface="Arial" panose="020B0604020202020204" pitchFamily="34" charset="0"/>
              </a:rPr>
              <a:t>Pista non-strumentale</a:t>
            </a:r>
            <a:r>
              <a:rPr lang="it-IT" altLang="it-IT" sz="4800" b="1" i="1" u="sng">
                <a:latin typeface="Arial" panose="020B0604020202020204" pitchFamily="34" charset="0"/>
              </a:rPr>
              <a:t> </a:t>
            </a:r>
          </a:p>
          <a:p>
            <a:pPr algn="ctr">
              <a:spcBef>
                <a:spcPct val="50000"/>
              </a:spcBef>
            </a:pPr>
            <a:r>
              <a:rPr lang="it-IT" altLang="it-IT" sz="4800" b="1">
                <a:latin typeface="Arial" panose="020B0604020202020204" pitchFamily="34" charset="0"/>
              </a:rPr>
              <a:t>Una pista destinata alle operazioni di aeromobili che utilizzano procedure di avvicinamento a vista</a:t>
            </a:r>
            <a:r>
              <a:rPr lang="it-IT" altLang="it-IT" sz="2400" b="1"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73733" name="Text Box 5"/>
          <p:cNvSpPr txBox="1">
            <a:spLocks noChangeArrowheads="1"/>
          </p:cNvSpPr>
          <p:nvPr/>
        </p:nvSpPr>
        <p:spPr bwMode="auto">
          <a:xfrm>
            <a:off x="0" y="1052513"/>
            <a:ext cx="8964613" cy="411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800" b="1">
                <a:solidFill>
                  <a:srgbClr val="FFFF00"/>
                </a:solidFill>
                <a:latin typeface="Arial" panose="020B0604020202020204" pitchFamily="34" charset="0"/>
              </a:rPr>
              <a:t>Pista strumentale</a:t>
            </a:r>
            <a:r>
              <a:rPr lang="it-IT" altLang="it-IT" sz="4800" b="1" i="1" u="sng">
                <a:latin typeface="Arial" panose="020B0604020202020204" pitchFamily="34" charset="0"/>
              </a:rPr>
              <a:t> </a:t>
            </a:r>
          </a:p>
          <a:p>
            <a:pPr algn="ctr">
              <a:spcBef>
                <a:spcPct val="50000"/>
              </a:spcBef>
            </a:pPr>
            <a:r>
              <a:rPr lang="it-IT" altLang="it-IT" sz="4800" b="1">
                <a:latin typeface="Arial" panose="020B0604020202020204" pitchFamily="34" charset="0"/>
              </a:rPr>
              <a:t>Una pista destinata alle operazioni di aeromobili che utilizzano procedure di avvicinamento strumentale.</a:t>
            </a:r>
          </a:p>
        </p:txBody>
      </p:sp>
      <p:sp>
        <p:nvSpPr>
          <p:cNvPr id="73734" name="Text Box 6"/>
          <p:cNvSpPr txBox="1">
            <a:spLocks noChangeArrowheads="1"/>
          </p:cNvSpPr>
          <p:nvPr/>
        </p:nvSpPr>
        <p:spPr bwMode="auto">
          <a:xfrm>
            <a:off x="25400" y="320675"/>
            <a:ext cx="8964613" cy="5581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800" b="1">
                <a:solidFill>
                  <a:srgbClr val="FFFF00"/>
                </a:solidFill>
                <a:latin typeface="Arial" panose="020B0604020202020204" pitchFamily="34" charset="0"/>
              </a:rPr>
              <a:t>Pista strumentale                non di precisione</a:t>
            </a:r>
            <a:r>
              <a:rPr lang="it-IT" altLang="it-IT" sz="4800" b="1" i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</a:p>
          <a:p>
            <a:pPr algn="ctr">
              <a:spcBef>
                <a:spcPct val="50000"/>
              </a:spcBef>
            </a:pPr>
            <a:r>
              <a:rPr lang="it-IT" altLang="it-IT" sz="4800" b="1">
                <a:latin typeface="Arial" panose="020B0604020202020204" pitchFamily="34" charset="0"/>
              </a:rPr>
              <a:t>Una pista strumentale servita da aiuti visivi e non-visivi che forniscono una guida direzionale idonea ad un avvicinamento diretto.</a:t>
            </a:r>
          </a:p>
        </p:txBody>
      </p:sp>
      <p:sp>
        <p:nvSpPr>
          <p:cNvPr id="73735" name="Text Box 7"/>
          <p:cNvSpPr txBox="1">
            <a:spLocks noChangeArrowheads="1"/>
          </p:cNvSpPr>
          <p:nvPr/>
        </p:nvSpPr>
        <p:spPr bwMode="auto">
          <a:xfrm>
            <a:off x="34925" y="333375"/>
            <a:ext cx="8964613" cy="6313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800" b="1">
                <a:solidFill>
                  <a:srgbClr val="FFFF00"/>
                </a:solidFill>
                <a:latin typeface="Arial" panose="020B0604020202020204" pitchFamily="34" charset="0"/>
              </a:rPr>
              <a:t>Pista strumentale                    di precisione</a:t>
            </a:r>
            <a:r>
              <a:rPr lang="it-IT" altLang="it-IT" sz="4800" b="1" i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</a:p>
          <a:p>
            <a:pPr algn="ctr">
              <a:spcBef>
                <a:spcPct val="50000"/>
              </a:spcBef>
            </a:pPr>
            <a:r>
              <a:rPr lang="it-IT" altLang="it-IT" sz="4800" b="1">
                <a:latin typeface="Arial" panose="020B0604020202020204" pitchFamily="34" charset="0"/>
              </a:rPr>
              <a:t>Una pista strumentale servita da aiuti visivi e non-visivi che forniscono una guida direzionale e una guida verticale del sentiero di avvicinamento.</a:t>
            </a:r>
          </a:p>
        </p:txBody>
      </p:sp>
    </p:spTree>
    <p:extLst>
      <p:ext uri="{BB962C8B-B14F-4D97-AF65-F5344CB8AC3E}">
        <p14:creationId xmlns:p14="http://schemas.microsoft.com/office/powerpoint/2010/main" val="398056196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37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737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5" dur="500"/>
                                        <p:tgtEl>
                                          <p:spTgt spid="737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7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3" presetClass="exit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9" dur="500"/>
                                        <p:tgtEl>
                                          <p:spTgt spid="737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7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737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500"/>
                                        <p:tgtEl>
                                          <p:spTgt spid="737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2" dur="500"/>
                                        <p:tgtEl>
                                          <p:spTgt spid="737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7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5" presetID="3" presetClass="exit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6" dur="500"/>
                                        <p:tgtEl>
                                          <p:spTgt spid="737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7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9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1" dur="500"/>
                                        <p:tgtEl>
                                          <p:spTgt spid="737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3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5" dur="500"/>
                                        <p:tgtEl>
                                          <p:spTgt spid="737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9" dur="500"/>
                                        <p:tgtEl>
                                          <p:spTgt spid="737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2" presetID="3" presetClass="exit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3" dur="500"/>
                                        <p:tgtEl>
                                          <p:spTgt spid="737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6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8" dur="500"/>
                                        <p:tgtEl>
                                          <p:spTgt spid="737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0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2" dur="500"/>
                                        <p:tgtEl>
                                          <p:spTgt spid="737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732" grpId="0" build="allAtOnce"/>
      <p:bldP spid="73733" grpId="0" build="allAtOnce"/>
      <p:bldP spid="73734" grpId="0" build="allAtOnce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FC7E5E16-D073-4548-9CF5-E4F489848388}" type="slidenum">
              <a:rPr lang="it-IT" altLang="it-IT" sz="1000">
                <a:solidFill>
                  <a:srgbClr val="FFFFFF"/>
                </a:solidFill>
              </a:rPr>
              <a:pPr/>
              <a:t>82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58371" name="Text Box 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  <p:sp>
        <p:nvSpPr>
          <p:cNvPr id="83971" name="Text Box 3"/>
          <p:cNvSpPr txBox="1">
            <a:spLocks noChangeArrowheads="1"/>
          </p:cNvSpPr>
          <p:nvPr/>
        </p:nvSpPr>
        <p:spPr bwMode="auto">
          <a:xfrm>
            <a:off x="0" y="1628775"/>
            <a:ext cx="8964613" cy="2835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6000" b="1">
                <a:solidFill>
                  <a:srgbClr val="FFFF00"/>
                </a:solidFill>
                <a:latin typeface="Arial" panose="020B0604020202020204" pitchFamily="34" charset="0"/>
              </a:rPr>
              <a:t>Le Piste Strumentali                    di precisione si dividono in:</a:t>
            </a:r>
            <a:endParaRPr lang="it-IT" altLang="it-IT" sz="6000" b="1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982469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839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14E3B9E5-AC50-4BDB-8CB2-909783FDB6AF}" type="slidenum">
              <a:rPr lang="it-IT" altLang="it-IT" sz="1000">
                <a:solidFill>
                  <a:srgbClr val="FFFFFF"/>
                </a:solidFill>
              </a:rPr>
              <a:pPr/>
              <a:t>83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pic>
        <p:nvPicPr>
          <p:cNvPr id="82947" name="Picture 3" descr="pista prosp0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4581525"/>
            <a:ext cx="758190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8" name="Text Box 4"/>
          <p:cNvSpPr txBox="1">
            <a:spLocks noChangeArrowheads="1"/>
          </p:cNvSpPr>
          <p:nvPr/>
        </p:nvSpPr>
        <p:spPr bwMode="auto">
          <a:xfrm>
            <a:off x="0" y="0"/>
            <a:ext cx="48958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Di precisione CAT I</a:t>
            </a:r>
          </a:p>
        </p:txBody>
      </p:sp>
      <p:sp>
        <p:nvSpPr>
          <p:cNvPr id="82949" name="Text Box 5"/>
          <p:cNvSpPr txBox="1">
            <a:spLocks noChangeArrowheads="1"/>
          </p:cNvSpPr>
          <p:nvPr/>
        </p:nvSpPr>
        <p:spPr bwMode="auto">
          <a:xfrm>
            <a:off x="0" y="692150"/>
            <a:ext cx="49688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ILS ed aiuti visivi presenti</a:t>
            </a:r>
          </a:p>
        </p:txBody>
      </p:sp>
      <p:sp>
        <p:nvSpPr>
          <p:cNvPr id="82950" name="Line 6"/>
          <p:cNvSpPr>
            <a:spLocks noChangeShapeType="1"/>
          </p:cNvSpPr>
          <p:nvPr/>
        </p:nvSpPr>
        <p:spPr bwMode="auto">
          <a:xfrm flipV="1">
            <a:off x="3276600" y="2565400"/>
            <a:ext cx="5867400" cy="2735263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82951" name="Line 7"/>
          <p:cNvSpPr>
            <a:spLocks noChangeShapeType="1"/>
          </p:cNvSpPr>
          <p:nvPr/>
        </p:nvSpPr>
        <p:spPr bwMode="auto">
          <a:xfrm flipV="1">
            <a:off x="0" y="3860800"/>
            <a:ext cx="914400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82952" name="Line 8"/>
          <p:cNvSpPr>
            <a:spLocks noChangeShapeType="1"/>
          </p:cNvSpPr>
          <p:nvPr/>
        </p:nvSpPr>
        <p:spPr bwMode="auto">
          <a:xfrm flipV="1">
            <a:off x="0" y="5300663"/>
            <a:ext cx="914400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82954" name="Line 10"/>
          <p:cNvSpPr>
            <a:spLocks noChangeShapeType="1"/>
          </p:cNvSpPr>
          <p:nvPr/>
        </p:nvSpPr>
        <p:spPr bwMode="auto">
          <a:xfrm>
            <a:off x="7596188" y="3860800"/>
            <a:ext cx="0" cy="1439863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 type="triangle" w="lg" len="lg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it-IT"/>
          </a:p>
        </p:txBody>
      </p:sp>
      <p:sp>
        <p:nvSpPr>
          <p:cNvPr id="82955" name="Text Box 11"/>
          <p:cNvSpPr txBox="1">
            <a:spLocks noChangeArrowheads="1"/>
          </p:cNvSpPr>
          <p:nvPr/>
        </p:nvSpPr>
        <p:spPr bwMode="auto">
          <a:xfrm>
            <a:off x="5975350" y="4340225"/>
            <a:ext cx="3168650" cy="4572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DH &gt;= 60m (200 ft)</a:t>
            </a:r>
          </a:p>
        </p:txBody>
      </p:sp>
      <p:sp>
        <p:nvSpPr>
          <p:cNvPr id="82956" name="AutoShape 12"/>
          <p:cNvSpPr>
            <a:spLocks noChangeArrowheads="1"/>
          </p:cNvSpPr>
          <p:nvPr/>
        </p:nvSpPr>
        <p:spPr bwMode="auto">
          <a:xfrm>
            <a:off x="0" y="2852738"/>
            <a:ext cx="3600450" cy="847725"/>
          </a:xfrm>
          <a:prstGeom prst="leftArrow">
            <a:avLst>
              <a:gd name="adj1" fmla="val 50000"/>
              <a:gd name="adj2" fmla="val 106180"/>
            </a:avLst>
          </a:prstGeom>
          <a:solidFill>
            <a:srgbClr val="FFFF00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VISIBILITÀ &gt;= 800 m</a:t>
            </a:r>
          </a:p>
        </p:txBody>
      </p:sp>
      <p:sp>
        <p:nvSpPr>
          <p:cNvPr id="82957" name="AutoShape 13"/>
          <p:cNvSpPr>
            <a:spLocks noChangeArrowheads="1"/>
          </p:cNvSpPr>
          <p:nvPr/>
        </p:nvSpPr>
        <p:spPr bwMode="auto">
          <a:xfrm>
            <a:off x="35496" y="4103162"/>
            <a:ext cx="5015246" cy="794802"/>
          </a:xfrm>
          <a:prstGeom prst="leftRightArrow">
            <a:avLst>
              <a:gd name="adj1" fmla="val 50000"/>
              <a:gd name="adj2" fmla="val 67378"/>
            </a:avLst>
          </a:prstGeom>
          <a:solidFill>
            <a:srgbClr val="FFFF00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000" b="1" dirty="0">
                <a:solidFill>
                  <a:srgbClr val="000000"/>
                </a:solidFill>
                <a:latin typeface="Arial" panose="020B0604020202020204" pitchFamily="34" charset="0"/>
              </a:rPr>
              <a:t>RVR </a:t>
            </a:r>
            <a:r>
              <a:rPr lang="it-IT" altLang="it-IT" sz="2000" b="1" dirty="0" err="1" smtClean="0">
                <a:solidFill>
                  <a:srgbClr val="000000"/>
                </a:solidFill>
                <a:latin typeface="Arial" panose="020B0604020202020204" pitchFamily="34" charset="0"/>
              </a:rPr>
              <a:t>runway</a:t>
            </a:r>
            <a:r>
              <a:rPr lang="it-IT" altLang="it-IT" sz="2000" b="1" dirty="0" smtClean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it-IT" altLang="it-IT" sz="2000" b="1" dirty="0" err="1" smtClean="0">
                <a:solidFill>
                  <a:srgbClr val="000000"/>
                </a:solidFill>
                <a:latin typeface="Arial" panose="020B0604020202020204" pitchFamily="34" charset="0"/>
              </a:rPr>
              <a:t>visual</a:t>
            </a:r>
            <a:r>
              <a:rPr lang="it-IT" altLang="it-IT" sz="2000" b="1" dirty="0" smtClean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it-IT" altLang="it-IT" sz="2000" b="1" dirty="0" err="1" smtClean="0">
                <a:solidFill>
                  <a:srgbClr val="000000"/>
                </a:solidFill>
                <a:latin typeface="Arial" panose="020B0604020202020204" pitchFamily="34" charset="0"/>
              </a:rPr>
              <a:t>range</a:t>
            </a:r>
            <a:r>
              <a:rPr lang="it-IT" altLang="it-IT" sz="2000" b="1" dirty="0" smtClean="0">
                <a:solidFill>
                  <a:srgbClr val="000000"/>
                </a:solidFill>
                <a:latin typeface="Arial" panose="020B0604020202020204" pitchFamily="34" charset="0"/>
              </a:rPr>
              <a:t> &gt; </a:t>
            </a:r>
            <a:r>
              <a:rPr lang="it-IT" altLang="it-IT" sz="2000" b="1" dirty="0">
                <a:solidFill>
                  <a:srgbClr val="000000"/>
                </a:solidFill>
                <a:latin typeface="Arial" panose="020B0604020202020204" pitchFamily="34" charset="0"/>
              </a:rPr>
              <a:t>= 550 m</a:t>
            </a:r>
          </a:p>
        </p:txBody>
      </p:sp>
      <p:pic>
        <p:nvPicPr>
          <p:cNvPr id="82959" name="Picture 15" descr="nubesingola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822825" y="3644900"/>
            <a:ext cx="936625" cy="582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60" name="Picture 16" descr="nubesingola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423275" y="3644900"/>
            <a:ext cx="720725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61" name="Picture 17" descr="nubesingola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31113" y="3644900"/>
            <a:ext cx="720725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62" name="Picture 18" descr="nubesingola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04025" y="3644900"/>
            <a:ext cx="720725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63" name="Picture 19" descr="nubesingola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795963" y="3644900"/>
            <a:ext cx="792162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64" name="Picture 20" descr="nubesingola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95738" y="3644900"/>
            <a:ext cx="792162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65" name="Picture 21" descr="5"/>
          <p:cNvPicPr>
            <a:picLocks noChangeAspect="1" noChangeArrowheads="1" noCrop="1"/>
          </p:cNvPicPr>
          <p:nvPr/>
        </p:nvPicPr>
        <p:blipFill>
          <a:blip r:embed="rId5" cstate="screen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67625" y="2276475"/>
            <a:ext cx="1657350" cy="842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2970" name="Group 26"/>
          <p:cNvGrpSpPr>
            <a:grpSpLocks/>
          </p:cNvGrpSpPr>
          <p:nvPr/>
        </p:nvGrpSpPr>
        <p:grpSpPr bwMode="auto">
          <a:xfrm>
            <a:off x="3635375" y="908050"/>
            <a:ext cx="3024188" cy="2359025"/>
            <a:chOff x="2472" y="527"/>
            <a:chExt cx="1905" cy="1486"/>
          </a:xfrm>
        </p:grpSpPr>
        <p:pic>
          <p:nvPicPr>
            <p:cNvPr id="59414" name="Picture 24" descr="VDFZ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72" y="527"/>
              <a:ext cx="1905" cy="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415" name="Text Box 25"/>
            <p:cNvSpPr txBox="1">
              <a:spLocks noChangeArrowheads="1"/>
            </p:cNvSpPr>
            <p:nvPr/>
          </p:nvSpPr>
          <p:spPr bwMode="auto">
            <a:xfrm>
              <a:off x="2789" y="799"/>
              <a:ext cx="1361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330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000" b="1">
                  <a:solidFill>
                    <a:srgbClr val="000000"/>
                  </a:solidFill>
                  <a:latin typeface="Arial" panose="020B0604020202020204" pitchFamily="34" charset="0"/>
                </a:rPr>
                <a:t>NON VEDO LA PISTA RIATTACCO</a:t>
              </a:r>
            </a:p>
          </p:txBody>
        </p:sp>
      </p:grpSp>
      <p:sp>
        <p:nvSpPr>
          <p:cNvPr id="59413" name="Text Box 28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</p:spTree>
    <p:extLst>
      <p:ext uri="{BB962C8B-B14F-4D97-AF65-F5344CB8AC3E}">
        <p14:creationId xmlns:p14="http://schemas.microsoft.com/office/powerpoint/2010/main" val="316588034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2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829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82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829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829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829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82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500"/>
                                        <p:tgtEl>
                                          <p:spTgt spid="82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xit" presetSubtype="1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39" dur="500"/>
                                        <p:tgtEl>
                                          <p:spTgt spid="829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42" dur="500"/>
                                        <p:tgtEl>
                                          <p:spTgt spid="829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45" dur="500"/>
                                        <p:tgtEl>
                                          <p:spTgt spid="829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8" presetClass="exit" presetSubtype="1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48" dur="500"/>
                                        <p:tgtEl>
                                          <p:spTgt spid="829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829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829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82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82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82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82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0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2" dur="500"/>
                                        <p:tgtEl>
                                          <p:spTgt spid="82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7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6" dur="500"/>
                                        <p:tgtEl>
                                          <p:spTgt spid="82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78" presetID="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829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82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8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44444E-6 6.12717E-6 L -0.22048 0.14683 " pathEditMode="relative" ptsTypes="AA">
                                      <p:cBhvr>
                                        <p:cTn id="84" dur="2000" fill="hold"/>
                                        <p:tgtEl>
                                          <p:spTgt spid="829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8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82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90" presetID="9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1" dur="500"/>
                                        <p:tgtEl>
                                          <p:spTgt spid="829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94" presetID="0" presetClass="path" presetSubtype="0" accel="50000" decel="5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25591 0.14844 L -0.90174 -0.1452 " pathEditMode="relative" ptsTypes="AA">
                                      <p:cBhvr>
                                        <p:cTn id="95" dur="2000" fill="hold"/>
                                        <p:tgtEl>
                                          <p:spTgt spid="829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97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8" dur="500"/>
                                        <p:tgtEl>
                                          <p:spTgt spid="829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/>
                                        <p:tgtEl>
                                          <p:spTgt spid="82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948" grpId="0"/>
      <p:bldP spid="82949" grpId="0"/>
      <p:bldP spid="82950" grpId="0" animBg="1"/>
      <p:bldP spid="82950" grpId="1" animBg="1"/>
      <p:bldP spid="82951" grpId="0" animBg="1"/>
      <p:bldP spid="82951" grpId="1" animBg="1"/>
      <p:bldP spid="82952" grpId="0" animBg="1"/>
      <p:bldP spid="82952" grpId="1" animBg="1"/>
      <p:bldP spid="82954" grpId="0" animBg="1"/>
      <p:bldP spid="82954" grpId="1" animBg="1"/>
      <p:bldP spid="82955" grpId="0" animBg="1"/>
      <p:bldP spid="82956" grpId="0" animBg="1"/>
      <p:bldP spid="82957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C83E8B90-C29F-4D86-80AF-7B7A537BBE68}" type="slidenum">
              <a:rPr lang="it-IT" altLang="it-IT" sz="1000">
                <a:solidFill>
                  <a:srgbClr val="FFFFFF"/>
                </a:solidFill>
              </a:rPr>
              <a:pPr/>
              <a:t>84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91140" name="Text Box 4"/>
          <p:cNvSpPr txBox="1">
            <a:spLocks noChangeArrowheads="1"/>
          </p:cNvSpPr>
          <p:nvPr/>
        </p:nvSpPr>
        <p:spPr bwMode="auto">
          <a:xfrm>
            <a:off x="0" y="0"/>
            <a:ext cx="48958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Di precisione CAT II</a:t>
            </a:r>
          </a:p>
        </p:txBody>
      </p:sp>
      <p:sp>
        <p:nvSpPr>
          <p:cNvPr id="91141" name="Text Box 5"/>
          <p:cNvSpPr txBox="1">
            <a:spLocks noChangeArrowheads="1"/>
          </p:cNvSpPr>
          <p:nvPr/>
        </p:nvSpPr>
        <p:spPr bwMode="auto">
          <a:xfrm>
            <a:off x="0" y="692150"/>
            <a:ext cx="49688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ILS ed aiuti visivi presenti</a:t>
            </a:r>
          </a:p>
        </p:txBody>
      </p:sp>
      <p:sp>
        <p:nvSpPr>
          <p:cNvPr id="91146" name="Text Box 10"/>
          <p:cNvSpPr txBox="1">
            <a:spLocks noChangeArrowheads="1"/>
          </p:cNvSpPr>
          <p:nvPr/>
        </p:nvSpPr>
        <p:spPr bwMode="auto">
          <a:xfrm>
            <a:off x="4067175" y="4340225"/>
            <a:ext cx="5076825" cy="4572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30 m (100 ft) = &lt; DH &lt;60m (200 ft)</a:t>
            </a:r>
          </a:p>
        </p:txBody>
      </p:sp>
      <p:sp>
        <p:nvSpPr>
          <p:cNvPr id="91148" name="AutoShape 12"/>
          <p:cNvSpPr>
            <a:spLocks noChangeArrowheads="1"/>
          </p:cNvSpPr>
          <p:nvPr/>
        </p:nvSpPr>
        <p:spPr bwMode="auto">
          <a:xfrm>
            <a:off x="0" y="4076700"/>
            <a:ext cx="2855913" cy="847725"/>
          </a:xfrm>
          <a:prstGeom prst="leftRightArrow">
            <a:avLst>
              <a:gd name="adj1" fmla="val 50000"/>
              <a:gd name="adj2" fmla="val 67378"/>
            </a:avLst>
          </a:prstGeom>
          <a:solidFill>
            <a:srgbClr val="FFFF00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RVR &gt; = 350 m</a:t>
            </a:r>
          </a:p>
        </p:txBody>
      </p:sp>
      <p:pic>
        <p:nvPicPr>
          <p:cNvPr id="91159" name="Picture 23" descr="pista prosp0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4581525"/>
            <a:ext cx="758190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24" name="Text Box 24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</p:spTree>
    <p:extLst>
      <p:ext uri="{BB962C8B-B14F-4D97-AF65-F5344CB8AC3E}">
        <p14:creationId xmlns:p14="http://schemas.microsoft.com/office/powerpoint/2010/main" val="194497527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1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91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91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91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91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140" grpId="0"/>
      <p:bldP spid="91141" grpId="0"/>
      <p:bldP spid="91146" grpId="0" animBg="1"/>
      <p:bldP spid="91148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A40A72AC-06ED-422F-B1C8-A892D9DDFFAE}" type="slidenum">
              <a:rPr lang="it-IT" altLang="it-IT" sz="1000">
                <a:solidFill>
                  <a:srgbClr val="FFFFFF"/>
                </a:solidFill>
              </a:rPr>
              <a:pPr/>
              <a:t>85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pic>
        <p:nvPicPr>
          <p:cNvPr id="92163" name="Picture 3" descr="pista prosp0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27088" y="3429000"/>
            <a:ext cx="758190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4" name="Text Box 4"/>
          <p:cNvSpPr txBox="1">
            <a:spLocks noChangeArrowheads="1"/>
          </p:cNvSpPr>
          <p:nvPr/>
        </p:nvSpPr>
        <p:spPr bwMode="auto">
          <a:xfrm>
            <a:off x="0" y="0"/>
            <a:ext cx="48958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Di precisione CAT III</a:t>
            </a:r>
          </a:p>
        </p:txBody>
      </p:sp>
      <p:sp>
        <p:nvSpPr>
          <p:cNvPr id="92165" name="Text Box 5"/>
          <p:cNvSpPr txBox="1">
            <a:spLocks noChangeArrowheads="1"/>
          </p:cNvSpPr>
          <p:nvPr/>
        </p:nvSpPr>
        <p:spPr bwMode="auto">
          <a:xfrm>
            <a:off x="0" y="692150"/>
            <a:ext cx="49688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ILS ed aiuti visivi presenti</a:t>
            </a:r>
          </a:p>
        </p:txBody>
      </p:sp>
      <p:sp>
        <p:nvSpPr>
          <p:cNvPr id="92170" name="Text Box 10"/>
          <p:cNvSpPr txBox="1">
            <a:spLocks noChangeArrowheads="1"/>
          </p:cNvSpPr>
          <p:nvPr/>
        </p:nvSpPr>
        <p:spPr bwMode="auto">
          <a:xfrm>
            <a:off x="4787900" y="5516563"/>
            <a:ext cx="4356100" cy="4572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DH NESSUNA LIMITAZIONE</a:t>
            </a:r>
          </a:p>
        </p:txBody>
      </p:sp>
      <p:sp>
        <p:nvSpPr>
          <p:cNvPr id="92172" name="AutoShape 12"/>
          <p:cNvSpPr>
            <a:spLocks noChangeArrowheads="1"/>
          </p:cNvSpPr>
          <p:nvPr/>
        </p:nvSpPr>
        <p:spPr bwMode="auto">
          <a:xfrm>
            <a:off x="0" y="5300663"/>
            <a:ext cx="4610100" cy="847725"/>
          </a:xfrm>
          <a:prstGeom prst="leftRightArrow">
            <a:avLst>
              <a:gd name="adj1" fmla="val 50000"/>
              <a:gd name="adj2" fmla="val 108764"/>
            </a:avLst>
          </a:prstGeom>
          <a:solidFill>
            <a:srgbClr val="FFFF00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NESSUNA LIMITAZIONE</a:t>
            </a:r>
          </a:p>
        </p:txBody>
      </p:sp>
      <p:sp>
        <p:nvSpPr>
          <p:cNvPr id="92183" name="AutoShape 23"/>
          <p:cNvSpPr>
            <a:spLocks noChangeArrowheads="1"/>
          </p:cNvSpPr>
          <p:nvPr/>
        </p:nvSpPr>
        <p:spPr bwMode="auto">
          <a:xfrm>
            <a:off x="0" y="3573463"/>
            <a:ext cx="4140200" cy="847725"/>
          </a:xfrm>
          <a:prstGeom prst="leftRightArrow">
            <a:avLst>
              <a:gd name="adj1" fmla="val 50000"/>
              <a:gd name="adj2" fmla="val 97678"/>
            </a:avLst>
          </a:prstGeom>
          <a:solidFill>
            <a:srgbClr val="FFFF00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50 m = &lt; RVR &lt; 200m</a:t>
            </a:r>
          </a:p>
        </p:txBody>
      </p:sp>
      <p:sp>
        <p:nvSpPr>
          <p:cNvPr id="92184" name="AutoShape 24"/>
          <p:cNvSpPr>
            <a:spLocks noChangeArrowheads="1"/>
          </p:cNvSpPr>
          <p:nvPr/>
        </p:nvSpPr>
        <p:spPr bwMode="auto">
          <a:xfrm>
            <a:off x="0" y="1916113"/>
            <a:ext cx="2855913" cy="847725"/>
          </a:xfrm>
          <a:prstGeom prst="leftRightArrow">
            <a:avLst>
              <a:gd name="adj1" fmla="val 50000"/>
              <a:gd name="adj2" fmla="val 67378"/>
            </a:avLst>
          </a:prstGeom>
          <a:solidFill>
            <a:srgbClr val="FFFF00"/>
          </a:solidFill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RVR &gt; = 200 m</a:t>
            </a:r>
          </a:p>
        </p:txBody>
      </p:sp>
      <p:sp>
        <p:nvSpPr>
          <p:cNvPr id="92185" name="Text Box 25"/>
          <p:cNvSpPr txBox="1">
            <a:spLocks noChangeArrowheads="1"/>
          </p:cNvSpPr>
          <p:nvPr/>
        </p:nvSpPr>
        <p:spPr bwMode="auto">
          <a:xfrm>
            <a:off x="5975350" y="3789363"/>
            <a:ext cx="3168650" cy="4572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DH &lt; 15m (50 ft)</a:t>
            </a:r>
          </a:p>
        </p:txBody>
      </p:sp>
      <p:sp>
        <p:nvSpPr>
          <p:cNvPr id="92186" name="Text Box 26"/>
          <p:cNvSpPr txBox="1">
            <a:spLocks noChangeArrowheads="1"/>
          </p:cNvSpPr>
          <p:nvPr/>
        </p:nvSpPr>
        <p:spPr bwMode="auto">
          <a:xfrm>
            <a:off x="5975350" y="2133600"/>
            <a:ext cx="3168650" cy="4572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DH &lt; 30m (100 ft)</a:t>
            </a:r>
          </a:p>
        </p:txBody>
      </p:sp>
      <p:sp>
        <p:nvSpPr>
          <p:cNvPr id="92188" name="Text Box 28"/>
          <p:cNvSpPr txBox="1">
            <a:spLocks noChangeArrowheads="1"/>
          </p:cNvSpPr>
          <p:nvPr/>
        </p:nvSpPr>
        <p:spPr bwMode="auto">
          <a:xfrm>
            <a:off x="0" y="1484313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CAT III A</a:t>
            </a:r>
          </a:p>
        </p:txBody>
      </p:sp>
      <p:sp>
        <p:nvSpPr>
          <p:cNvPr id="92189" name="Text Box 29"/>
          <p:cNvSpPr txBox="1">
            <a:spLocks noChangeArrowheads="1"/>
          </p:cNvSpPr>
          <p:nvPr/>
        </p:nvSpPr>
        <p:spPr bwMode="auto">
          <a:xfrm>
            <a:off x="0" y="4652963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CAT III C</a:t>
            </a:r>
          </a:p>
        </p:txBody>
      </p:sp>
      <p:sp>
        <p:nvSpPr>
          <p:cNvPr id="92190" name="Text Box 30"/>
          <p:cNvSpPr txBox="1">
            <a:spLocks noChangeArrowheads="1"/>
          </p:cNvSpPr>
          <p:nvPr/>
        </p:nvSpPr>
        <p:spPr bwMode="auto">
          <a:xfrm>
            <a:off x="0" y="3068638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330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latin typeface="Arial" panose="020B0604020202020204" pitchFamily="34" charset="0"/>
              </a:rPr>
              <a:t>CAT III B</a:t>
            </a:r>
          </a:p>
        </p:txBody>
      </p:sp>
      <p:sp>
        <p:nvSpPr>
          <p:cNvPr id="61455" name="Text Box 32"/>
          <p:cNvSpPr txBox="1">
            <a:spLocks noChangeArrowheads="1"/>
          </p:cNvSpPr>
          <p:nvPr/>
        </p:nvSpPr>
        <p:spPr bwMode="auto">
          <a:xfrm>
            <a:off x="6084888" y="6553200"/>
            <a:ext cx="30591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it-IT" altLang="it-IT" sz="1400" b="1">
                <a:latin typeface="Arial" panose="020B0604020202020204" pitchFamily="34" charset="0"/>
              </a:rPr>
              <a:t>LA PISTA – RUNWAY (RWY)</a:t>
            </a:r>
          </a:p>
        </p:txBody>
      </p:sp>
    </p:spTree>
    <p:extLst>
      <p:ext uri="{BB962C8B-B14F-4D97-AF65-F5344CB8AC3E}">
        <p14:creationId xmlns:p14="http://schemas.microsoft.com/office/powerpoint/2010/main" val="165724368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2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92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92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92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92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92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8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0" dur="500"/>
                                        <p:tgtEl>
                                          <p:spTgt spid="92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32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92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92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3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1" dur="500"/>
                                        <p:tgtEl>
                                          <p:spTgt spid="92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43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92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92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64" grpId="0"/>
      <p:bldP spid="92165" grpId="0"/>
      <p:bldP spid="92170" grpId="0" animBg="1"/>
      <p:bldP spid="92172" grpId="0" animBg="1"/>
      <p:bldP spid="92183" grpId="0" animBg="1"/>
      <p:bldP spid="92184" grpId="0" animBg="1"/>
      <p:bldP spid="92185" grpId="0" animBg="1"/>
      <p:bldP spid="92186" grpId="0" animBg="1"/>
      <p:bldP spid="92188" grpId="0"/>
      <p:bldP spid="92189" grpId="0"/>
      <p:bldP spid="92190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AE8A79C7-CDAB-42F1-A76D-D3C4AFE64E4F}" type="slidenum">
              <a:rPr lang="it-IT" altLang="it-IT" sz="1000">
                <a:solidFill>
                  <a:srgbClr val="FFFFFF"/>
                </a:solidFill>
              </a:rPr>
              <a:pPr/>
              <a:t>86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28034" name="Text Box 2"/>
          <p:cNvSpPr txBox="1">
            <a:spLocks noChangeArrowheads="1"/>
          </p:cNvSpPr>
          <p:nvPr/>
        </p:nvSpPr>
        <p:spPr bwMode="auto">
          <a:xfrm>
            <a:off x="395288" y="1989138"/>
            <a:ext cx="8137525" cy="2530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8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SEGNALI VISIVI DI AIUTO AI PILOTI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28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8034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Segnaposto numero diapositiva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CE7D8BDB-0A4F-4F44-881A-850E576D4207}" type="slidenum">
              <a:rPr lang="it-IT" altLang="it-IT" sz="1000">
                <a:solidFill>
                  <a:srgbClr val="FFFFFF"/>
                </a:solidFill>
              </a:rPr>
              <a:pPr/>
              <a:t>87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39299" name="Text Box 3"/>
          <p:cNvSpPr txBox="1">
            <a:spLocks noChangeArrowheads="1"/>
          </p:cNvSpPr>
          <p:nvPr/>
        </p:nvSpPr>
        <p:spPr bwMode="auto">
          <a:xfrm>
            <a:off x="0" y="1196975"/>
            <a:ext cx="9144000" cy="3441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tabLst>
                <a:tab pos="577850" algn="l"/>
              </a:tabLst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143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3335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524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577850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7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44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Forniscono varie indicazioni, relative al vento, all’identificazione dell’aeroporto alle autorizzazioni per atterraggio, decollo e rullaggio.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2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4392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9299" grpId="0" build="p" autoUpdateAnimBg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Segnaposto numero diapositiva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8998EC05-338C-4AC9-B8DC-3C267CD3FD02}" type="slidenum">
              <a:rPr lang="it-IT" altLang="it-IT" sz="1000">
                <a:solidFill>
                  <a:srgbClr val="FFFFFF"/>
                </a:solidFill>
              </a:rPr>
              <a:pPr/>
              <a:t>88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5465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660400"/>
            <a:ext cx="7772400" cy="1143000"/>
          </a:xfrm>
        </p:spPr>
        <p:txBody>
          <a:bodyPr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it-IT" b="1">
                <a:solidFill>
                  <a:srgbClr val="FFFF00"/>
                </a:solidFill>
              </a:rPr>
              <a:t>Indicatore della direzione di atterraggio</a:t>
            </a:r>
            <a:endParaRPr lang="it-IT">
              <a:solidFill>
                <a:srgbClr val="FFFF00"/>
              </a:solidFill>
            </a:endParaRPr>
          </a:p>
        </p:txBody>
      </p:sp>
      <p:sp>
        <p:nvSpPr>
          <p:cNvPr id="454660" name="Rectangle 4"/>
          <p:cNvSpPr>
            <a:spLocks noChangeArrowheads="1"/>
          </p:cNvSpPr>
          <p:nvPr/>
        </p:nvSpPr>
        <p:spPr bwMode="auto">
          <a:xfrm>
            <a:off x="0" y="2276475"/>
            <a:ext cx="3363913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it-IT" altLang="it-IT" sz="2800" b="1">
                <a:latin typeface="Arial" panose="020B0604020202020204" pitchFamily="34" charset="0"/>
              </a:rPr>
              <a:t>Direzione di atterraggio</a:t>
            </a:r>
          </a:p>
        </p:txBody>
      </p:sp>
      <p:sp>
        <p:nvSpPr>
          <p:cNvPr id="454661" name="Freeform 5"/>
          <p:cNvSpPr>
            <a:spLocks/>
          </p:cNvSpPr>
          <p:nvPr/>
        </p:nvSpPr>
        <p:spPr bwMode="auto">
          <a:xfrm>
            <a:off x="2987675" y="2924175"/>
            <a:ext cx="2016125" cy="1584325"/>
          </a:xfrm>
          <a:custGeom>
            <a:avLst/>
            <a:gdLst>
              <a:gd name="T0" fmla="*/ 0 w 870"/>
              <a:gd name="T1" fmla="*/ 2147483647 h 720"/>
              <a:gd name="T2" fmla="*/ 2147483647 w 870"/>
              <a:gd name="T3" fmla="*/ 2147483647 h 720"/>
              <a:gd name="T4" fmla="*/ 2147483647 w 870"/>
              <a:gd name="T5" fmla="*/ 2147483647 h 720"/>
              <a:gd name="T6" fmla="*/ 2147483647 w 870"/>
              <a:gd name="T7" fmla="*/ 2147483647 h 720"/>
              <a:gd name="T8" fmla="*/ 2147483647 w 870"/>
              <a:gd name="T9" fmla="*/ 0 h 720"/>
              <a:gd name="T10" fmla="*/ 2147483647 w 870"/>
              <a:gd name="T11" fmla="*/ 0 h 720"/>
              <a:gd name="T12" fmla="*/ 2147483647 w 870"/>
              <a:gd name="T13" fmla="*/ 2147483647 h 720"/>
              <a:gd name="T14" fmla="*/ 2147483647 w 870"/>
              <a:gd name="T15" fmla="*/ 2147483647 h 720"/>
              <a:gd name="T16" fmla="*/ 0 w 870"/>
              <a:gd name="T17" fmla="*/ 2147483647 h 7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70" h="720">
                <a:moveTo>
                  <a:pt x="0" y="408"/>
                </a:moveTo>
                <a:lnTo>
                  <a:pt x="726" y="411"/>
                </a:lnTo>
                <a:lnTo>
                  <a:pt x="726" y="720"/>
                </a:lnTo>
                <a:lnTo>
                  <a:pt x="870" y="720"/>
                </a:lnTo>
                <a:lnTo>
                  <a:pt x="870" y="0"/>
                </a:lnTo>
                <a:lnTo>
                  <a:pt x="726" y="0"/>
                </a:lnTo>
                <a:lnTo>
                  <a:pt x="726" y="270"/>
                </a:lnTo>
                <a:lnTo>
                  <a:pt x="6" y="270"/>
                </a:lnTo>
                <a:lnTo>
                  <a:pt x="0" y="408"/>
                </a:lnTo>
                <a:close/>
              </a:path>
            </a:pathLst>
          </a:custGeom>
          <a:solidFill>
            <a:schemeClr val="tx2"/>
          </a:solidFill>
          <a:ln w="6350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454665" name="AutoShape 9"/>
          <p:cNvSpPr>
            <a:spLocks noChangeArrowheads="1"/>
          </p:cNvSpPr>
          <p:nvPr/>
        </p:nvSpPr>
        <p:spPr bwMode="auto">
          <a:xfrm>
            <a:off x="0" y="3357563"/>
            <a:ext cx="2520950" cy="647700"/>
          </a:xfrm>
          <a:prstGeom prst="rightArrow">
            <a:avLst>
              <a:gd name="adj1" fmla="val 50000"/>
              <a:gd name="adj2" fmla="val 97304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grpSp>
        <p:nvGrpSpPr>
          <p:cNvPr id="454666" name="Group 10"/>
          <p:cNvGrpSpPr>
            <a:grpSpLocks/>
          </p:cNvGrpSpPr>
          <p:nvPr/>
        </p:nvGrpSpPr>
        <p:grpSpPr bwMode="auto">
          <a:xfrm>
            <a:off x="2951163" y="5157788"/>
            <a:ext cx="6192837" cy="1368425"/>
            <a:chOff x="1383" y="2886"/>
            <a:chExt cx="3901" cy="862"/>
          </a:xfrm>
        </p:grpSpPr>
        <p:sp>
          <p:nvSpPr>
            <p:cNvPr id="50185" name="Rectangle 11"/>
            <p:cNvSpPr>
              <a:spLocks noChangeArrowheads="1"/>
            </p:cNvSpPr>
            <p:nvPr/>
          </p:nvSpPr>
          <p:spPr bwMode="auto">
            <a:xfrm rot="5400000">
              <a:off x="2911" y="1375"/>
              <a:ext cx="862" cy="3884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sp>
          <p:nvSpPr>
            <p:cNvPr id="50186" name="Line 12"/>
            <p:cNvSpPr>
              <a:spLocks noChangeShapeType="1"/>
            </p:cNvSpPr>
            <p:nvPr/>
          </p:nvSpPr>
          <p:spPr bwMode="auto">
            <a:xfrm rot="5400000" flipH="1">
              <a:off x="3334" y="1797"/>
              <a:ext cx="0" cy="3901"/>
            </a:xfrm>
            <a:prstGeom prst="line">
              <a:avLst/>
            </a:prstGeom>
            <a:noFill/>
            <a:ln w="6032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0187" name="Line 13"/>
            <p:cNvSpPr>
              <a:spLocks noChangeShapeType="1"/>
            </p:cNvSpPr>
            <p:nvPr/>
          </p:nvSpPr>
          <p:spPr bwMode="auto">
            <a:xfrm rot="5400000" flipH="1">
              <a:off x="3342" y="944"/>
              <a:ext cx="0" cy="3884"/>
            </a:xfrm>
            <a:prstGeom prst="line">
              <a:avLst/>
            </a:prstGeom>
            <a:noFill/>
            <a:ln w="6032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50188" name="Group 14"/>
            <p:cNvGrpSpPr>
              <a:grpSpLocks/>
            </p:cNvGrpSpPr>
            <p:nvPr/>
          </p:nvGrpSpPr>
          <p:grpSpPr bwMode="auto">
            <a:xfrm>
              <a:off x="1422" y="2929"/>
              <a:ext cx="269" cy="757"/>
              <a:chOff x="3560" y="2405"/>
              <a:chExt cx="356" cy="1116"/>
            </a:xfrm>
          </p:grpSpPr>
          <p:grpSp>
            <p:nvGrpSpPr>
              <p:cNvPr id="50191" name="Group 15"/>
              <p:cNvGrpSpPr>
                <a:grpSpLocks/>
              </p:cNvGrpSpPr>
              <p:nvPr/>
            </p:nvGrpSpPr>
            <p:grpSpPr bwMode="auto">
              <a:xfrm rot="16200000" flipH="1">
                <a:off x="3298" y="2667"/>
                <a:ext cx="880" cy="356"/>
                <a:chOff x="2744" y="3929"/>
                <a:chExt cx="680" cy="181"/>
              </a:xfrm>
            </p:grpSpPr>
            <p:sp>
              <p:nvSpPr>
                <p:cNvPr id="50201" name="Rectangle 16"/>
                <p:cNvSpPr>
                  <a:spLocks noChangeArrowheads="1"/>
                </p:cNvSpPr>
                <p:nvPr/>
              </p:nvSpPr>
              <p:spPr bwMode="auto">
                <a:xfrm>
                  <a:off x="2744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50202" name="Rectangle 17"/>
                <p:cNvSpPr>
                  <a:spLocks noChangeArrowheads="1"/>
                </p:cNvSpPr>
                <p:nvPr/>
              </p:nvSpPr>
              <p:spPr bwMode="auto">
                <a:xfrm>
                  <a:off x="283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50203" name="Rectangle 18"/>
                <p:cNvSpPr>
                  <a:spLocks noChangeArrowheads="1"/>
                </p:cNvSpPr>
                <p:nvPr/>
              </p:nvSpPr>
              <p:spPr bwMode="auto">
                <a:xfrm>
                  <a:off x="292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50204" name="Rectangle 19"/>
                <p:cNvSpPr>
                  <a:spLocks noChangeArrowheads="1"/>
                </p:cNvSpPr>
                <p:nvPr/>
              </p:nvSpPr>
              <p:spPr bwMode="auto">
                <a:xfrm>
                  <a:off x="3016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50205" name="Rectangle 20"/>
                <p:cNvSpPr>
                  <a:spLocks noChangeArrowheads="1"/>
                </p:cNvSpPr>
                <p:nvPr/>
              </p:nvSpPr>
              <p:spPr bwMode="auto">
                <a:xfrm>
                  <a:off x="3107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50206" name="Rectangle 21"/>
                <p:cNvSpPr>
                  <a:spLocks noChangeArrowheads="1"/>
                </p:cNvSpPr>
                <p:nvPr/>
              </p:nvSpPr>
              <p:spPr bwMode="auto">
                <a:xfrm>
                  <a:off x="319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5020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8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50208" name="Rectangle 23"/>
                <p:cNvSpPr>
                  <a:spLocks noChangeArrowheads="1"/>
                </p:cNvSpPr>
                <p:nvPr/>
              </p:nvSpPr>
              <p:spPr bwMode="auto">
                <a:xfrm>
                  <a:off x="3379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50192" name="Group 24"/>
              <p:cNvGrpSpPr>
                <a:grpSpLocks/>
              </p:cNvGrpSpPr>
              <p:nvPr/>
            </p:nvGrpSpPr>
            <p:grpSpPr bwMode="auto">
              <a:xfrm rot="5400000" flipH="1">
                <a:off x="3298" y="2903"/>
                <a:ext cx="880" cy="356"/>
                <a:chOff x="2744" y="3929"/>
                <a:chExt cx="680" cy="181"/>
              </a:xfrm>
            </p:grpSpPr>
            <p:sp>
              <p:nvSpPr>
                <p:cNvPr id="50193" name="Rectangle 25"/>
                <p:cNvSpPr>
                  <a:spLocks noChangeArrowheads="1"/>
                </p:cNvSpPr>
                <p:nvPr/>
              </p:nvSpPr>
              <p:spPr bwMode="auto">
                <a:xfrm>
                  <a:off x="2744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50194" name="Rectangle 26"/>
                <p:cNvSpPr>
                  <a:spLocks noChangeArrowheads="1"/>
                </p:cNvSpPr>
                <p:nvPr/>
              </p:nvSpPr>
              <p:spPr bwMode="auto">
                <a:xfrm>
                  <a:off x="283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50195" name="Rectangle 27"/>
                <p:cNvSpPr>
                  <a:spLocks noChangeArrowheads="1"/>
                </p:cNvSpPr>
                <p:nvPr/>
              </p:nvSpPr>
              <p:spPr bwMode="auto">
                <a:xfrm>
                  <a:off x="2925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50196" name="Rectangle 28"/>
                <p:cNvSpPr>
                  <a:spLocks noChangeArrowheads="1"/>
                </p:cNvSpPr>
                <p:nvPr/>
              </p:nvSpPr>
              <p:spPr bwMode="auto">
                <a:xfrm>
                  <a:off x="3016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50197" name="Rectangle 29"/>
                <p:cNvSpPr>
                  <a:spLocks noChangeArrowheads="1"/>
                </p:cNvSpPr>
                <p:nvPr/>
              </p:nvSpPr>
              <p:spPr bwMode="auto">
                <a:xfrm>
                  <a:off x="3107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50198" name="Rectangle 30"/>
                <p:cNvSpPr>
                  <a:spLocks noChangeArrowheads="1"/>
                </p:cNvSpPr>
                <p:nvPr/>
              </p:nvSpPr>
              <p:spPr bwMode="auto">
                <a:xfrm>
                  <a:off x="319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50199" name="Rectangle 31"/>
                <p:cNvSpPr>
                  <a:spLocks noChangeArrowheads="1"/>
                </p:cNvSpPr>
                <p:nvPr/>
              </p:nvSpPr>
              <p:spPr bwMode="auto">
                <a:xfrm>
                  <a:off x="3288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50200" name="Rectangle 32"/>
                <p:cNvSpPr>
                  <a:spLocks noChangeArrowheads="1"/>
                </p:cNvSpPr>
                <p:nvPr/>
              </p:nvSpPr>
              <p:spPr bwMode="auto">
                <a:xfrm>
                  <a:off x="3379" y="3929"/>
                  <a:ext cx="45" cy="181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</p:grpSp>
        <p:sp>
          <p:nvSpPr>
            <p:cNvPr id="50189" name="Text Box 33"/>
            <p:cNvSpPr txBox="1">
              <a:spLocks noChangeArrowheads="1"/>
            </p:cNvSpPr>
            <p:nvPr/>
          </p:nvSpPr>
          <p:spPr bwMode="auto">
            <a:xfrm rot="5400000">
              <a:off x="1676" y="3172"/>
              <a:ext cx="585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it-IT" altLang="it-IT" sz="2400" b="1">
                  <a:latin typeface="Verdana" panose="020B0604030504040204" pitchFamily="34" charset="0"/>
                </a:rPr>
                <a:t>36 L</a:t>
              </a:r>
            </a:p>
          </p:txBody>
        </p:sp>
        <p:sp>
          <p:nvSpPr>
            <p:cNvPr id="50190" name="Line 34"/>
            <p:cNvSpPr>
              <a:spLocks noChangeShapeType="1"/>
            </p:cNvSpPr>
            <p:nvPr/>
          </p:nvSpPr>
          <p:spPr bwMode="auto">
            <a:xfrm rot="5400000" flipH="1">
              <a:off x="3720" y="1774"/>
              <a:ext cx="0" cy="3039"/>
            </a:xfrm>
            <a:prstGeom prst="line">
              <a:avLst/>
            </a:prstGeom>
            <a:noFill/>
            <a:ln w="69850">
              <a:solidFill>
                <a:schemeClr val="tx2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pic>
        <p:nvPicPr>
          <p:cNvPr id="454691" name="Picture 35" descr="plane14_4"/>
          <p:cNvPicPr>
            <a:picLocks noChangeAspect="1" noChangeArrowheads="1"/>
          </p:cNvPicPr>
          <p:nvPr/>
        </p:nvPicPr>
        <p:blipFill>
          <a:blip r:embed="rId3" cstate="screen">
            <a:grayscl/>
            <a:biLevel thresh="5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5086350"/>
            <a:ext cx="1389063" cy="1655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2857910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54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454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454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8" dur="500"/>
                                        <p:tgtEl>
                                          <p:spTgt spid="454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454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4546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546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9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77 -0.00532 L 0.78646 -0.00532 " pathEditMode="relative" rAng="0" ptsTypes="AA">
                                      <p:cBhvr>
                                        <p:cTn id="30" dur="3000" fill="hold"/>
                                        <p:tgtEl>
                                          <p:spTgt spid="4546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97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4658" grpId="0"/>
      <p:bldP spid="454660" grpId="0"/>
      <p:bldP spid="454661" grpId="0" animBg="1"/>
      <p:bldP spid="454665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16BA131B-7593-4018-B31E-C4D7125E9343}" type="slidenum">
              <a:rPr lang="it-IT" altLang="it-IT" sz="1000">
                <a:solidFill>
                  <a:srgbClr val="FFFFFF"/>
                </a:solidFill>
              </a:rPr>
              <a:pPr/>
              <a:t>89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33154" name="Text Box 2"/>
          <p:cNvSpPr txBox="1">
            <a:spLocks noChangeArrowheads="1"/>
          </p:cNvSpPr>
          <p:nvPr/>
        </p:nvSpPr>
        <p:spPr bwMode="auto">
          <a:xfrm>
            <a:off x="0" y="2781300"/>
            <a:ext cx="8756650" cy="173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tabLst>
                <a:tab pos="765175" algn="l"/>
              </a:tabLst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143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3335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524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4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6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DÀ AI PILOTI L’INDICAZIONE DELLA DIREZIONE E, IN PARTE, DELL’INTENSITÀ DEL VENTO.</a:t>
            </a:r>
          </a:p>
        </p:txBody>
      </p:sp>
      <p:sp>
        <p:nvSpPr>
          <p:cNvPr id="433155" name="Text Box 3"/>
          <p:cNvSpPr txBox="1">
            <a:spLocks noChangeArrowheads="1"/>
          </p:cNvSpPr>
          <p:nvPr/>
        </p:nvSpPr>
        <p:spPr bwMode="auto">
          <a:xfrm>
            <a:off x="1403350" y="476250"/>
            <a:ext cx="59055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6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MANICA A VENTO</a:t>
            </a:r>
          </a:p>
        </p:txBody>
      </p:sp>
      <p:pic>
        <p:nvPicPr>
          <p:cNvPr id="433156" name="Picture 4" descr="strumenti030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23850" y="549275"/>
            <a:ext cx="1081088" cy="865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3157" name="Picture 5" descr="Windvane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524750" y="404813"/>
            <a:ext cx="1303338" cy="118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3158" name="Text Box 6"/>
          <p:cNvSpPr txBox="1">
            <a:spLocks noChangeArrowheads="1"/>
          </p:cNvSpPr>
          <p:nvPr/>
        </p:nvSpPr>
        <p:spPr bwMode="auto">
          <a:xfrm>
            <a:off x="6983413" y="6553200"/>
            <a:ext cx="216058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1400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MANICA A VENTO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31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33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33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433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33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3154" grpId="0" build="p" autoUpdateAnimBg="0"/>
      <p:bldP spid="433155" grpId="0"/>
      <p:bldP spid="43315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BAEE9C18-02C5-4AA2-B49C-8E5A35472540}" type="slidenum">
              <a:rPr lang="it-IT" altLang="it-IT" sz="1000">
                <a:solidFill>
                  <a:srgbClr val="FFFFFF"/>
                </a:solidFill>
              </a:rPr>
              <a:pPr/>
              <a:t>9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3012" name="Text Box 4"/>
          <p:cNvSpPr txBox="1">
            <a:spLocks noChangeArrowheads="1"/>
          </p:cNvSpPr>
          <p:nvPr/>
        </p:nvSpPr>
        <p:spPr bwMode="auto">
          <a:xfrm>
            <a:off x="250825" y="0"/>
            <a:ext cx="8748713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3200" b="1" dirty="0">
                <a:solidFill>
                  <a:srgbClr val="FF0000"/>
                </a:solidFill>
                <a:latin typeface="Arial" panose="020B0604020202020204" pitchFamily="34" charset="0"/>
              </a:rPr>
              <a:t>Classificazione in funzione del tipo di aeromobili cui sono destinati.</a:t>
            </a:r>
            <a:endParaRPr lang="it-IT" altLang="it-IT" sz="3200" dirty="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43013" name="Text Box 5"/>
          <p:cNvSpPr txBox="1">
            <a:spLocks noChangeArrowheads="1"/>
          </p:cNvSpPr>
          <p:nvPr/>
        </p:nvSpPr>
        <p:spPr bwMode="auto">
          <a:xfrm>
            <a:off x="323850" y="4797425"/>
            <a:ext cx="859472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666750" indent="-666750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041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2319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4224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 dirty="0">
                <a:solidFill>
                  <a:srgbClr val="FF0000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IDROSCALI </a:t>
            </a:r>
          </a:p>
          <a:p>
            <a:pPr algn="ctr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 dirty="0">
                <a:solidFill>
                  <a:srgbClr val="FF0000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idrovolanti o aeromobili anfibi</a:t>
            </a:r>
          </a:p>
        </p:txBody>
      </p:sp>
      <p:pic>
        <p:nvPicPr>
          <p:cNvPr id="21510" name="Picture 6" descr="http://www.tuttomaldive.it/alimatha%20vicino11/alimatha%20foto%20gallery/1%20idrovolant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804988" y="1233487"/>
            <a:ext cx="5619750" cy="4219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3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43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012" grpId="0" autoUpdateAnimBg="0"/>
      <p:bldP spid="43013" grpId="0" autoUpdateAnimBg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288E87BF-5483-40EF-A564-6A914B6B16DD}" type="slidenum">
              <a:rPr lang="it-IT" altLang="it-IT" sz="1000">
                <a:solidFill>
                  <a:srgbClr val="FFFFFF"/>
                </a:solidFill>
              </a:rPr>
              <a:pPr/>
              <a:t>90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29058" name="Text Box 2"/>
          <p:cNvSpPr txBox="1">
            <a:spLocks noChangeArrowheads="1"/>
          </p:cNvSpPr>
          <p:nvPr/>
        </p:nvSpPr>
        <p:spPr bwMode="auto">
          <a:xfrm>
            <a:off x="6983413" y="6553200"/>
            <a:ext cx="216058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1400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MANICA A VENTO</a:t>
            </a:r>
          </a:p>
        </p:txBody>
      </p:sp>
      <p:sp>
        <p:nvSpPr>
          <p:cNvPr id="429074" name="Text Box 18"/>
          <p:cNvSpPr txBox="1">
            <a:spLocks noChangeArrowheads="1"/>
          </p:cNvSpPr>
          <p:nvPr/>
        </p:nvSpPr>
        <p:spPr bwMode="auto">
          <a:xfrm>
            <a:off x="0" y="1844675"/>
            <a:ext cx="91440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tabLst>
                <a:tab pos="765175" algn="l"/>
              </a:tabLst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143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3335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524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4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28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La manica può essere di un solo colore che contrasti con lo sfondo o … </a:t>
            </a:r>
          </a:p>
        </p:txBody>
      </p:sp>
      <p:grpSp>
        <p:nvGrpSpPr>
          <p:cNvPr id="429075" name="Group 19"/>
          <p:cNvGrpSpPr>
            <a:grpSpLocks/>
          </p:cNvGrpSpPr>
          <p:nvPr/>
        </p:nvGrpSpPr>
        <p:grpSpPr bwMode="auto">
          <a:xfrm>
            <a:off x="2008005" y="3840164"/>
            <a:ext cx="5545138" cy="1871662"/>
            <a:chOff x="839" y="2251"/>
            <a:chExt cx="3493" cy="1179"/>
          </a:xfrm>
          <a:solidFill>
            <a:schemeClr val="bg1"/>
          </a:solidFill>
        </p:grpSpPr>
        <p:sp>
          <p:nvSpPr>
            <p:cNvPr id="35856" name="AutoShape 20"/>
            <p:cNvSpPr>
              <a:spLocks noChangeArrowheads="1"/>
            </p:cNvSpPr>
            <p:nvPr/>
          </p:nvSpPr>
          <p:spPr bwMode="auto">
            <a:xfrm rot="-5400000">
              <a:off x="3765" y="2573"/>
              <a:ext cx="635" cy="499"/>
            </a:xfrm>
            <a:custGeom>
              <a:avLst/>
              <a:gdLst>
                <a:gd name="T0" fmla="*/ 621 w 21600"/>
                <a:gd name="T1" fmla="*/ 250 h 21600"/>
                <a:gd name="T2" fmla="*/ 318 w 21600"/>
                <a:gd name="T3" fmla="*/ 499 h 21600"/>
                <a:gd name="T4" fmla="*/ 14 w 21600"/>
                <a:gd name="T5" fmla="*/ 250 h 21600"/>
                <a:gd name="T6" fmla="*/ 318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279 w 21600"/>
                <a:gd name="T13" fmla="*/ 2294 h 21600"/>
                <a:gd name="T14" fmla="*/ 19321 w 21600"/>
                <a:gd name="T15" fmla="*/ 1930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952" y="21600"/>
                  </a:lnTo>
                  <a:lnTo>
                    <a:pt x="2064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28575" algn="ctr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it-IT"/>
            </a:p>
          </p:txBody>
        </p:sp>
        <p:grpSp>
          <p:nvGrpSpPr>
            <p:cNvPr id="35857" name="Group 21"/>
            <p:cNvGrpSpPr>
              <a:grpSpLocks/>
            </p:cNvGrpSpPr>
            <p:nvPr/>
          </p:nvGrpSpPr>
          <p:grpSpPr bwMode="auto">
            <a:xfrm>
              <a:off x="839" y="2251"/>
              <a:ext cx="3493" cy="1179"/>
              <a:chOff x="839" y="2251"/>
              <a:chExt cx="3493" cy="1179"/>
            </a:xfrm>
            <a:grpFill/>
          </p:grpSpPr>
          <p:sp>
            <p:nvSpPr>
              <p:cNvPr id="35858" name="AutoShape 22"/>
              <p:cNvSpPr>
                <a:spLocks noChangeArrowheads="1"/>
              </p:cNvSpPr>
              <p:nvPr/>
            </p:nvSpPr>
            <p:spPr bwMode="auto">
              <a:xfrm rot="-5400000">
                <a:off x="499" y="2591"/>
                <a:ext cx="1179" cy="499"/>
              </a:xfrm>
              <a:custGeom>
                <a:avLst/>
                <a:gdLst>
                  <a:gd name="T0" fmla="*/ 1153 w 21600"/>
                  <a:gd name="T1" fmla="*/ 250 h 21600"/>
                  <a:gd name="T2" fmla="*/ 590 w 21600"/>
                  <a:gd name="T3" fmla="*/ 499 h 21600"/>
                  <a:gd name="T4" fmla="*/ 26 w 21600"/>
                  <a:gd name="T5" fmla="*/ 250 h 21600"/>
                  <a:gd name="T6" fmla="*/ 59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72 w 21600"/>
                  <a:gd name="T13" fmla="*/ 2294 h 21600"/>
                  <a:gd name="T14" fmla="*/ 19328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8575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it-IT"/>
              </a:p>
            </p:txBody>
          </p:sp>
          <p:sp>
            <p:nvSpPr>
              <p:cNvPr id="35859" name="AutoShape 23"/>
              <p:cNvSpPr>
                <a:spLocks noChangeArrowheads="1"/>
              </p:cNvSpPr>
              <p:nvPr/>
            </p:nvSpPr>
            <p:spPr bwMode="auto">
              <a:xfrm rot="-5400000">
                <a:off x="1043" y="2591"/>
                <a:ext cx="1089" cy="499"/>
              </a:xfrm>
              <a:custGeom>
                <a:avLst/>
                <a:gdLst>
                  <a:gd name="T0" fmla="*/ 1065 w 21600"/>
                  <a:gd name="T1" fmla="*/ 250 h 21600"/>
                  <a:gd name="T2" fmla="*/ 545 w 21600"/>
                  <a:gd name="T3" fmla="*/ 499 h 21600"/>
                  <a:gd name="T4" fmla="*/ 24 w 21600"/>
                  <a:gd name="T5" fmla="*/ 250 h 21600"/>
                  <a:gd name="T6" fmla="*/ 545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81 w 21600"/>
                  <a:gd name="T13" fmla="*/ 2294 h 21600"/>
                  <a:gd name="T14" fmla="*/ 19319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8575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it-IT"/>
              </a:p>
            </p:txBody>
          </p:sp>
          <p:sp>
            <p:nvSpPr>
              <p:cNvPr id="35860" name="AutoShape 24"/>
              <p:cNvSpPr>
                <a:spLocks noChangeArrowheads="1"/>
              </p:cNvSpPr>
              <p:nvPr/>
            </p:nvSpPr>
            <p:spPr bwMode="auto">
              <a:xfrm rot="-5400000">
                <a:off x="1588" y="2590"/>
                <a:ext cx="998" cy="499"/>
              </a:xfrm>
              <a:custGeom>
                <a:avLst/>
                <a:gdLst>
                  <a:gd name="T0" fmla="*/ 976 w 21600"/>
                  <a:gd name="T1" fmla="*/ 250 h 21600"/>
                  <a:gd name="T2" fmla="*/ 499 w 21600"/>
                  <a:gd name="T3" fmla="*/ 499 h 21600"/>
                  <a:gd name="T4" fmla="*/ 22 w 21600"/>
                  <a:gd name="T5" fmla="*/ 250 h 21600"/>
                  <a:gd name="T6" fmla="*/ 499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73 w 21600"/>
                  <a:gd name="T13" fmla="*/ 2294 h 21600"/>
                  <a:gd name="T14" fmla="*/ 19327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8575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it-IT"/>
              </a:p>
            </p:txBody>
          </p:sp>
          <p:sp>
            <p:nvSpPr>
              <p:cNvPr id="35861" name="AutoShape 25"/>
              <p:cNvSpPr>
                <a:spLocks noChangeArrowheads="1"/>
              </p:cNvSpPr>
              <p:nvPr/>
            </p:nvSpPr>
            <p:spPr bwMode="auto">
              <a:xfrm rot="-5400000">
                <a:off x="2132" y="2591"/>
                <a:ext cx="907" cy="499"/>
              </a:xfrm>
              <a:custGeom>
                <a:avLst/>
                <a:gdLst>
                  <a:gd name="T0" fmla="*/ 887 w 21600"/>
                  <a:gd name="T1" fmla="*/ 250 h 21600"/>
                  <a:gd name="T2" fmla="*/ 454 w 21600"/>
                  <a:gd name="T3" fmla="*/ 499 h 21600"/>
                  <a:gd name="T4" fmla="*/ 20 w 21600"/>
                  <a:gd name="T5" fmla="*/ 250 h 21600"/>
                  <a:gd name="T6" fmla="*/ 454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86 w 21600"/>
                  <a:gd name="T13" fmla="*/ 2294 h 21600"/>
                  <a:gd name="T14" fmla="*/ 19314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8575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it-IT"/>
              </a:p>
            </p:txBody>
          </p:sp>
          <p:sp>
            <p:nvSpPr>
              <p:cNvPr id="35862" name="AutoShape 26"/>
              <p:cNvSpPr>
                <a:spLocks noChangeArrowheads="1"/>
              </p:cNvSpPr>
              <p:nvPr/>
            </p:nvSpPr>
            <p:spPr bwMode="auto">
              <a:xfrm rot="-5400000">
                <a:off x="2676" y="2591"/>
                <a:ext cx="817" cy="499"/>
              </a:xfrm>
              <a:custGeom>
                <a:avLst/>
                <a:gdLst>
                  <a:gd name="T0" fmla="*/ 799 w 21600"/>
                  <a:gd name="T1" fmla="*/ 250 h 21600"/>
                  <a:gd name="T2" fmla="*/ 409 w 21600"/>
                  <a:gd name="T3" fmla="*/ 499 h 21600"/>
                  <a:gd name="T4" fmla="*/ 18 w 21600"/>
                  <a:gd name="T5" fmla="*/ 250 h 21600"/>
                  <a:gd name="T6" fmla="*/ 409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74 w 21600"/>
                  <a:gd name="T13" fmla="*/ 2294 h 21600"/>
                  <a:gd name="T14" fmla="*/ 19326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8575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it-IT"/>
              </a:p>
            </p:txBody>
          </p:sp>
          <p:sp>
            <p:nvSpPr>
              <p:cNvPr id="35863" name="AutoShape 27"/>
              <p:cNvSpPr>
                <a:spLocks noChangeArrowheads="1"/>
              </p:cNvSpPr>
              <p:nvPr/>
            </p:nvSpPr>
            <p:spPr bwMode="auto">
              <a:xfrm rot="-5400000">
                <a:off x="3217" y="2586"/>
                <a:ext cx="734" cy="499"/>
              </a:xfrm>
              <a:custGeom>
                <a:avLst/>
                <a:gdLst>
                  <a:gd name="T0" fmla="*/ 718 w 21600"/>
                  <a:gd name="T1" fmla="*/ 250 h 21600"/>
                  <a:gd name="T2" fmla="*/ 367 w 21600"/>
                  <a:gd name="T3" fmla="*/ 499 h 21600"/>
                  <a:gd name="T4" fmla="*/ 16 w 21600"/>
                  <a:gd name="T5" fmla="*/ 250 h 21600"/>
                  <a:gd name="T6" fmla="*/ 367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66 w 21600"/>
                  <a:gd name="T13" fmla="*/ 2294 h 21600"/>
                  <a:gd name="T14" fmla="*/ 19334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8575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it-IT"/>
              </a:p>
            </p:txBody>
          </p:sp>
          <p:sp>
            <p:nvSpPr>
              <p:cNvPr id="35864" name="Line 28"/>
              <p:cNvSpPr>
                <a:spLocks noChangeShapeType="1"/>
              </p:cNvSpPr>
              <p:nvPr/>
            </p:nvSpPr>
            <p:spPr bwMode="auto">
              <a:xfrm>
                <a:off x="839" y="2251"/>
                <a:ext cx="3493" cy="272"/>
              </a:xfrm>
              <a:prstGeom prst="line">
                <a:avLst/>
              </a:prstGeom>
              <a:grpFill/>
              <a:ln w="349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defRPr/>
                </a:pPr>
                <a:endParaRPr lang="it-IT"/>
              </a:p>
            </p:txBody>
          </p:sp>
          <p:sp>
            <p:nvSpPr>
              <p:cNvPr id="35865" name="Line 29"/>
              <p:cNvSpPr>
                <a:spLocks noChangeShapeType="1"/>
              </p:cNvSpPr>
              <p:nvPr/>
            </p:nvSpPr>
            <p:spPr bwMode="auto">
              <a:xfrm flipV="1">
                <a:off x="839" y="3113"/>
                <a:ext cx="3493" cy="317"/>
              </a:xfrm>
              <a:prstGeom prst="line">
                <a:avLst/>
              </a:prstGeom>
              <a:grpFill/>
              <a:ln w="349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defRPr/>
                </a:pPr>
                <a:endParaRPr lang="it-IT"/>
              </a:p>
            </p:txBody>
          </p:sp>
        </p:grpSp>
      </p:grpSp>
      <p:sp>
        <p:nvSpPr>
          <p:cNvPr id="429086" name="Text Box 30"/>
          <p:cNvSpPr txBox="1">
            <a:spLocks noChangeArrowheads="1"/>
          </p:cNvSpPr>
          <p:nvPr/>
        </p:nvSpPr>
        <p:spPr bwMode="auto">
          <a:xfrm>
            <a:off x="1619250" y="1700213"/>
            <a:ext cx="6048375" cy="1373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800" b="1">
                <a:latin typeface="Arial" panose="020B0604020202020204" pitchFamily="34" charset="0"/>
              </a:rPr>
              <a:t>… a bande di due colori. La combinazione più usata è bianco e rosso.</a:t>
            </a:r>
          </a:p>
        </p:txBody>
      </p:sp>
      <p:sp>
        <p:nvSpPr>
          <p:cNvPr id="429087" name="Line 31"/>
          <p:cNvSpPr>
            <a:spLocks noChangeShapeType="1"/>
          </p:cNvSpPr>
          <p:nvPr/>
        </p:nvSpPr>
        <p:spPr bwMode="auto">
          <a:xfrm>
            <a:off x="1835150" y="6165850"/>
            <a:ext cx="5545138" cy="0"/>
          </a:xfrm>
          <a:prstGeom prst="line">
            <a:avLst/>
          </a:prstGeom>
          <a:noFill/>
          <a:ln w="6667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29088" name="Line 32"/>
          <p:cNvSpPr>
            <a:spLocks noChangeShapeType="1"/>
          </p:cNvSpPr>
          <p:nvPr/>
        </p:nvSpPr>
        <p:spPr bwMode="auto">
          <a:xfrm flipH="1" flipV="1">
            <a:off x="7380288" y="5229225"/>
            <a:ext cx="0" cy="936625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29089" name="Line 33"/>
          <p:cNvSpPr>
            <a:spLocks noChangeShapeType="1"/>
          </p:cNvSpPr>
          <p:nvPr/>
        </p:nvSpPr>
        <p:spPr bwMode="auto">
          <a:xfrm flipH="1" flipV="1">
            <a:off x="1835150" y="5445125"/>
            <a:ext cx="0" cy="720725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29090" name="Text Box 34"/>
          <p:cNvSpPr txBox="1">
            <a:spLocks noChangeArrowheads="1"/>
          </p:cNvSpPr>
          <p:nvPr/>
        </p:nvSpPr>
        <p:spPr bwMode="auto">
          <a:xfrm>
            <a:off x="4067175" y="5589588"/>
            <a:ext cx="136842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3.60 m </a:t>
            </a:r>
          </a:p>
        </p:txBody>
      </p:sp>
      <p:sp>
        <p:nvSpPr>
          <p:cNvPr id="429091" name="Line 35"/>
          <p:cNvSpPr>
            <a:spLocks noChangeShapeType="1"/>
          </p:cNvSpPr>
          <p:nvPr/>
        </p:nvSpPr>
        <p:spPr bwMode="auto">
          <a:xfrm flipH="1" flipV="1">
            <a:off x="1258888" y="3860800"/>
            <a:ext cx="576262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29092" name="Line 36"/>
          <p:cNvSpPr>
            <a:spLocks noChangeShapeType="1"/>
          </p:cNvSpPr>
          <p:nvPr/>
        </p:nvSpPr>
        <p:spPr bwMode="auto">
          <a:xfrm flipH="1" flipV="1">
            <a:off x="1260475" y="5734050"/>
            <a:ext cx="574675" cy="0"/>
          </a:xfrm>
          <a:prstGeom prst="line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29094" name="Text Box 38"/>
          <p:cNvSpPr txBox="1">
            <a:spLocks noChangeArrowheads="1"/>
          </p:cNvSpPr>
          <p:nvPr/>
        </p:nvSpPr>
        <p:spPr bwMode="auto">
          <a:xfrm>
            <a:off x="250825" y="4437063"/>
            <a:ext cx="151288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0.90  m </a:t>
            </a:r>
          </a:p>
        </p:txBody>
      </p:sp>
      <p:sp>
        <p:nvSpPr>
          <p:cNvPr id="429093" name="Line 37"/>
          <p:cNvSpPr>
            <a:spLocks noChangeShapeType="1"/>
          </p:cNvSpPr>
          <p:nvPr/>
        </p:nvSpPr>
        <p:spPr bwMode="auto">
          <a:xfrm flipV="1">
            <a:off x="1258888" y="3860800"/>
            <a:ext cx="0" cy="1873250"/>
          </a:xfrm>
          <a:prstGeom prst="line">
            <a:avLst/>
          </a:prstGeom>
          <a:noFill/>
          <a:ln w="6667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grpSp>
        <p:nvGrpSpPr>
          <p:cNvPr id="37" name="Group 19"/>
          <p:cNvGrpSpPr>
            <a:grpSpLocks/>
          </p:cNvGrpSpPr>
          <p:nvPr/>
        </p:nvGrpSpPr>
        <p:grpSpPr bwMode="auto">
          <a:xfrm>
            <a:off x="1991949" y="3808776"/>
            <a:ext cx="5545138" cy="1871662"/>
            <a:chOff x="839" y="2251"/>
            <a:chExt cx="3493" cy="1179"/>
          </a:xfrm>
          <a:solidFill>
            <a:schemeClr val="bg1"/>
          </a:solidFill>
        </p:grpSpPr>
        <p:sp>
          <p:nvSpPr>
            <p:cNvPr id="38" name="AutoShape 20"/>
            <p:cNvSpPr>
              <a:spLocks noChangeArrowheads="1"/>
            </p:cNvSpPr>
            <p:nvPr/>
          </p:nvSpPr>
          <p:spPr bwMode="auto">
            <a:xfrm rot="-5400000">
              <a:off x="3765" y="2573"/>
              <a:ext cx="635" cy="499"/>
            </a:xfrm>
            <a:custGeom>
              <a:avLst/>
              <a:gdLst>
                <a:gd name="T0" fmla="*/ 621 w 21600"/>
                <a:gd name="T1" fmla="*/ 250 h 21600"/>
                <a:gd name="T2" fmla="*/ 318 w 21600"/>
                <a:gd name="T3" fmla="*/ 499 h 21600"/>
                <a:gd name="T4" fmla="*/ 14 w 21600"/>
                <a:gd name="T5" fmla="*/ 250 h 21600"/>
                <a:gd name="T6" fmla="*/ 318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279 w 21600"/>
                <a:gd name="T13" fmla="*/ 2294 h 21600"/>
                <a:gd name="T14" fmla="*/ 19321 w 21600"/>
                <a:gd name="T15" fmla="*/ 1930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952" y="21600"/>
                  </a:lnTo>
                  <a:lnTo>
                    <a:pt x="2064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28575" algn="ctr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it-IT"/>
            </a:p>
          </p:txBody>
        </p:sp>
        <p:grpSp>
          <p:nvGrpSpPr>
            <p:cNvPr id="39" name="Group 21"/>
            <p:cNvGrpSpPr>
              <a:grpSpLocks/>
            </p:cNvGrpSpPr>
            <p:nvPr/>
          </p:nvGrpSpPr>
          <p:grpSpPr bwMode="auto">
            <a:xfrm>
              <a:off x="839" y="2251"/>
              <a:ext cx="3493" cy="1179"/>
              <a:chOff x="839" y="2251"/>
              <a:chExt cx="3493" cy="1179"/>
            </a:xfrm>
            <a:grpFill/>
          </p:grpSpPr>
          <p:sp>
            <p:nvSpPr>
              <p:cNvPr id="40" name="AutoShape 22"/>
              <p:cNvSpPr>
                <a:spLocks noChangeArrowheads="1"/>
              </p:cNvSpPr>
              <p:nvPr/>
            </p:nvSpPr>
            <p:spPr bwMode="auto">
              <a:xfrm rot="-5400000">
                <a:off x="499" y="2591"/>
                <a:ext cx="1179" cy="499"/>
              </a:xfrm>
              <a:custGeom>
                <a:avLst/>
                <a:gdLst>
                  <a:gd name="T0" fmla="*/ 1153 w 21600"/>
                  <a:gd name="T1" fmla="*/ 250 h 21600"/>
                  <a:gd name="T2" fmla="*/ 590 w 21600"/>
                  <a:gd name="T3" fmla="*/ 499 h 21600"/>
                  <a:gd name="T4" fmla="*/ 26 w 21600"/>
                  <a:gd name="T5" fmla="*/ 250 h 21600"/>
                  <a:gd name="T6" fmla="*/ 59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72 w 21600"/>
                  <a:gd name="T13" fmla="*/ 2294 h 21600"/>
                  <a:gd name="T14" fmla="*/ 19328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8575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it-IT"/>
              </a:p>
            </p:txBody>
          </p:sp>
          <p:sp>
            <p:nvSpPr>
              <p:cNvPr id="41" name="AutoShape 23"/>
              <p:cNvSpPr>
                <a:spLocks noChangeArrowheads="1"/>
              </p:cNvSpPr>
              <p:nvPr/>
            </p:nvSpPr>
            <p:spPr bwMode="auto">
              <a:xfrm rot="-5400000">
                <a:off x="1043" y="2591"/>
                <a:ext cx="1089" cy="499"/>
              </a:xfrm>
              <a:custGeom>
                <a:avLst/>
                <a:gdLst>
                  <a:gd name="T0" fmla="*/ 1065 w 21600"/>
                  <a:gd name="T1" fmla="*/ 250 h 21600"/>
                  <a:gd name="T2" fmla="*/ 545 w 21600"/>
                  <a:gd name="T3" fmla="*/ 499 h 21600"/>
                  <a:gd name="T4" fmla="*/ 24 w 21600"/>
                  <a:gd name="T5" fmla="*/ 250 h 21600"/>
                  <a:gd name="T6" fmla="*/ 545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81 w 21600"/>
                  <a:gd name="T13" fmla="*/ 2294 h 21600"/>
                  <a:gd name="T14" fmla="*/ 19319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8575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it-IT"/>
              </a:p>
            </p:txBody>
          </p:sp>
          <p:sp>
            <p:nvSpPr>
              <p:cNvPr id="42" name="AutoShape 24"/>
              <p:cNvSpPr>
                <a:spLocks noChangeArrowheads="1"/>
              </p:cNvSpPr>
              <p:nvPr/>
            </p:nvSpPr>
            <p:spPr bwMode="auto">
              <a:xfrm rot="-5400000">
                <a:off x="1588" y="2590"/>
                <a:ext cx="998" cy="499"/>
              </a:xfrm>
              <a:custGeom>
                <a:avLst/>
                <a:gdLst>
                  <a:gd name="T0" fmla="*/ 976 w 21600"/>
                  <a:gd name="T1" fmla="*/ 250 h 21600"/>
                  <a:gd name="T2" fmla="*/ 499 w 21600"/>
                  <a:gd name="T3" fmla="*/ 499 h 21600"/>
                  <a:gd name="T4" fmla="*/ 22 w 21600"/>
                  <a:gd name="T5" fmla="*/ 250 h 21600"/>
                  <a:gd name="T6" fmla="*/ 499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73 w 21600"/>
                  <a:gd name="T13" fmla="*/ 2294 h 21600"/>
                  <a:gd name="T14" fmla="*/ 19327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8575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it-IT"/>
              </a:p>
            </p:txBody>
          </p:sp>
          <p:sp>
            <p:nvSpPr>
              <p:cNvPr id="43" name="AutoShape 25"/>
              <p:cNvSpPr>
                <a:spLocks noChangeArrowheads="1"/>
              </p:cNvSpPr>
              <p:nvPr/>
            </p:nvSpPr>
            <p:spPr bwMode="auto">
              <a:xfrm rot="-5400000">
                <a:off x="2132" y="2591"/>
                <a:ext cx="907" cy="499"/>
              </a:xfrm>
              <a:custGeom>
                <a:avLst/>
                <a:gdLst>
                  <a:gd name="T0" fmla="*/ 887 w 21600"/>
                  <a:gd name="T1" fmla="*/ 250 h 21600"/>
                  <a:gd name="T2" fmla="*/ 454 w 21600"/>
                  <a:gd name="T3" fmla="*/ 499 h 21600"/>
                  <a:gd name="T4" fmla="*/ 20 w 21600"/>
                  <a:gd name="T5" fmla="*/ 250 h 21600"/>
                  <a:gd name="T6" fmla="*/ 454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86 w 21600"/>
                  <a:gd name="T13" fmla="*/ 2294 h 21600"/>
                  <a:gd name="T14" fmla="*/ 19314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8575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it-IT"/>
              </a:p>
            </p:txBody>
          </p:sp>
          <p:sp>
            <p:nvSpPr>
              <p:cNvPr id="44" name="AutoShape 26"/>
              <p:cNvSpPr>
                <a:spLocks noChangeArrowheads="1"/>
              </p:cNvSpPr>
              <p:nvPr/>
            </p:nvSpPr>
            <p:spPr bwMode="auto">
              <a:xfrm rot="-5400000">
                <a:off x="2676" y="2591"/>
                <a:ext cx="817" cy="499"/>
              </a:xfrm>
              <a:custGeom>
                <a:avLst/>
                <a:gdLst>
                  <a:gd name="T0" fmla="*/ 799 w 21600"/>
                  <a:gd name="T1" fmla="*/ 250 h 21600"/>
                  <a:gd name="T2" fmla="*/ 409 w 21600"/>
                  <a:gd name="T3" fmla="*/ 499 h 21600"/>
                  <a:gd name="T4" fmla="*/ 18 w 21600"/>
                  <a:gd name="T5" fmla="*/ 250 h 21600"/>
                  <a:gd name="T6" fmla="*/ 409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74 w 21600"/>
                  <a:gd name="T13" fmla="*/ 2294 h 21600"/>
                  <a:gd name="T14" fmla="*/ 19326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8575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it-IT"/>
              </a:p>
            </p:txBody>
          </p:sp>
          <p:sp>
            <p:nvSpPr>
              <p:cNvPr id="45" name="AutoShape 27"/>
              <p:cNvSpPr>
                <a:spLocks noChangeArrowheads="1"/>
              </p:cNvSpPr>
              <p:nvPr/>
            </p:nvSpPr>
            <p:spPr bwMode="auto">
              <a:xfrm rot="-5400000">
                <a:off x="3217" y="2586"/>
                <a:ext cx="734" cy="499"/>
              </a:xfrm>
              <a:custGeom>
                <a:avLst/>
                <a:gdLst>
                  <a:gd name="T0" fmla="*/ 718 w 21600"/>
                  <a:gd name="T1" fmla="*/ 250 h 21600"/>
                  <a:gd name="T2" fmla="*/ 367 w 21600"/>
                  <a:gd name="T3" fmla="*/ 499 h 21600"/>
                  <a:gd name="T4" fmla="*/ 16 w 21600"/>
                  <a:gd name="T5" fmla="*/ 250 h 21600"/>
                  <a:gd name="T6" fmla="*/ 367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66 w 21600"/>
                  <a:gd name="T13" fmla="*/ 2294 h 21600"/>
                  <a:gd name="T14" fmla="*/ 19334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28575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it-IT"/>
              </a:p>
            </p:txBody>
          </p:sp>
          <p:sp>
            <p:nvSpPr>
              <p:cNvPr id="46" name="Line 28"/>
              <p:cNvSpPr>
                <a:spLocks noChangeShapeType="1"/>
              </p:cNvSpPr>
              <p:nvPr/>
            </p:nvSpPr>
            <p:spPr bwMode="auto">
              <a:xfrm>
                <a:off x="839" y="2251"/>
                <a:ext cx="3493" cy="272"/>
              </a:xfrm>
              <a:prstGeom prst="line">
                <a:avLst/>
              </a:prstGeom>
              <a:grpFill/>
              <a:ln w="349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defRPr/>
                </a:pPr>
                <a:endParaRPr lang="it-IT"/>
              </a:p>
            </p:txBody>
          </p:sp>
          <p:sp>
            <p:nvSpPr>
              <p:cNvPr id="47" name="Line 29"/>
              <p:cNvSpPr>
                <a:spLocks noChangeShapeType="1"/>
              </p:cNvSpPr>
              <p:nvPr/>
            </p:nvSpPr>
            <p:spPr bwMode="auto">
              <a:xfrm flipV="1">
                <a:off x="839" y="3113"/>
                <a:ext cx="3493" cy="317"/>
              </a:xfrm>
              <a:prstGeom prst="line">
                <a:avLst/>
              </a:prstGeom>
              <a:grpFill/>
              <a:ln w="349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defRPr/>
                </a:pPr>
                <a:endParaRPr lang="it-IT"/>
              </a:p>
            </p:txBody>
          </p:sp>
        </p:grpSp>
      </p:grp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290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1000"/>
                                        <p:tgtEl>
                                          <p:spTgt spid="429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xit" presetSubtype="1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4" dur="500"/>
                                        <p:tgtEl>
                                          <p:spTgt spid="4290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90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429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1" presetID="9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4290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9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5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429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429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32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290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290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29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3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0" dur="500"/>
                                        <p:tgtEl>
                                          <p:spTgt spid="429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4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429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429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49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29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29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429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5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7" dur="500"/>
                                        <p:tgtEl>
                                          <p:spTgt spid="429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5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63" presetID="9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9074" grpId="0" build="allAtOnce"/>
      <p:bldP spid="429074" grpId="1" build="allAtOnce"/>
      <p:bldP spid="429086" grpId="0"/>
      <p:bldP spid="429087" grpId="0" animBg="1"/>
      <p:bldP spid="429088" grpId="0" animBg="1"/>
      <p:bldP spid="429089" grpId="0" animBg="1"/>
      <p:bldP spid="429090" grpId="0"/>
      <p:bldP spid="429091" grpId="0" animBg="1"/>
      <p:bldP spid="429092" grpId="0" animBg="1"/>
      <p:bldP spid="429094" grpId="0"/>
      <p:bldP spid="429093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FFBCF060-3042-477E-939E-5369FD343290}" type="slidenum">
              <a:rPr lang="it-IT" altLang="it-IT" sz="1000">
                <a:solidFill>
                  <a:srgbClr val="FFFFFF"/>
                </a:solidFill>
              </a:rPr>
              <a:pPr/>
              <a:t>91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32130" name="AutoShape 2"/>
          <p:cNvSpPr>
            <a:spLocks noChangeArrowheads="1"/>
          </p:cNvSpPr>
          <p:nvPr/>
        </p:nvSpPr>
        <p:spPr bwMode="auto">
          <a:xfrm>
            <a:off x="1619250" y="2349500"/>
            <a:ext cx="4319588" cy="4105275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754" y="10800"/>
                </a:moveTo>
                <a:cubicBezTo>
                  <a:pt x="754" y="16348"/>
                  <a:pt x="5252" y="20846"/>
                  <a:pt x="10800" y="20846"/>
                </a:cubicBezTo>
                <a:cubicBezTo>
                  <a:pt x="16348" y="20846"/>
                  <a:pt x="20846" y="16348"/>
                  <a:pt x="20846" y="10800"/>
                </a:cubicBezTo>
                <a:cubicBezTo>
                  <a:pt x="20846" y="5252"/>
                  <a:pt x="16348" y="754"/>
                  <a:pt x="10800" y="754"/>
                </a:cubicBezTo>
                <a:cubicBezTo>
                  <a:pt x="5252" y="754"/>
                  <a:pt x="754" y="5252"/>
                  <a:pt x="754" y="108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endParaRPr lang="it-IT"/>
          </a:p>
        </p:txBody>
      </p:sp>
      <p:sp>
        <p:nvSpPr>
          <p:cNvPr id="432131" name="Text Box 3"/>
          <p:cNvSpPr txBox="1">
            <a:spLocks noChangeArrowheads="1"/>
          </p:cNvSpPr>
          <p:nvPr/>
        </p:nvSpPr>
        <p:spPr bwMode="auto">
          <a:xfrm>
            <a:off x="0" y="0"/>
            <a:ext cx="5724525" cy="2289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it-IT" altLang="it-IT"/>
              <a:t>È posizionata su di un palo verticale  segnalato sia da una colorazione vistosa, che da luci che di sommità.</a:t>
            </a:r>
          </a:p>
        </p:txBody>
      </p:sp>
      <p:grpSp>
        <p:nvGrpSpPr>
          <p:cNvPr id="432145" name="Group 17"/>
          <p:cNvGrpSpPr>
            <a:grpSpLocks/>
          </p:cNvGrpSpPr>
          <p:nvPr/>
        </p:nvGrpSpPr>
        <p:grpSpPr bwMode="auto">
          <a:xfrm>
            <a:off x="7235825" y="1312863"/>
            <a:ext cx="0" cy="5545137"/>
            <a:chOff x="567" y="436"/>
            <a:chExt cx="0" cy="3493"/>
          </a:xfrm>
        </p:grpSpPr>
        <p:grpSp>
          <p:nvGrpSpPr>
            <p:cNvPr id="39965" name="Group 13"/>
            <p:cNvGrpSpPr>
              <a:grpSpLocks/>
            </p:cNvGrpSpPr>
            <p:nvPr/>
          </p:nvGrpSpPr>
          <p:grpSpPr bwMode="auto">
            <a:xfrm>
              <a:off x="567" y="1434"/>
              <a:ext cx="0" cy="1996"/>
              <a:chOff x="567" y="1434"/>
              <a:chExt cx="0" cy="1996"/>
            </a:xfrm>
          </p:grpSpPr>
          <p:grpSp>
            <p:nvGrpSpPr>
              <p:cNvPr id="39970" name="Group 6"/>
              <p:cNvGrpSpPr>
                <a:grpSpLocks/>
              </p:cNvGrpSpPr>
              <p:nvPr/>
            </p:nvGrpSpPr>
            <p:grpSpPr bwMode="auto">
              <a:xfrm>
                <a:off x="567" y="2432"/>
                <a:ext cx="0" cy="998"/>
                <a:chOff x="567" y="2069"/>
                <a:chExt cx="0" cy="998"/>
              </a:xfrm>
            </p:grpSpPr>
            <p:sp>
              <p:nvSpPr>
                <p:cNvPr id="39974" name="Line 4"/>
                <p:cNvSpPr>
                  <a:spLocks noChangeShapeType="1"/>
                </p:cNvSpPr>
                <p:nvPr/>
              </p:nvSpPr>
              <p:spPr bwMode="auto">
                <a:xfrm>
                  <a:off x="567" y="2568"/>
                  <a:ext cx="0" cy="499"/>
                </a:xfrm>
                <a:prstGeom prst="line">
                  <a:avLst/>
                </a:prstGeom>
                <a:noFill/>
                <a:ln w="12700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39975" name="Line 5"/>
                <p:cNvSpPr>
                  <a:spLocks noChangeShapeType="1"/>
                </p:cNvSpPr>
                <p:nvPr/>
              </p:nvSpPr>
              <p:spPr bwMode="auto">
                <a:xfrm>
                  <a:off x="567" y="2069"/>
                  <a:ext cx="0" cy="499"/>
                </a:xfrm>
                <a:prstGeom prst="line">
                  <a:avLst/>
                </a:prstGeom>
                <a:noFill/>
                <a:ln w="127000">
                  <a:solidFill>
                    <a:srgbClr val="CC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it-IT"/>
                </a:p>
              </p:txBody>
            </p:sp>
          </p:grpSp>
          <p:grpSp>
            <p:nvGrpSpPr>
              <p:cNvPr id="39971" name="Group 7"/>
              <p:cNvGrpSpPr>
                <a:grpSpLocks/>
              </p:cNvGrpSpPr>
              <p:nvPr/>
            </p:nvGrpSpPr>
            <p:grpSpPr bwMode="auto">
              <a:xfrm>
                <a:off x="567" y="1434"/>
                <a:ext cx="0" cy="998"/>
                <a:chOff x="567" y="2069"/>
                <a:chExt cx="0" cy="998"/>
              </a:xfrm>
            </p:grpSpPr>
            <p:sp>
              <p:nvSpPr>
                <p:cNvPr id="39972" name="Line 8"/>
                <p:cNvSpPr>
                  <a:spLocks noChangeShapeType="1"/>
                </p:cNvSpPr>
                <p:nvPr/>
              </p:nvSpPr>
              <p:spPr bwMode="auto">
                <a:xfrm>
                  <a:off x="567" y="2568"/>
                  <a:ext cx="0" cy="499"/>
                </a:xfrm>
                <a:prstGeom prst="line">
                  <a:avLst/>
                </a:prstGeom>
                <a:noFill/>
                <a:ln w="12700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39973" name="Line 9"/>
                <p:cNvSpPr>
                  <a:spLocks noChangeShapeType="1"/>
                </p:cNvSpPr>
                <p:nvPr/>
              </p:nvSpPr>
              <p:spPr bwMode="auto">
                <a:xfrm>
                  <a:off x="567" y="2069"/>
                  <a:ext cx="0" cy="499"/>
                </a:xfrm>
                <a:prstGeom prst="line">
                  <a:avLst/>
                </a:prstGeom>
                <a:noFill/>
                <a:ln w="127000">
                  <a:solidFill>
                    <a:srgbClr val="CC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it-IT"/>
                </a:p>
              </p:txBody>
            </p:sp>
          </p:grpSp>
        </p:grpSp>
        <p:sp>
          <p:nvSpPr>
            <p:cNvPr id="39966" name="Line 12"/>
            <p:cNvSpPr>
              <a:spLocks noChangeShapeType="1"/>
            </p:cNvSpPr>
            <p:nvPr/>
          </p:nvSpPr>
          <p:spPr bwMode="auto">
            <a:xfrm>
              <a:off x="567" y="3430"/>
              <a:ext cx="0" cy="499"/>
            </a:xfrm>
            <a:prstGeom prst="line">
              <a:avLst/>
            </a:prstGeom>
            <a:noFill/>
            <a:ln w="127000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grpSp>
          <p:nvGrpSpPr>
            <p:cNvPr id="39967" name="Group 16"/>
            <p:cNvGrpSpPr>
              <a:grpSpLocks/>
            </p:cNvGrpSpPr>
            <p:nvPr/>
          </p:nvGrpSpPr>
          <p:grpSpPr bwMode="auto">
            <a:xfrm>
              <a:off x="567" y="436"/>
              <a:ext cx="0" cy="998"/>
              <a:chOff x="839" y="2341"/>
              <a:chExt cx="0" cy="998"/>
            </a:xfrm>
          </p:grpSpPr>
          <p:sp>
            <p:nvSpPr>
              <p:cNvPr id="39968" name="Line 11"/>
              <p:cNvSpPr>
                <a:spLocks noChangeShapeType="1"/>
              </p:cNvSpPr>
              <p:nvPr/>
            </p:nvSpPr>
            <p:spPr bwMode="auto">
              <a:xfrm>
                <a:off x="839" y="2840"/>
                <a:ext cx="0" cy="499"/>
              </a:xfrm>
              <a:prstGeom prst="line">
                <a:avLst/>
              </a:prstGeom>
              <a:noFill/>
              <a:ln w="1270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39969" name="Line 14"/>
              <p:cNvSpPr>
                <a:spLocks noChangeShapeType="1"/>
              </p:cNvSpPr>
              <p:nvPr/>
            </p:nvSpPr>
            <p:spPr bwMode="auto">
              <a:xfrm>
                <a:off x="839" y="2341"/>
                <a:ext cx="0" cy="499"/>
              </a:xfrm>
              <a:prstGeom prst="line">
                <a:avLst/>
              </a:prstGeom>
              <a:noFill/>
              <a:ln w="12700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</p:grpSp>
      </p:grpSp>
      <p:sp>
        <p:nvSpPr>
          <p:cNvPr id="39942" name="Oval 26"/>
          <p:cNvSpPr>
            <a:spLocks noChangeArrowheads="1"/>
          </p:cNvSpPr>
          <p:nvPr/>
        </p:nvSpPr>
        <p:spPr bwMode="auto">
          <a:xfrm>
            <a:off x="5940425" y="4005263"/>
            <a:ext cx="914400" cy="914400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grpSp>
        <p:nvGrpSpPr>
          <p:cNvPr id="432165" name="Group 37"/>
          <p:cNvGrpSpPr>
            <a:grpSpLocks/>
          </p:cNvGrpSpPr>
          <p:nvPr/>
        </p:nvGrpSpPr>
        <p:grpSpPr bwMode="auto">
          <a:xfrm>
            <a:off x="6745288" y="679450"/>
            <a:ext cx="950912" cy="661988"/>
            <a:chOff x="4359" y="427"/>
            <a:chExt cx="599" cy="417"/>
          </a:xfrm>
        </p:grpSpPr>
        <p:grpSp>
          <p:nvGrpSpPr>
            <p:cNvPr id="39951" name="Group 36"/>
            <p:cNvGrpSpPr>
              <a:grpSpLocks/>
            </p:cNvGrpSpPr>
            <p:nvPr/>
          </p:nvGrpSpPr>
          <p:grpSpPr bwMode="auto">
            <a:xfrm>
              <a:off x="4395" y="427"/>
              <a:ext cx="516" cy="417"/>
              <a:chOff x="4423" y="427"/>
              <a:chExt cx="516" cy="417"/>
            </a:xfrm>
          </p:grpSpPr>
          <p:grpSp>
            <p:nvGrpSpPr>
              <p:cNvPr id="39958" name="Group 21"/>
              <p:cNvGrpSpPr>
                <a:grpSpLocks/>
              </p:cNvGrpSpPr>
              <p:nvPr/>
            </p:nvGrpSpPr>
            <p:grpSpPr bwMode="auto">
              <a:xfrm>
                <a:off x="4423" y="427"/>
                <a:ext cx="362" cy="408"/>
                <a:chOff x="3805" y="618"/>
                <a:chExt cx="362" cy="408"/>
              </a:xfrm>
            </p:grpSpPr>
            <p:sp>
              <p:nvSpPr>
                <p:cNvPr id="39963" name="AutoShape 18"/>
                <p:cNvSpPr>
                  <a:spLocks noChangeArrowheads="1"/>
                </p:cNvSpPr>
                <p:nvPr/>
              </p:nvSpPr>
              <p:spPr bwMode="auto">
                <a:xfrm rot="2502271">
                  <a:off x="3805" y="618"/>
                  <a:ext cx="362" cy="40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600"/>
                    <a:gd name="T13" fmla="*/ 0 h 21600"/>
                    <a:gd name="T14" fmla="*/ 21600 w 21600"/>
                    <a:gd name="T15" fmla="*/ 18371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15684" y="15025"/>
                      </a:moveTo>
                      <a:cubicBezTo>
                        <a:pt x="14457" y="16444"/>
                        <a:pt x="12675" y="17258"/>
                        <a:pt x="10800" y="17259"/>
                      </a:cubicBezTo>
                      <a:cubicBezTo>
                        <a:pt x="8924" y="17259"/>
                        <a:pt x="7142" y="16444"/>
                        <a:pt x="5915" y="15025"/>
                      </a:cubicBezTo>
                      <a:lnTo>
                        <a:pt x="2632" y="17865"/>
                      </a:lnTo>
                      <a:cubicBezTo>
                        <a:pt x="4683" y="20237"/>
                        <a:pt x="7664" y="21600"/>
                        <a:pt x="10800" y="21600"/>
                      </a:cubicBezTo>
                      <a:cubicBezTo>
                        <a:pt x="13935" y="21599"/>
                        <a:pt x="16916" y="20237"/>
                        <a:pt x="18967" y="17865"/>
                      </a:cubicBezTo>
                      <a:lnTo>
                        <a:pt x="15684" y="15025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algn="ctr">
                      <a:solidFill>
                        <a:schemeClr val="tx2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39964" name="Line 19"/>
                <p:cNvSpPr>
                  <a:spLocks noChangeShapeType="1"/>
                </p:cNvSpPr>
                <p:nvPr/>
              </p:nvSpPr>
              <p:spPr bwMode="auto">
                <a:xfrm>
                  <a:off x="3833" y="799"/>
                  <a:ext cx="0" cy="63"/>
                </a:xfrm>
                <a:prstGeom prst="line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127000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it-IT"/>
                </a:p>
              </p:txBody>
            </p:sp>
          </p:grpSp>
          <p:sp>
            <p:nvSpPr>
              <p:cNvPr id="39959" name="Line 20"/>
              <p:cNvSpPr>
                <a:spLocks noChangeShapeType="1"/>
              </p:cNvSpPr>
              <p:nvPr/>
            </p:nvSpPr>
            <p:spPr bwMode="auto">
              <a:xfrm flipH="1">
                <a:off x="4567" y="790"/>
                <a:ext cx="218" cy="0"/>
              </a:xfrm>
              <a:prstGeom prst="line">
                <a:avLst/>
              </a:prstGeom>
              <a:noFill/>
              <a:ln w="152400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grpSp>
            <p:nvGrpSpPr>
              <p:cNvPr id="39960" name="Group 22"/>
              <p:cNvGrpSpPr>
                <a:grpSpLocks/>
              </p:cNvGrpSpPr>
              <p:nvPr/>
            </p:nvGrpSpPr>
            <p:grpSpPr bwMode="auto">
              <a:xfrm flipH="1">
                <a:off x="4577" y="436"/>
                <a:ext cx="362" cy="408"/>
                <a:chOff x="3805" y="618"/>
                <a:chExt cx="362" cy="408"/>
              </a:xfrm>
            </p:grpSpPr>
            <p:sp>
              <p:nvSpPr>
                <p:cNvPr id="39961" name="AutoShape 23"/>
                <p:cNvSpPr>
                  <a:spLocks noChangeArrowheads="1"/>
                </p:cNvSpPr>
                <p:nvPr/>
              </p:nvSpPr>
              <p:spPr bwMode="auto">
                <a:xfrm rot="2502271">
                  <a:off x="3805" y="618"/>
                  <a:ext cx="362" cy="40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600"/>
                    <a:gd name="T13" fmla="*/ 0 h 21600"/>
                    <a:gd name="T14" fmla="*/ 21600 w 21600"/>
                    <a:gd name="T15" fmla="*/ 18371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15684" y="15025"/>
                      </a:moveTo>
                      <a:cubicBezTo>
                        <a:pt x="14457" y="16444"/>
                        <a:pt x="12675" y="17258"/>
                        <a:pt x="10800" y="17259"/>
                      </a:cubicBezTo>
                      <a:cubicBezTo>
                        <a:pt x="8924" y="17259"/>
                        <a:pt x="7142" y="16444"/>
                        <a:pt x="5915" y="15025"/>
                      </a:cubicBezTo>
                      <a:lnTo>
                        <a:pt x="2632" y="17865"/>
                      </a:lnTo>
                      <a:cubicBezTo>
                        <a:pt x="4683" y="20237"/>
                        <a:pt x="7664" y="21600"/>
                        <a:pt x="10800" y="21600"/>
                      </a:cubicBezTo>
                      <a:cubicBezTo>
                        <a:pt x="13935" y="21599"/>
                        <a:pt x="16916" y="20237"/>
                        <a:pt x="18967" y="17865"/>
                      </a:cubicBezTo>
                      <a:lnTo>
                        <a:pt x="15684" y="15025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28575" algn="ctr">
                  <a:solidFill>
                    <a:srgbClr val="80808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39962" name="Line 24"/>
                <p:cNvSpPr>
                  <a:spLocks noChangeShapeType="1"/>
                </p:cNvSpPr>
                <p:nvPr/>
              </p:nvSpPr>
              <p:spPr bwMode="auto">
                <a:xfrm>
                  <a:off x="3833" y="799"/>
                  <a:ext cx="0" cy="63"/>
                </a:xfrm>
                <a:prstGeom prst="line">
                  <a:avLst/>
                </a:prstGeom>
                <a:noFill/>
                <a:ln w="127000">
                  <a:solidFill>
                    <a:srgbClr val="80808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it-IT"/>
                </a:p>
              </p:txBody>
            </p:sp>
          </p:grpSp>
        </p:grpSp>
        <p:grpSp>
          <p:nvGrpSpPr>
            <p:cNvPr id="39952" name="Group 31"/>
            <p:cNvGrpSpPr>
              <a:grpSpLocks/>
            </p:cNvGrpSpPr>
            <p:nvPr/>
          </p:nvGrpSpPr>
          <p:grpSpPr bwMode="auto">
            <a:xfrm>
              <a:off x="4359" y="436"/>
              <a:ext cx="136" cy="227"/>
              <a:chOff x="3560" y="1978"/>
              <a:chExt cx="136" cy="227"/>
            </a:xfrm>
          </p:grpSpPr>
          <p:sp>
            <p:nvSpPr>
              <p:cNvPr id="39956" name="Rectangle 25"/>
              <p:cNvSpPr>
                <a:spLocks noChangeArrowheads="1"/>
              </p:cNvSpPr>
              <p:nvPr/>
            </p:nvSpPr>
            <p:spPr bwMode="auto">
              <a:xfrm>
                <a:off x="3560" y="2069"/>
                <a:ext cx="136" cy="136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39957" name="Oval 30"/>
              <p:cNvSpPr>
                <a:spLocks noChangeArrowheads="1"/>
              </p:cNvSpPr>
              <p:nvPr/>
            </p:nvSpPr>
            <p:spPr bwMode="auto">
              <a:xfrm>
                <a:off x="3560" y="1978"/>
                <a:ext cx="136" cy="182"/>
              </a:xfrm>
              <a:prstGeom prst="ellipse">
                <a:avLst/>
              </a:pr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  <p:grpSp>
          <p:nvGrpSpPr>
            <p:cNvPr id="39953" name="Group 33"/>
            <p:cNvGrpSpPr>
              <a:grpSpLocks/>
            </p:cNvGrpSpPr>
            <p:nvPr/>
          </p:nvGrpSpPr>
          <p:grpSpPr bwMode="auto">
            <a:xfrm>
              <a:off x="4822" y="436"/>
              <a:ext cx="136" cy="227"/>
              <a:chOff x="3560" y="1978"/>
              <a:chExt cx="136" cy="227"/>
            </a:xfrm>
          </p:grpSpPr>
          <p:sp>
            <p:nvSpPr>
              <p:cNvPr id="39954" name="Rectangle 34"/>
              <p:cNvSpPr>
                <a:spLocks noChangeArrowheads="1"/>
              </p:cNvSpPr>
              <p:nvPr/>
            </p:nvSpPr>
            <p:spPr bwMode="auto">
              <a:xfrm>
                <a:off x="3560" y="2069"/>
                <a:ext cx="136" cy="136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39955" name="Oval 35"/>
              <p:cNvSpPr>
                <a:spLocks noChangeArrowheads="1"/>
              </p:cNvSpPr>
              <p:nvPr/>
            </p:nvSpPr>
            <p:spPr bwMode="auto">
              <a:xfrm>
                <a:off x="3560" y="1978"/>
                <a:ext cx="136" cy="182"/>
              </a:xfrm>
              <a:prstGeom prst="ellipse">
                <a:avLst/>
              </a:pr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sp>
        <p:nvSpPr>
          <p:cNvPr id="432166" name="Text Box 38"/>
          <p:cNvSpPr txBox="1">
            <a:spLocks noChangeArrowheads="1"/>
          </p:cNvSpPr>
          <p:nvPr/>
        </p:nvSpPr>
        <p:spPr bwMode="auto">
          <a:xfrm>
            <a:off x="0" y="0"/>
            <a:ext cx="6048375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Tale palo è posto all’interno di un cerchio di colore bianco</a:t>
            </a:r>
          </a:p>
        </p:txBody>
      </p:sp>
      <p:sp>
        <p:nvSpPr>
          <p:cNvPr id="432167" name="Line 39"/>
          <p:cNvSpPr>
            <a:spLocks noChangeShapeType="1"/>
          </p:cNvSpPr>
          <p:nvPr/>
        </p:nvSpPr>
        <p:spPr bwMode="auto">
          <a:xfrm>
            <a:off x="3924300" y="4365625"/>
            <a:ext cx="1655763" cy="792163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32168" name="Text Box 40"/>
          <p:cNvSpPr txBox="1">
            <a:spLocks noChangeArrowheads="1"/>
          </p:cNvSpPr>
          <p:nvPr/>
        </p:nvSpPr>
        <p:spPr bwMode="auto">
          <a:xfrm>
            <a:off x="3203575" y="4868863"/>
            <a:ext cx="17272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R= 7.5 m</a:t>
            </a:r>
          </a:p>
        </p:txBody>
      </p:sp>
      <p:sp>
        <p:nvSpPr>
          <p:cNvPr id="432180" name="Text Box 52"/>
          <p:cNvSpPr txBox="1">
            <a:spLocks noChangeArrowheads="1"/>
          </p:cNvSpPr>
          <p:nvPr/>
        </p:nvSpPr>
        <p:spPr bwMode="auto">
          <a:xfrm>
            <a:off x="7234238" y="6553200"/>
            <a:ext cx="190976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1400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MANICA A VENTO</a:t>
            </a:r>
          </a:p>
        </p:txBody>
      </p:sp>
      <p:sp>
        <p:nvSpPr>
          <p:cNvPr id="432182" name="Line 54"/>
          <p:cNvSpPr>
            <a:spLocks noChangeShapeType="1"/>
          </p:cNvSpPr>
          <p:nvPr/>
        </p:nvSpPr>
        <p:spPr bwMode="auto">
          <a:xfrm>
            <a:off x="0" y="4437063"/>
            <a:ext cx="1619250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32183" name="Line 55"/>
          <p:cNvSpPr>
            <a:spLocks noChangeShapeType="1"/>
          </p:cNvSpPr>
          <p:nvPr/>
        </p:nvSpPr>
        <p:spPr bwMode="auto">
          <a:xfrm flipH="1">
            <a:off x="1763713" y="4437063"/>
            <a:ext cx="863600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32185" name="Text Box 57"/>
          <p:cNvSpPr txBox="1">
            <a:spLocks noChangeArrowheads="1"/>
          </p:cNvSpPr>
          <p:nvPr/>
        </p:nvSpPr>
        <p:spPr bwMode="auto">
          <a:xfrm>
            <a:off x="0" y="3929063"/>
            <a:ext cx="16192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it-IT" altLang="it-IT" sz="3200"/>
              <a:t>l = 1,2 m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32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432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32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32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32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1" dur="500"/>
                                        <p:tgtEl>
                                          <p:spTgt spid="432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2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" dur="500"/>
                                        <p:tgtEl>
                                          <p:spTgt spid="432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432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4" dur="500"/>
                                        <p:tgtEl>
                                          <p:spTgt spid="432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6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432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432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432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0" dur="500"/>
                                        <p:tgtEl>
                                          <p:spTgt spid="432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2130" grpId="0" animBg="1"/>
      <p:bldP spid="432131" grpId="0"/>
      <p:bldP spid="432131" grpId="1"/>
      <p:bldP spid="432166" grpId="0"/>
      <p:bldP spid="432167" grpId="0" animBg="1"/>
      <p:bldP spid="432168" grpId="0"/>
      <p:bldP spid="432182" grpId="0" animBg="1"/>
      <p:bldP spid="432183" grpId="0" animBg="1"/>
      <p:bldP spid="432185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9AC9A58C-5B2F-4FF8-865C-5EED21A1D9F0}" type="slidenum">
              <a:rPr lang="it-IT" altLang="it-IT" sz="1000">
                <a:solidFill>
                  <a:srgbClr val="FFFFFF"/>
                </a:solidFill>
              </a:rPr>
              <a:pPr/>
              <a:t>92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grpSp>
        <p:nvGrpSpPr>
          <p:cNvPr id="434178" name="Group 2"/>
          <p:cNvGrpSpPr>
            <a:grpSpLocks/>
          </p:cNvGrpSpPr>
          <p:nvPr/>
        </p:nvGrpSpPr>
        <p:grpSpPr bwMode="auto">
          <a:xfrm>
            <a:off x="4572000" y="3573463"/>
            <a:ext cx="2519363" cy="720725"/>
            <a:chOff x="839" y="2251"/>
            <a:chExt cx="3493" cy="1179"/>
          </a:xfrm>
        </p:grpSpPr>
        <p:sp>
          <p:nvSpPr>
            <p:cNvPr id="40992" name="AutoShape 3"/>
            <p:cNvSpPr>
              <a:spLocks noChangeArrowheads="1"/>
            </p:cNvSpPr>
            <p:nvPr/>
          </p:nvSpPr>
          <p:spPr bwMode="auto">
            <a:xfrm rot="-5400000">
              <a:off x="3765" y="2573"/>
              <a:ext cx="635" cy="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279 w 21600"/>
                <a:gd name="T13" fmla="*/ 2294 h 21600"/>
                <a:gd name="T14" fmla="*/ 19321 w 21600"/>
                <a:gd name="T15" fmla="*/ 1930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952" y="21600"/>
                  </a:lnTo>
                  <a:lnTo>
                    <a:pt x="2064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grpSp>
          <p:nvGrpSpPr>
            <p:cNvPr id="40993" name="Group 4"/>
            <p:cNvGrpSpPr>
              <a:grpSpLocks/>
            </p:cNvGrpSpPr>
            <p:nvPr/>
          </p:nvGrpSpPr>
          <p:grpSpPr bwMode="auto">
            <a:xfrm>
              <a:off x="839" y="2251"/>
              <a:ext cx="3493" cy="1179"/>
              <a:chOff x="839" y="2251"/>
              <a:chExt cx="3493" cy="1179"/>
            </a:xfrm>
          </p:grpSpPr>
          <p:sp>
            <p:nvSpPr>
              <p:cNvPr id="40994" name="AutoShape 5"/>
              <p:cNvSpPr>
                <a:spLocks noChangeArrowheads="1"/>
              </p:cNvSpPr>
              <p:nvPr/>
            </p:nvSpPr>
            <p:spPr bwMode="auto">
              <a:xfrm rot="-5400000">
                <a:off x="499" y="2591"/>
                <a:ext cx="1179" cy="49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72 w 21600"/>
                  <a:gd name="T13" fmla="*/ 2294 h 21600"/>
                  <a:gd name="T14" fmla="*/ 19328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40995" name="AutoShape 6"/>
              <p:cNvSpPr>
                <a:spLocks noChangeArrowheads="1"/>
              </p:cNvSpPr>
              <p:nvPr/>
            </p:nvSpPr>
            <p:spPr bwMode="auto">
              <a:xfrm rot="-5400000">
                <a:off x="1043" y="2591"/>
                <a:ext cx="1089" cy="49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81 w 21600"/>
                  <a:gd name="T13" fmla="*/ 2294 h 21600"/>
                  <a:gd name="T14" fmla="*/ 19319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40996" name="AutoShape 7"/>
              <p:cNvSpPr>
                <a:spLocks noChangeArrowheads="1"/>
              </p:cNvSpPr>
              <p:nvPr/>
            </p:nvSpPr>
            <p:spPr bwMode="auto">
              <a:xfrm rot="-5400000">
                <a:off x="1588" y="2590"/>
                <a:ext cx="998" cy="49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73 w 21600"/>
                  <a:gd name="T13" fmla="*/ 2294 h 21600"/>
                  <a:gd name="T14" fmla="*/ 19327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40997" name="AutoShape 8"/>
              <p:cNvSpPr>
                <a:spLocks noChangeArrowheads="1"/>
              </p:cNvSpPr>
              <p:nvPr/>
            </p:nvSpPr>
            <p:spPr bwMode="auto">
              <a:xfrm rot="-5400000">
                <a:off x="2132" y="2591"/>
                <a:ext cx="907" cy="49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86 w 21600"/>
                  <a:gd name="T13" fmla="*/ 2294 h 21600"/>
                  <a:gd name="T14" fmla="*/ 19314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40998" name="AutoShape 9"/>
              <p:cNvSpPr>
                <a:spLocks noChangeArrowheads="1"/>
              </p:cNvSpPr>
              <p:nvPr/>
            </p:nvSpPr>
            <p:spPr bwMode="auto">
              <a:xfrm rot="-5400000">
                <a:off x="2676" y="2591"/>
                <a:ext cx="817" cy="49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74 w 21600"/>
                  <a:gd name="T13" fmla="*/ 2294 h 21600"/>
                  <a:gd name="T14" fmla="*/ 19326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40999" name="AutoShape 10"/>
              <p:cNvSpPr>
                <a:spLocks noChangeArrowheads="1"/>
              </p:cNvSpPr>
              <p:nvPr/>
            </p:nvSpPr>
            <p:spPr bwMode="auto">
              <a:xfrm rot="-5400000">
                <a:off x="3217" y="2586"/>
                <a:ext cx="734" cy="49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66 w 21600"/>
                  <a:gd name="T13" fmla="*/ 2294 h 21600"/>
                  <a:gd name="T14" fmla="*/ 19334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41000" name="Line 11"/>
              <p:cNvSpPr>
                <a:spLocks noChangeShapeType="1"/>
              </p:cNvSpPr>
              <p:nvPr/>
            </p:nvSpPr>
            <p:spPr bwMode="auto">
              <a:xfrm>
                <a:off x="839" y="2251"/>
                <a:ext cx="3493" cy="272"/>
              </a:xfrm>
              <a:prstGeom prst="line">
                <a:avLst/>
              </a:prstGeom>
              <a:noFill/>
              <a:ln w="349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41001" name="Line 12"/>
              <p:cNvSpPr>
                <a:spLocks noChangeShapeType="1"/>
              </p:cNvSpPr>
              <p:nvPr/>
            </p:nvSpPr>
            <p:spPr bwMode="auto">
              <a:xfrm flipV="1">
                <a:off x="839" y="3113"/>
                <a:ext cx="3493" cy="317"/>
              </a:xfrm>
              <a:prstGeom prst="line">
                <a:avLst/>
              </a:prstGeom>
              <a:noFill/>
              <a:ln w="349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</p:grpSp>
      </p:grpSp>
      <p:sp>
        <p:nvSpPr>
          <p:cNvPr id="434189" name="AutoShape 13"/>
          <p:cNvSpPr>
            <a:spLocks noChangeArrowheads="1"/>
          </p:cNvSpPr>
          <p:nvPr/>
        </p:nvSpPr>
        <p:spPr bwMode="auto">
          <a:xfrm>
            <a:off x="2268538" y="1916113"/>
            <a:ext cx="4319587" cy="4105275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754" y="10800"/>
                </a:moveTo>
                <a:cubicBezTo>
                  <a:pt x="754" y="16348"/>
                  <a:pt x="5252" y="20846"/>
                  <a:pt x="10800" y="20846"/>
                </a:cubicBezTo>
                <a:cubicBezTo>
                  <a:pt x="16348" y="20846"/>
                  <a:pt x="20846" y="16348"/>
                  <a:pt x="20846" y="10800"/>
                </a:cubicBezTo>
                <a:cubicBezTo>
                  <a:pt x="20846" y="5252"/>
                  <a:pt x="16348" y="754"/>
                  <a:pt x="10800" y="754"/>
                </a:cubicBezTo>
                <a:cubicBezTo>
                  <a:pt x="5252" y="754"/>
                  <a:pt x="754" y="5252"/>
                  <a:pt x="754" y="108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endParaRPr lang="it-IT"/>
          </a:p>
        </p:txBody>
      </p:sp>
      <p:sp>
        <p:nvSpPr>
          <p:cNvPr id="434190" name="Text Box 14"/>
          <p:cNvSpPr txBox="1">
            <a:spLocks noChangeArrowheads="1"/>
          </p:cNvSpPr>
          <p:nvPr/>
        </p:nvSpPr>
        <p:spPr bwMode="auto">
          <a:xfrm>
            <a:off x="0" y="0"/>
            <a:ext cx="91440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tabLst>
                <a:tab pos="765175" algn="l"/>
              </a:tabLst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143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3335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524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4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La principale informazione che fornisce è quella della direzione del vento ….</a:t>
            </a:r>
          </a:p>
        </p:txBody>
      </p:sp>
      <p:sp>
        <p:nvSpPr>
          <p:cNvPr id="434191" name="AutoShape 15"/>
          <p:cNvSpPr>
            <a:spLocks noChangeArrowheads="1"/>
          </p:cNvSpPr>
          <p:nvPr/>
        </p:nvSpPr>
        <p:spPr bwMode="auto">
          <a:xfrm>
            <a:off x="250825" y="3357563"/>
            <a:ext cx="1946275" cy="1190625"/>
          </a:xfrm>
          <a:prstGeom prst="rightArrow">
            <a:avLst>
              <a:gd name="adj1" fmla="val 33222"/>
              <a:gd name="adj2" fmla="val 51159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vento</a:t>
            </a:r>
          </a:p>
        </p:txBody>
      </p:sp>
      <p:grpSp>
        <p:nvGrpSpPr>
          <p:cNvPr id="434192" name="Group 16"/>
          <p:cNvGrpSpPr>
            <a:grpSpLocks/>
          </p:cNvGrpSpPr>
          <p:nvPr/>
        </p:nvGrpSpPr>
        <p:grpSpPr bwMode="auto">
          <a:xfrm rot="2360775">
            <a:off x="4211638" y="4292600"/>
            <a:ext cx="2519362" cy="720725"/>
            <a:chOff x="839" y="2251"/>
            <a:chExt cx="3493" cy="1179"/>
          </a:xfrm>
        </p:grpSpPr>
        <p:sp>
          <p:nvSpPr>
            <p:cNvPr id="40982" name="AutoShape 17"/>
            <p:cNvSpPr>
              <a:spLocks noChangeArrowheads="1"/>
            </p:cNvSpPr>
            <p:nvPr/>
          </p:nvSpPr>
          <p:spPr bwMode="auto">
            <a:xfrm rot="-5400000">
              <a:off x="3765" y="2573"/>
              <a:ext cx="635" cy="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279 w 21600"/>
                <a:gd name="T13" fmla="*/ 2294 h 21600"/>
                <a:gd name="T14" fmla="*/ 19321 w 21600"/>
                <a:gd name="T15" fmla="*/ 1930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952" y="21600"/>
                  </a:lnTo>
                  <a:lnTo>
                    <a:pt x="2064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grpSp>
          <p:nvGrpSpPr>
            <p:cNvPr id="40983" name="Group 18"/>
            <p:cNvGrpSpPr>
              <a:grpSpLocks/>
            </p:cNvGrpSpPr>
            <p:nvPr/>
          </p:nvGrpSpPr>
          <p:grpSpPr bwMode="auto">
            <a:xfrm>
              <a:off x="839" y="2251"/>
              <a:ext cx="3493" cy="1179"/>
              <a:chOff x="839" y="2251"/>
              <a:chExt cx="3493" cy="1179"/>
            </a:xfrm>
          </p:grpSpPr>
          <p:sp>
            <p:nvSpPr>
              <p:cNvPr id="40984" name="AutoShape 19"/>
              <p:cNvSpPr>
                <a:spLocks noChangeArrowheads="1"/>
              </p:cNvSpPr>
              <p:nvPr/>
            </p:nvSpPr>
            <p:spPr bwMode="auto">
              <a:xfrm rot="-5400000">
                <a:off x="499" y="2591"/>
                <a:ext cx="1179" cy="49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72 w 21600"/>
                  <a:gd name="T13" fmla="*/ 2294 h 21600"/>
                  <a:gd name="T14" fmla="*/ 19328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40985" name="AutoShape 20"/>
              <p:cNvSpPr>
                <a:spLocks noChangeArrowheads="1"/>
              </p:cNvSpPr>
              <p:nvPr/>
            </p:nvSpPr>
            <p:spPr bwMode="auto">
              <a:xfrm rot="-5400000">
                <a:off x="1043" y="2591"/>
                <a:ext cx="1089" cy="49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81 w 21600"/>
                  <a:gd name="T13" fmla="*/ 2294 h 21600"/>
                  <a:gd name="T14" fmla="*/ 19319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40986" name="AutoShape 21"/>
              <p:cNvSpPr>
                <a:spLocks noChangeArrowheads="1"/>
              </p:cNvSpPr>
              <p:nvPr/>
            </p:nvSpPr>
            <p:spPr bwMode="auto">
              <a:xfrm rot="-5400000">
                <a:off x="1588" y="2590"/>
                <a:ext cx="998" cy="49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73 w 21600"/>
                  <a:gd name="T13" fmla="*/ 2294 h 21600"/>
                  <a:gd name="T14" fmla="*/ 19327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40987" name="AutoShape 22"/>
              <p:cNvSpPr>
                <a:spLocks noChangeArrowheads="1"/>
              </p:cNvSpPr>
              <p:nvPr/>
            </p:nvSpPr>
            <p:spPr bwMode="auto">
              <a:xfrm rot="-5400000">
                <a:off x="2132" y="2591"/>
                <a:ext cx="907" cy="49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86 w 21600"/>
                  <a:gd name="T13" fmla="*/ 2294 h 21600"/>
                  <a:gd name="T14" fmla="*/ 19314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40988" name="AutoShape 23"/>
              <p:cNvSpPr>
                <a:spLocks noChangeArrowheads="1"/>
              </p:cNvSpPr>
              <p:nvPr/>
            </p:nvSpPr>
            <p:spPr bwMode="auto">
              <a:xfrm rot="-5400000">
                <a:off x="2676" y="2591"/>
                <a:ext cx="817" cy="49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74 w 21600"/>
                  <a:gd name="T13" fmla="*/ 2294 h 21600"/>
                  <a:gd name="T14" fmla="*/ 19326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40989" name="AutoShape 24"/>
              <p:cNvSpPr>
                <a:spLocks noChangeArrowheads="1"/>
              </p:cNvSpPr>
              <p:nvPr/>
            </p:nvSpPr>
            <p:spPr bwMode="auto">
              <a:xfrm rot="-5400000">
                <a:off x="3217" y="2586"/>
                <a:ext cx="734" cy="49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66 w 21600"/>
                  <a:gd name="T13" fmla="*/ 2294 h 21600"/>
                  <a:gd name="T14" fmla="*/ 19334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40990" name="Line 25"/>
              <p:cNvSpPr>
                <a:spLocks noChangeShapeType="1"/>
              </p:cNvSpPr>
              <p:nvPr/>
            </p:nvSpPr>
            <p:spPr bwMode="auto">
              <a:xfrm>
                <a:off x="839" y="2251"/>
                <a:ext cx="3493" cy="272"/>
              </a:xfrm>
              <a:prstGeom prst="line">
                <a:avLst/>
              </a:prstGeom>
              <a:noFill/>
              <a:ln w="349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40991" name="Line 26"/>
              <p:cNvSpPr>
                <a:spLocks noChangeShapeType="1"/>
              </p:cNvSpPr>
              <p:nvPr/>
            </p:nvSpPr>
            <p:spPr bwMode="auto">
              <a:xfrm flipV="1">
                <a:off x="839" y="3113"/>
                <a:ext cx="3493" cy="317"/>
              </a:xfrm>
              <a:prstGeom prst="line">
                <a:avLst/>
              </a:prstGeom>
              <a:noFill/>
              <a:ln w="349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</p:grpSp>
      </p:grpSp>
      <p:sp>
        <p:nvSpPr>
          <p:cNvPr id="434203" name="AutoShape 27"/>
          <p:cNvSpPr>
            <a:spLocks noChangeArrowheads="1"/>
          </p:cNvSpPr>
          <p:nvPr/>
        </p:nvSpPr>
        <p:spPr bwMode="auto">
          <a:xfrm rot="2391789">
            <a:off x="1187450" y="1196975"/>
            <a:ext cx="1946275" cy="1190625"/>
          </a:xfrm>
          <a:prstGeom prst="rightArrow">
            <a:avLst>
              <a:gd name="adj1" fmla="val 33222"/>
              <a:gd name="adj2" fmla="val 51159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vento</a:t>
            </a:r>
          </a:p>
        </p:txBody>
      </p:sp>
      <p:grpSp>
        <p:nvGrpSpPr>
          <p:cNvPr id="434204" name="Group 28"/>
          <p:cNvGrpSpPr>
            <a:grpSpLocks/>
          </p:cNvGrpSpPr>
          <p:nvPr/>
        </p:nvGrpSpPr>
        <p:grpSpPr bwMode="auto">
          <a:xfrm rot="-2645339">
            <a:off x="4211638" y="2636838"/>
            <a:ext cx="2519362" cy="720725"/>
            <a:chOff x="839" y="2251"/>
            <a:chExt cx="3493" cy="1179"/>
          </a:xfrm>
        </p:grpSpPr>
        <p:sp>
          <p:nvSpPr>
            <p:cNvPr id="40972" name="AutoShape 29"/>
            <p:cNvSpPr>
              <a:spLocks noChangeArrowheads="1"/>
            </p:cNvSpPr>
            <p:nvPr/>
          </p:nvSpPr>
          <p:spPr bwMode="auto">
            <a:xfrm rot="-5400000">
              <a:off x="3765" y="2573"/>
              <a:ext cx="635" cy="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279 w 21600"/>
                <a:gd name="T13" fmla="*/ 2294 h 21600"/>
                <a:gd name="T14" fmla="*/ 19321 w 21600"/>
                <a:gd name="T15" fmla="*/ 1930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952" y="21600"/>
                  </a:lnTo>
                  <a:lnTo>
                    <a:pt x="2064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it-IT"/>
            </a:p>
          </p:txBody>
        </p:sp>
        <p:grpSp>
          <p:nvGrpSpPr>
            <p:cNvPr id="40973" name="Group 30"/>
            <p:cNvGrpSpPr>
              <a:grpSpLocks/>
            </p:cNvGrpSpPr>
            <p:nvPr/>
          </p:nvGrpSpPr>
          <p:grpSpPr bwMode="auto">
            <a:xfrm>
              <a:off x="839" y="2251"/>
              <a:ext cx="3493" cy="1179"/>
              <a:chOff x="839" y="2251"/>
              <a:chExt cx="3493" cy="1179"/>
            </a:xfrm>
          </p:grpSpPr>
          <p:sp>
            <p:nvSpPr>
              <p:cNvPr id="40974" name="AutoShape 31"/>
              <p:cNvSpPr>
                <a:spLocks noChangeArrowheads="1"/>
              </p:cNvSpPr>
              <p:nvPr/>
            </p:nvSpPr>
            <p:spPr bwMode="auto">
              <a:xfrm rot="-5400000">
                <a:off x="499" y="2591"/>
                <a:ext cx="1179" cy="49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72 w 21600"/>
                  <a:gd name="T13" fmla="*/ 2294 h 21600"/>
                  <a:gd name="T14" fmla="*/ 19328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40975" name="AutoShape 32"/>
              <p:cNvSpPr>
                <a:spLocks noChangeArrowheads="1"/>
              </p:cNvSpPr>
              <p:nvPr/>
            </p:nvSpPr>
            <p:spPr bwMode="auto">
              <a:xfrm rot="-5400000">
                <a:off x="1043" y="2591"/>
                <a:ext cx="1089" cy="49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81 w 21600"/>
                  <a:gd name="T13" fmla="*/ 2294 h 21600"/>
                  <a:gd name="T14" fmla="*/ 19319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28575" algn="ctr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40976" name="AutoShape 33"/>
              <p:cNvSpPr>
                <a:spLocks noChangeArrowheads="1"/>
              </p:cNvSpPr>
              <p:nvPr/>
            </p:nvSpPr>
            <p:spPr bwMode="auto">
              <a:xfrm rot="-5400000">
                <a:off x="1588" y="2590"/>
                <a:ext cx="998" cy="49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73 w 21600"/>
                  <a:gd name="T13" fmla="*/ 2294 h 21600"/>
                  <a:gd name="T14" fmla="*/ 19327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40977" name="AutoShape 34"/>
              <p:cNvSpPr>
                <a:spLocks noChangeArrowheads="1"/>
              </p:cNvSpPr>
              <p:nvPr/>
            </p:nvSpPr>
            <p:spPr bwMode="auto">
              <a:xfrm rot="-5400000">
                <a:off x="2132" y="2591"/>
                <a:ext cx="907" cy="49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86 w 21600"/>
                  <a:gd name="T13" fmla="*/ 2294 h 21600"/>
                  <a:gd name="T14" fmla="*/ 19314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40978" name="AutoShape 35"/>
              <p:cNvSpPr>
                <a:spLocks noChangeArrowheads="1"/>
              </p:cNvSpPr>
              <p:nvPr/>
            </p:nvSpPr>
            <p:spPr bwMode="auto">
              <a:xfrm rot="-5400000">
                <a:off x="2676" y="2591"/>
                <a:ext cx="817" cy="49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74 w 21600"/>
                  <a:gd name="T13" fmla="*/ 2294 h 21600"/>
                  <a:gd name="T14" fmla="*/ 19326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40979" name="AutoShape 36"/>
              <p:cNvSpPr>
                <a:spLocks noChangeArrowheads="1"/>
              </p:cNvSpPr>
              <p:nvPr/>
            </p:nvSpPr>
            <p:spPr bwMode="auto">
              <a:xfrm rot="-5400000">
                <a:off x="3217" y="2586"/>
                <a:ext cx="734" cy="49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66 w 21600"/>
                  <a:gd name="T13" fmla="*/ 2294 h 21600"/>
                  <a:gd name="T14" fmla="*/ 19334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40980" name="Line 37"/>
              <p:cNvSpPr>
                <a:spLocks noChangeShapeType="1"/>
              </p:cNvSpPr>
              <p:nvPr/>
            </p:nvSpPr>
            <p:spPr bwMode="auto">
              <a:xfrm>
                <a:off x="839" y="2251"/>
                <a:ext cx="3493" cy="272"/>
              </a:xfrm>
              <a:prstGeom prst="line">
                <a:avLst/>
              </a:prstGeom>
              <a:noFill/>
              <a:ln w="349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40981" name="Line 38"/>
              <p:cNvSpPr>
                <a:spLocks noChangeShapeType="1"/>
              </p:cNvSpPr>
              <p:nvPr/>
            </p:nvSpPr>
            <p:spPr bwMode="auto">
              <a:xfrm flipV="1">
                <a:off x="839" y="3113"/>
                <a:ext cx="3493" cy="317"/>
              </a:xfrm>
              <a:prstGeom prst="line">
                <a:avLst/>
              </a:prstGeom>
              <a:noFill/>
              <a:ln w="349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</p:grpSp>
      </p:grpSp>
      <p:sp>
        <p:nvSpPr>
          <p:cNvPr id="434215" name="AutoShape 39"/>
          <p:cNvSpPr>
            <a:spLocks noChangeArrowheads="1"/>
          </p:cNvSpPr>
          <p:nvPr/>
        </p:nvSpPr>
        <p:spPr bwMode="auto">
          <a:xfrm rot="-2613645">
            <a:off x="1187450" y="5516563"/>
            <a:ext cx="1946275" cy="1190625"/>
          </a:xfrm>
          <a:prstGeom prst="rightArrow">
            <a:avLst>
              <a:gd name="adj1" fmla="val 33222"/>
              <a:gd name="adj2" fmla="val 51159"/>
            </a:avLst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2400" b="1">
                <a:solidFill>
                  <a:srgbClr val="000000"/>
                </a:solidFill>
                <a:latin typeface="Arial" panose="020B0604020202020204" pitchFamily="34" charset="0"/>
              </a:rPr>
              <a:t>vento</a:t>
            </a:r>
          </a:p>
        </p:txBody>
      </p:sp>
      <p:sp>
        <p:nvSpPr>
          <p:cNvPr id="434216" name="Text Box 40"/>
          <p:cNvSpPr txBox="1">
            <a:spLocks noChangeArrowheads="1"/>
          </p:cNvSpPr>
          <p:nvPr/>
        </p:nvSpPr>
        <p:spPr bwMode="auto">
          <a:xfrm>
            <a:off x="6983413" y="6553200"/>
            <a:ext cx="216058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1400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MANICA A VENTO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1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4341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34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000"/>
                                        <p:tgtEl>
                                          <p:spTgt spid="434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34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1000"/>
                                        <p:tgtEl>
                                          <p:spTgt spid="4342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34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6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34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4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434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434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38" presetID="9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1000"/>
                                        <p:tgtEl>
                                          <p:spTgt spid="4341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34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42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434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4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46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1000"/>
                                        <p:tgtEl>
                                          <p:spTgt spid="434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5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434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4189" grpId="0" animBg="1"/>
      <p:bldP spid="434190" grpId="0" build="p" autoUpdateAnimBg="0"/>
      <p:bldP spid="434191" grpId="0" animBg="1"/>
      <p:bldP spid="434191" grpId="1" animBg="1"/>
      <p:bldP spid="434203" grpId="0" animBg="1"/>
      <p:bldP spid="434203" grpId="1" animBg="1"/>
      <p:bldP spid="434215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B73BEB18-79F4-44EE-8BDF-F87A2E53C2BA}" type="slidenum">
              <a:rPr lang="it-IT" altLang="it-IT" sz="1000">
                <a:solidFill>
                  <a:srgbClr val="FFFFFF"/>
                </a:solidFill>
              </a:rPr>
              <a:pPr/>
              <a:t>93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30082" name="Text Box 2"/>
          <p:cNvSpPr txBox="1">
            <a:spLocks noChangeArrowheads="1"/>
          </p:cNvSpPr>
          <p:nvPr/>
        </p:nvSpPr>
        <p:spPr bwMode="auto">
          <a:xfrm>
            <a:off x="0" y="333375"/>
            <a:ext cx="91440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tabLst>
                <a:tab pos="765175" algn="l"/>
              </a:tabLst>
              <a:defRPr sz="2000">
                <a:solidFill>
                  <a:srgbClr val="404040"/>
                </a:solidFill>
                <a:latin typeface="Calibri" panose="020F0502020204030204" pitchFamily="34" charset="0"/>
              </a:defRPr>
            </a:lvl1pPr>
            <a:lvl2pPr marL="1143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>
                <a:solidFill>
                  <a:srgbClr val="404040"/>
                </a:solidFill>
                <a:latin typeface="Calibri" panose="020F0502020204030204" pitchFamily="34" charset="0"/>
              </a:defRPr>
            </a:lvl2pPr>
            <a:lvl3pPr marL="13335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3pPr>
            <a:lvl4pPr marL="1524000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4pPr>
            <a:lvl5pPr marL="931863" indent="-182563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5pPr>
            <a:lvl6pPr marL="13890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6pPr>
            <a:lvl7pPr marL="18462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7pPr>
            <a:lvl8pPr marL="23034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8pPr>
            <a:lvl9pPr marL="2760663" indent="-182563" eaLnBrk="0" fontAlgn="base" hangingPunct="0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anose="020F0502020204030204" pitchFamily="34" charset="0"/>
              <a:buChar char="◦"/>
              <a:tabLst>
                <a:tab pos="765175" algn="l"/>
              </a:tabLst>
              <a:defRPr sz="1400">
                <a:solidFill>
                  <a:srgbClr val="404040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4000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it-IT" altLang="it-IT" sz="3200" b="1">
                <a:solidFill>
                  <a:schemeClr val="tx1"/>
                </a:solidFill>
                <a:latin typeface="Arial" panose="020B0604020202020204" pitchFamily="34" charset="0"/>
                <a:cs typeface="Times New Roman" panose="02020603050405020304" pitchFamily="18" charset="0"/>
              </a:rPr>
              <a:t>…. ed in parte, dell’intensità del vento.</a:t>
            </a:r>
          </a:p>
        </p:txBody>
      </p:sp>
      <p:grpSp>
        <p:nvGrpSpPr>
          <p:cNvPr id="430154" name="Group 74"/>
          <p:cNvGrpSpPr>
            <a:grpSpLocks/>
          </p:cNvGrpSpPr>
          <p:nvPr/>
        </p:nvGrpSpPr>
        <p:grpSpPr bwMode="auto">
          <a:xfrm>
            <a:off x="1317625" y="1773238"/>
            <a:ext cx="561975" cy="5084762"/>
            <a:chOff x="830" y="1117"/>
            <a:chExt cx="354" cy="3203"/>
          </a:xfrm>
        </p:grpSpPr>
        <p:grpSp>
          <p:nvGrpSpPr>
            <p:cNvPr id="42036" name="Group 14"/>
            <p:cNvGrpSpPr>
              <a:grpSpLocks/>
            </p:cNvGrpSpPr>
            <p:nvPr/>
          </p:nvGrpSpPr>
          <p:grpSpPr bwMode="auto">
            <a:xfrm>
              <a:off x="1001" y="1446"/>
              <a:ext cx="0" cy="2874"/>
              <a:chOff x="567" y="436"/>
              <a:chExt cx="0" cy="3493"/>
            </a:xfrm>
          </p:grpSpPr>
          <p:grpSp>
            <p:nvGrpSpPr>
              <p:cNvPr id="42049" name="Group 15"/>
              <p:cNvGrpSpPr>
                <a:grpSpLocks/>
              </p:cNvGrpSpPr>
              <p:nvPr/>
            </p:nvGrpSpPr>
            <p:grpSpPr bwMode="auto">
              <a:xfrm>
                <a:off x="567" y="1434"/>
                <a:ext cx="0" cy="1996"/>
                <a:chOff x="567" y="1434"/>
                <a:chExt cx="0" cy="1996"/>
              </a:xfrm>
            </p:grpSpPr>
            <p:grpSp>
              <p:nvGrpSpPr>
                <p:cNvPr id="42054" name="Group 16"/>
                <p:cNvGrpSpPr>
                  <a:grpSpLocks/>
                </p:cNvGrpSpPr>
                <p:nvPr/>
              </p:nvGrpSpPr>
              <p:grpSpPr bwMode="auto">
                <a:xfrm>
                  <a:off x="567" y="2432"/>
                  <a:ext cx="0" cy="998"/>
                  <a:chOff x="567" y="2069"/>
                  <a:chExt cx="0" cy="998"/>
                </a:xfrm>
              </p:grpSpPr>
              <p:sp>
                <p:nvSpPr>
                  <p:cNvPr id="42058" name="Line 17"/>
                  <p:cNvSpPr>
                    <a:spLocks noChangeShapeType="1"/>
                  </p:cNvSpPr>
                  <p:nvPr/>
                </p:nvSpPr>
                <p:spPr bwMode="auto">
                  <a:xfrm>
                    <a:off x="567" y="2568"/>
                    <a:ext cx="0" cy="499"/>
                  </a:xfrm>
                  <a:prstGeom prst="line">
                    <a:avLst/>
                  </a:prstGeom>
                  <a:noFill/>
                  <a:ln w="127000">
                    <a:solidFill>
                      <a:schemeClr val="bg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it-IT"/>
                  </a:p>
                </p:txBody>
              </p:sp>
              <p:sp>
                <p:nvSpPr>
                  <p:cNvPr id="42059" name="Line 18"/>
                  <p:cNvSpPr>
                    <a:spLocks noChangeShapeType="1"/>
                  </p:cNvSpPr>
                  <p:nvPr/>
                </p:nvSpPr>
                <p:spPr bwMode="auto">
                  <a:xfrm>
                    <a:off x="567" y="2069"/>
                    <a:ext cx="0" cy="499"/>
                  </a:xfrm>
                  <a:prstGeom prst="line">
                    <a:avLst/>
                  </a:prstGeom>
                  <a:noFill/>
                  <a:ln w="127000">
                    <a:solidFill>
                      <a:srgbClr val="CC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it-IT"/>
                  </a:p>
                </p:txBody>
              </p:sp>
            </p:grpSp>
            <p:grpSp>
              <p:nvGrpSpPr>
                <p:cNvPr id="42055" name="Group 19"/>
                <p:cNvGrpSpPr>
                  <a:grpSpLocks/>
                </p:cNvGrpSpPr>
                <p:nvPr/>
              </p:nvGrpSpPr>
              <p:grpSpPr bwMode="auto">
                <a:xfrm>
                  <a:off x="567" y="1434"/>
                  <a:ext cx="0" cy="998"/>
                  <a:chOff x="567" y="2069"/>
                  <a:chExt cx="0" cy="998"/>
                </a:xfrm>
              </p:grpSpPr>
              <p:sp>
                <p:nvSpPr>
                  <p:cNvPr id="42056" name="Line 20"/>
                  <p:cNvSpPr>
                    <a:spLocks noChangeShapeType="1"/>
                  </p:cNvSpPr>
                  <p:nvPr/>
                </p:nvSpPr>
                <p:spPr bwMode="auto">
                  <a:xfrm>
                    <a:off x="567" y="2568"/>
                    <a:ext cx="0" cy="499"/>
                  </a:xfrm>
                  <a:prstGeom prst="line">
                    <a:avLst/>
                  </a:prstGeom>
                  <a:noFill/>
                  <a:ln w="127000">
                    <a:solidFill>
                      <a:schemeClr val="bg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it-IT"/>
                  </a:p>
                </p:txBody>
              </p:sp>
              <p:sp>
                <p:nvSpPr>
                  <p:cNvPr id="42057" name="Line 21"/>
                  <p:cNvSpPr>
                    <a:spLocks noChangeShapeType="1"/>
                  </p:cNvSpPr>
                  <p:nvPr/>
                </p:nvSpPr>
                <p:spPr bwMode="auto">
                  <a:xfrm>
                    <a:off x="567" y="2069"/>
                    <a:ext cx="0" cy="499"/>
                  </a:xfrm>
                  <a:prstGeom prst="line">
                    <a:avLst/>
                  </a:prstGeom>
                  <a:noFill/>
                  <a:ln w="127000">
                    <a:solidFill>
                      <a:srgbClr val="CC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it-IT"/>
                  </a:p>
                </p:txBody>
              </p:sp>
            </p:grpSp>
          </p:grpSp>
          <p:sp>
            <p:nvSpPr>
              <p:cNvPr id="42050" name="Line 22"/>
              <p:cNvSpPr>
                <a:spLocks noChangeShapeType="1"/>
              </p:cNvSpPr>
              <p:nvPr/>
            </p:nvSpPr>
            <p:spPr bwMode="auto">
              <a:xfrm>
                <a:off x="567" y="3430"/>
                <a:ext cx="0" cy="499"/>
              </a:xfrm>
              <a:prstGeom prst="line">
                <a:avLst/>
              </a:prstGeom>
              <a:noFill/>
              <a:ln w="12700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grpSp>
            <p:nvGrpSpPr>
              <p:cNvPr id="42051" name="Group 23"/>
              <p:cNvGrpSpPr>
                <a:grpSpLocks/>
              </p:cNvGrpSpPr>
              <p:nvPr/>
            </p:nvGrpSpPr>
            <p:grpSpPr bwMode="auto">
              <a:xfrm>
                <a:off x="567" y="436"/>
                <a:ext cx="0" cy="998"/>
                <a:chOff x="839" y="2341"/>
                <a:chExt cx="0" cy="998"/>
              </a:xfrm>
            </p:grpSpPr>
            <p:sp>
              <p:nvSpPr>
                <p:cNvPr id="42052" name="Line 24"/>
                <p:cNvSpPr>
                  <a:spLocks noChangeShapeType="1"/>
                </p:cNvSpPr>
                <p:nvPr/>
              </p:nvSpPr>
              <p:spPr bwMode="auto">
                <a:xfrm>
                  <a:off x="839" y="2840"/>
                  <a:ext cx="0" cy="499"/>
                </a:xfrm>
                <a:prstGeom prst="line">
                  <a:avLst/>
                </a:prstGeom>
                <a:noFill/>
                <a:ln w="12700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53" name="Line 25"/>
                <p:cNvSpPr>
                  <a:spLocks noChangeShapeType="1"/>
                </p:cNvSpPr>
                <p:nvPr/>
              </p:nvSpPr>
              <p:spPr bwMode="auto">
                <a:xfrm>
                  <a:off x="839" y="2341"/>
                  <a:ext cx="0" cy="499"/>
                </a:xfrm>
                <a:prstGeom prst="line">
                  <a:avLst/>
                </a:prstGeom>
                <a:noFill/>
                <a:ln w="127000">
                  <a:solidFill>
                    <a:srgbClr val="CC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it-IT"/>
                </a:p>
              </p:txBody>
            </p:sp>
          </p:grpSp>
        </p:grpSp>
        <p:grpSp>
          <p:nvGrpSpPr>
            <p:cNvPr id="42037" name="Group 73"/>
            <p:cNvGrpSpPr>
              <a:grpSpLocks/>
            </p:cNvGrpSpPr>
            <p:nvPr/>
          </p:nvGrpSpPr>
          <p:grpSpPr bwMode="auto">
            <a:xfrm>
              <a:off x="830" y="1117"/>
              <a:ext cx="354" cy="345"/>
              <a:chOff x="830" y="1117"/>
              <a:chExt cx="354" cy="345"/>
            </a:xfrm>
          </p:grpSpPr>
          <p:grpSp>
            <p:nvGrpSpPr>
              <p:cNvPr id="42038" name="Group 28"/>
              <p:cNvGrpSpPr>
                <a:grpSpLocks/>
              </p:cNvGrpSpPr>
              <p:nvPr/>
            </p:nvGrpSpPr>
            <p:grpSpPr bwMode="auto">
              <a:xfrm>
                <a:off x="868" y="1117"/>
                <a:ext cx="203" cy="336"/>
                <a:chOff x="3805" y="618"/>
                <a:chExt cx="362" cy="408"/>
              </a:xfrm>
            </p:grpSpPr>
            <p:sp>
              <p:nvSpPr>
                <p:cNvPr id="42047" name="AutoShape 29"/>
                <p:cNvSpPr>
                  <a:spLocks noChangeArrowheads="1"/>
                </p:cNvSpPr>
                <p:nvPr/>
              </p:nvSpPr>
              <p:spPr bwMode="auto">
                <a:xfrm rot="2502271">
                  <a:off x="3805" y="618"/>
                  <a:ext cx="362" cy="40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600"/>
                    <a:gd name="T13" fmla="*/ 0 h 21600"/>
                    <a:gd name="T14" fmla="*/ 21600 w 21600"/>
                    <a:gd name="T15" fmla="*/ 18371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15684" y="15025"/>
                      </a:moveTo>
                      <a:cubicBezTo>
                        <a:pt x="14457" y="16444"/>
                        <a:pt x="12675" y="17258"/>
                        <a:pt x="10800" y="17259"/>
                      </a:cubicBezTo>
                      <a:cubicBezTo>
                        <a:pt x="8924" y="17259"/>
                        <a:pt x="7142" y="16444"/>
                        <a:pt x="5915" y="15025"/>
                      </a:cubicBezTo>
                      <a:lnTo>
                        <a:pt x="2632" y="17865"/>
                      </a:lnTo>
                      <a:cubicBezTo>
                        <a:pt x="4683" y="20237"/>
                        <a:pt x="7664" y="21600"/>
                        <a:pt x="10800" y="21600"/>
                      </a:cubicBezTo>
                      <a:cubicBezTo>
                        <a:pt x="13935" y="21599"/>
                        <a:pt x="16916" y="20237"/>
                        <a:pt x="18967" y="17865"/>
                      </a:cubicBezTo>
                      <a:lnTo>
                        <a:pt x="15684" y="15025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algn="ctr">
                      <a:solidFill>
                        <a:schemeClr val="tx2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48" name="Line 30"/>
                <p:cNvSpPr>
                  <a:spLocks noChangeShapeType="1"/>
                </p:cNvSpPr>
                <p:nvPr/>
              </p:nvSpPr>
              <p:spPr bwMode="auto">
                <a:xfrm>
                  <a:off x="3833" y="799"/>
                  <a:ext cx="0" cy="63"/>
                </a:xfrm>
                <a:prstGeom prst="line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127000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it-IT"/>
                </a:p>
              </p:txBody>
            </p:sp>
          </p:grpSp>
          <p:sp>
            <p:nvSpPr>
              <p:cNvPr id="42039" name="Line 31"/>
              <p:cNvSpPr>
                <a:spLocks noChangeShapeType="1"/>
              </p:cNvSpPr>
              <p:nvPr/>
            </p:nvSpPr>
            <p:spPr bwMode="auto">
              <a:xfrm flipH="1">
                <a:off x="940" y="1416"/>
                <a:ext cx="122" cy="0"/>
              </a:xfrm>
              <a:prstGeom prst="line">
                <a:avLst/>
              </a:prstGeom>
              <a:noFill/>
              <a:ln w="152400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it-IT"/>
              </a:p>
            </p:txBody>
          </p:sp>
          <p:sp>
            <p:nvSpPr>
              <p:cNvPr id="42040" name="AutoShape 33"/>
              <p:cNvSpPr>
                <a:spLocks noChangeArrowheads="1"/>
              </p:cNvSpPr>
              <p:nvPr/>
            </p:nvSpPr>
            <p:spPr bwMode="auto">
              <a:xfrm rot="19097729" flipH="1">
                <a:off x="930" y="1126"/>
                <a:ext cx="203" cy="33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00"/>
                  <a:gd name="T13" fmla="*/ 0 h 21600"/>
                  <a:gd name="T14" fmla="*/ 21600 w 21600"/>
                  <a:gd name="T15" fmla="*/ 1838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5684" y="15025"/>
                    </a:moveTo>
                    <a:cubicBezTo>
                      <a:pt x="14457" y="16444"/>
                      <a:pt x="12675" y="17258"/>
                      <a:pt x="10800" y="17259"/>
                    </a:cubicBezTo>
                    <a:cubicBezTo>
                      <a:pt x="8924" y="17259"/>
                      <a:pt x="7142" y="16444"/>
                      <a:pt x="5915" y="15025"/>
                    </a:cubicBezTo>
                    <a:lnTo>
                      <a:pt x="2632" y="17865"/>
                    </a:lnTo>
                    <a:cubicBezTo>
                      <a:pt x="4683" y="20237"/>
                      <a:pt x="7664" y="21600"/>
                      <a:pt x="10800" y="21600"/>
                    </a:cubicBezTo>
                    <a:cubicBezTo>
                      <a:pt x="13935" y="21599"/>
                      <a:pt x="16916" y="20237"/>
                      <a:pt x="18967" y="17865"/>
                    </a:cubicBezTo>
                    <a:lnTo>
                      <a:pt x="15684" y="15025"/>
                    </a:lnTo>
                    <a:close/>
                  </a:path>
                </a:pathLst>
              </a:custGeom>
              <a:solidFill>
                <a:srgbClr val="808080"/>
              </a:solidFill>
              <a:ln w="28575" algn="ctr">
                <a:solidFill>
                  <a:srgbClr val="80808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grpSp>
            <p:nvGrpSpPr>
              <p:cNvPr id="42041" name="Group 35"/>
              <p:cNvGrpSpPr>
                <a:grpSpLocks/>
              </p:cNvGrpSpPr>
              <p:nvPr/>
            </p:nvGrpSpPr>
            <p:grpSpPr bwMode="auto">
              <a:xfrm>
                <a:off x="830" y="1151"/>
                <a:ext cx="76" cy="187"/>
                <a:chOff x="3560" y="1978"/>
                <a:chExt cx="136" cy="227"/>
              </a:xfrm>
            </p:grpSpPr>
            <p:sp>
              <p:nvSpPr>
                <p:cNvPr id="42045" name="Rectangle 36"/>
                <p:cNvSpPr>
                  <a:spLocks noChangeArrowheads="1"/>
                </p:cNvSpPr>
                <p:nvPr/>
              </p:nvSpPr>
              <p:spPr bwMode="auto">
                <a:xfrm>
                  <a:off x="3560" y="2069"/>
                  <a:ext cx="136" cy="136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42046" name="Oval 37"/>
                <p:cNvSpPr>
                  <a:spLocks noChangeArrowheads="1"/>
                </p:cNvSpPr>
                <p:nvPr/>
              </p:nvSpPr>
              <p:spPr bwMode="auto">
                <a:xfrm>
                  <a:off x="3560" y="1978"/>
                  <a:ext cx="136" cy="182"/>
                </a:xfrm>
                <a:prstGeom prst="ellipse">
                  <a:avLst/>
                </a:prstGeom>
                <a:solidFill>
                  <a:srgbClr val="CC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  <p:grpSp>
            <p:nvGrpSpPr>
              <p:cNvPr id="42042" name="Group 38"/>
              <p:cNvGrpSpPr>
                <a:grpSpLocks/>
              </p:cNvGrpSpPr>
              <p:nvPr/>
            </p:nvGrpSpPr>
            <p:grpSpPr bwMode="auto">
              <a:xfrm>
                <a:off x="1108" y="1166"/>
                <a:ext cx="76" cy="187"/>
                <a:chOff x="3560" y="1978"/>
                <a:chExt cx="136" cy="227"/>
              </a:xfrm>
            </p:grpSpPr>
            <p:sp>
              <p:nvSpPr>
                <p:cNvPr id="42043" name="Rectangle 39"/>
                <p:cNvSpPr>
                  <a:spLocks noChangeArrowheads="1"/>
                </p:cNvSpPr>
                <p:nvPr/>
              </p:nvSpPr>
              <p:spPr bwMode="auto">
                <a:xfrm>
                  <a:off x="3560" y="2069"/>
                  <a:ext cx="136" cy="136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  <p:sp>
              <p:nvSpPr>
                <p:cNvPr id="42044" name="Oval 40"/>
                <p:cNvSpPr>
                  <a:spLocks noChangeArrowheads="1"/>
                </p:cNvSpPr>
                <p:nvPr/>
              </p:nvSpPr>
              <p:spPr bwMode="auto">
                <a:xfrm>
                  <a:off x="3560" y="1978"/>
                  <a:ext cx="136" cy="182"/>
                </a:xfrm>
                <a:prstGeom prst="ellipse">
                  <a:avLst/>
                </a:prstGeom>
                <a:solidFill>
                  <a:srgbClr val="CC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cap="rnd" algn="ctr">
                      <a:solidFill>
                        <a:schemeClr val="tx2"/>
                      </a:solidFill>
                      <a:prstDash val="sysDot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Arial Narrow" panose="020B0606020202030204" pitchFamily="34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endParaRPr lang="it-IT" altLang="it-IT"/>
                </a:p>
              </p:txBody>
            </p:sp>
          </p:grpSp>
        </p:grpSp>
      </p:grpSp>
      <p:grpSp>
        <p:nvGrpSpPr>
          <p:cNvPr id="430146" name="Group 66"/>
          <p:cNvGrpSpPr>
            <a:grpSpLocks/>
          </p:cNvGrpSpPr>
          <p:nvPr/>
        </p:nvGrpSpPr>
        <p:grpSpPr bwMode="auto">
          <a:xfrm>
            <a:off x="1547813" y="2492375"/>
            <a:ext cx="3671887" cy="863600"/>
            <a:chOff x="1020" y="1525"/>
            <a:chExt cx="2313" cy="544"/>
          </a:xfrm>
        </p:grpSpPr>
        <p:grpSp>
          <p:nvGrpSpPr>
            <p:cNvPr id="42023" name="Group 53"/>
            <p:cNvGrpSpPr>
              <a:grpSpLocks/>
            </p:cNvGrpSpPr>
            <p:nvPr/>
          </p:nvGrpSpPr>
          <p:grpSpPr bwMode="auto">
            <a:xfrm>
              <a:off x="1292" y="1525"/>
              <a:ext cx="2041" cy="544"/>
              <a:chOff x="839" y="2251"/>
              <a:chExt cx="3493" cy="1179"/>
            </a:xfrm>
          </p:grpSpPr>
          <p:sp>
            <p:nvSpPr>
              <p:cNvPr id="42026" name="AutoShape 54"/>
              <p:cNvSpPr>
                <a:spLocks noChangeArrowheads="1"/>
              </p:cNvSpPr>
              <p:nvPr/>
            </p:nvSpPr>
            <p:spPr bwMode="auto">
              <a:xfrm rot="-5400000">
                <a:off x="3765" y="2573"/>
                <a:ext cx="635" cy="49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79 w 21600"/>
                  <a:gd name="T13" fmla="*/ 2294 h 21600"/>
                  <a:gd name="T14" fmla="*/ 19321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grpSp>
            <p:nvGrpSpPr>
              <p:cNvPr id="42027" name="Group 55"/>
              <p:cNvGrpSpPr>
                <a:grpSpLocks/>
              </p:cNvGrpSpPr>
              <p:nvPr/>
            </p:nvGrpSpPr>
            <p:grpSpPr bwMode="auto">
              <a:xfrm>
                <a:off x="839" y="2251"/>
                <a:ext cx="3493" cy="1179"/>
                <a:chOff x="839" y="2251"/>
                <a:chExt cx="3493" cy="1179"/>
              </a:xfrm>
            </p:grpSpPr>
            <p:sp>
              <p:nvSpPr>
                <p:cNvPr id="42028" name="AutoShape 56"/>
                <p:cNvSpPr>
                  <a:spLocks noChangeArrowheads="1"/>
                </p:cNvSpPr>
                <p:nvPr/>
              </p:nvSpPr>
              <p:spPr bwMode="auto">
                <a:xfrm rot="-5400000">
                  <a:off x="499" y="2591"/>
                  <a:ext cx="1179" cy="49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2272 w 21600"/>
                    <a:gd name="T13" fmla="*/ 2294 h 21600"/>
                    <a:gd name="T14" fmla="*/ 19328 w 21600"/>
                    <a:gd name="T15" fmla="*/ 19306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952" y="21600"/>
                      </a:lnTo>
                      <a:lnTo>
                        <a:pt x="20648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C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29" name="AutoShape 57"/>
                <p:cNvSpPr>
                  <a:spLocks noChangeArrowheads="1"/>
                </p:cNvSpPr>
                <p:nvPr/>
              </p:nvSpPr>
              <p:spPr bwMode="auto">
                <a:xfrm rot="-5400000">
                  <a:off x="1043" y="2591"/>
                  <a:ext cx="1089" cy="49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2281 w 21600"/>
                    <a:gd name="T13" fmla="*/ 2294 h 21600"/>
                    <a:gd name="T14" fmla="*/ 19319 w 21600"/>
                    <a:gd name="T15" fmla="*/ 19306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952" y="21600"/>
                      </a:lnTo>
                      <a:lnTo>
                        <a:pt x="20648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30" name="AutoShape 58"/>
                <p:cNvSpPr>
                  <a:spLocks noChangeArrowheads="1"/>
                </p:cNvSpPr>
                <p:nvPr/>
              </p:nvSpPr>
              <p:spPr bwMode="auto">
                <a:xfrm rot="-5400000">
                  <a:off x="1588" y="2590"/>
                  <a:ext cx="998" cy="49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2273 w 21600"/>
                    <a:gd name="T13" fmla="*/ 2294 h 21600"/>
                    <a:gd name="T14" fmla="*/ 19327 w 21600"/>
                    <a:gd name="T15" fmla="*/ 19306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952" y="21600"/>
                      </a:lnTo>
                      <a:lnTo>
                        <a:pt x="20648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C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31" name="AutoShape 59"/>
                <p:cNvSpPr>
                  <a:spLocks noChangeArrowheads="1"/>
                </p:cNvSpPr>
                <p:nvPr/>
              </p:nvSpPr>
              <p:spPr bwMode="auto">
                <a:xfrm rot="-5400000">
                  <a:off x="2132" y="2591"/>
                  <a:ext cx="907" cy="49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2286 w 21600"/>
                    <a:gd name="T13" fmla="*/ 2294 h 21600"/>
                    <a:gd name="T14" fmla="*/ 19314 w 21600"/>
                    <a:gd name="T15" fmla="*/ 19306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952" y="21600"/>
                      </a:lnTo>
                      <a:lnTo>
                        <a:pt x="20648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32" name="AutoShape 60"/>
                <p:cNvSpPr>
                  <a:spLocks noChangeArrowheads="1"/>
                </p:cNvSpPr>
                <p:nvPr/>
              </p:nvSpPr>
              <p:spPr bwMode="auto">
                <a:xfrm rot="-5400000">
                  <a:off x="2676" y="2591"/>
                  <a:ext cx="817" cy="49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2274 w 21600"/>
                    <a:gd name="T13" fmla="*/ 2294 h 21600"/>
                    <a:gd name="T14" fmla="*/ 19326 w 21600"/>
                    <a:gd name="T15" fmla="*/ 19306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952" y="21600"/>
                      </a:lnTo>
                      <a:lnTo>
                        <a:pt x="20648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C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33" name="AutoShape 61"/>
                <p:cNvSpPr>
                  <a:spLocks noChangeArrowheads="1"/>
                </p:cNvSpPr>
                <p:nvPr/>
              </p:nvSpPr>
              <p:spPr bwMode="auto">
                <a:xfrm rot="-5400000">
                  <a:off x="3217" y="2586"/>
                  <a:ext cx="734" cy="49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2266 w 21600"/>
                    <a:gd name="T13" fmla="*/ 2294 h 21600"/>
                    <a:gd name="T14" fmla="*/ 19334 w 21600"/>
                    <a:gd name="T15" fmla="*/ 19306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952" y="21600"/>
                      </a:lnTo>
                      <a:lnTo>
                        <a:pt x="20648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34" name="Line 62"/>
                <p:cNvSpPr>
                  <a:spLocks noChangeShapeType="1"/>
                </p:cNvSpPr>
                <p:nvPr/>
              </p:nvSpPr>
              <p:spPr bwMode="auto">
                <a:xfrm>
                  <a:off x="839" y="2251"/>
                  <a:ext cx="3493" cy="272"/>
                </a:xfrm>
                <a:prstGeom prst="line">
                  <a:avLst/>
                </a:prstGeom>
                <a:noFill/>
                <a:ln w="349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35" name="Line 63"/>
                <p:cNvSpPr>
                  <a:spLocks noChangeShapeType="1"/>
                </p:cNvSpPr>
                <p:nvPr/>
              </p:nvSpPr>
              <p:spPr bwMode="auto">
                <a:xfrm flipV="1">
                  <a:off x="839" y="3113"/>
                  <a:ext cx="3493" cy="317"/>
                </a:xfrm>
                <a:prstGeom prst="line">
                  <a:avLst/>
                </a:prstGeom>
                <a:noFill/>
                <a:ln w="349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it-IT"/>
                </a:p>
              </p:txBody>
            </p:sp>
          </p:grpSp>
        </p:grpSp>
        <p:sp>
          <p:nvSpPr>
            <p:cNvPr id="42024" name="Line 64"/>
            <p:cNvSpPr>
              <a:spLocks noChangeShapeType="1"/>
            </p:cNvSpPr>
            <p:nvPr/>
          </p:nvSpPr>
          <p:spPr bwMode="auto">
            <a:xfrm flipH="1">
              <a:off x="1020" y="1525"/>
              <a:ext cx="272" cy="272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42025" name="Line 65"/>
            <p:cNvSpPr>
              <a:spLocks noChangeShapeType="1"/>
            </p:cNvSpPr>
            <p:nvPr/>
          </p:nvSpPr>
          <p:spPr bwMode="auto">
            <a:xfrm flipH="1" flipV="1">
              <a:off x="1020" y="1797"/>
              <a:ext cx="272" cy="272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</p:grpSp>
      <p:grpSp>
        <p:nvGrpSpPr>
          <p:cNvPr id="430152" name="Group 72"/>
          <p:cNvGrpSpPr>
            <a:grpSpLocks/>
          </p:cNvGrpSpPr>
          <p:nvPr/>
        </p:nvGrpSpPr>
        <p:grpSpPr bwMode="auto">
          <a:xfrm>
            <a:off x="1590675" y="2809875"/>
            <a:ext cx="3268663" cy="1770063"/>
            <a:chOff x="1002" y="1770"/>
            <a:chExt cx="2059" cy="1115"/>
          </a:xfrm>
        </p:grpSpPr>
        <p:grpSp>
          <p:nvGrpSpPr>
            <p:cNvPr id="42010" name="Group 3"/>
            <p:cNvGrpSpPr>
              <a:grpSpLocks/>
            </p:cNvGrpSpPr>
            <p:nvPr/>
          </p:nvGrpSpPr>
          <p:grpSpPr bwMode="auto">
            <a:xfrm rot="2363512">
              <a:off x="1020" y="2341"/>
              <a:ext cx="2041" cy="544"/>
              <a:chOff x="839" y="2251"/>
              <a:chExt cx="3493" cy="1179"/>
            </a:xfrm>
          </p:grpSpPr>
          <p:sp>
            <p:nvSpPr>
              <p:cNvPr id="42013" name="AutoShape 4"/>
              <p:cNvSpPr>
                <a:spLocks noChangeArrowheads="1"/>
              </p:cNvSpPr>
              <p:nvPr/>
            </p:nvSpPr>
            <p:spPr bwMode="auto">
              <a:xfrm rot="-5400000">
                <a:off x="3765" y="2573"/>
                <a:ext cx="635" cy="49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79 w 21600"/>
                  <a:gd name="T13" fmla="*/ 2294 h 21600"/>
                  <a:gd name="T14" fmla="*/ 19321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grpSp>
            <p:nvGrpSpPr>
              <p:cNvPr id="42014" name="Group 5"/>
              <p:cNvGrpSpPr>
                <a:grpSpLocks/>
              </p:cNvGrpSpPr>
              <p:nvPr/>
            </p:nvGrpSpPr>
            <p:grpSpPr bwMode="auto">
              <a:xfrm>
                <a:off x="839" y="2251"/>
                <a:ext cx="3493" cy="1179"/>
                <a:chOff x="839" y="2251"/>
                <a:chExt cx="3493" cy="1179"/>
              </a:xfrm>
            </p:grpSpPr>
            <p:sp>
              <p:nvSpPr>
                <p:cNvPr id="42015" name="AutoShape 6"/>
                <p:cNvSpPr>
                  <a:spLocks noChangeArrowheads="1"/>
                </p:cNvSpPr>
                <p:nvPr/>
              </p:nvSpPr>
              <p:spPr bwMode="auto">
                <a:xfrm rot="-5400000">
                  <a:off x="499" y="2591"/>
                  <a:ext cx="1179" cy="49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2272 w 21600"/>
                    <a:gd name="T13" fmla="*/ 2294 h 21600"/>
                    <a:gd name="T14" fmla="*/ 19328 w 21600"/>
                    <a:gd name="T15" fmla="*/ 19306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952" y="21600"/>
                      </a:lnTo>
                      <a:lnTo>
                        <a:pt x="20648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C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16" name="AutoShape 7"/>
                <p:cNvSpPr>
                  <a:spLocks noChangeArrowheads="1"/>
                </p:cNvSpPr>
                <p:nvPr/>
              </p:nvSpPr>
              <p:spPr bwMode="auto">
                <a:xfrm rot="-5400000">
                  <a:off x="1043" y="2591"/>
                  <a:ext cx="1089" cy="49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2281 w 21600"/>
                    <a:gd name="T13" fmla="*/ 2294 h 21600"/>
                    <a:gd name="T14" fmla="*/ 19319 w 21600"/>
                    <a:gd name="T15" fmla="*/ 19306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952" y="21600"/>
                      </a:lnTo>
                      <a:lnTo>
                        <a:pt x="20648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17" name="AutoShape 8"/>
                <p:cNvSpPr>
                  <a:spLocks noChangeArrowheads="1"/>
                </p:cNvSpPr>
                <p:nvPr/>
              </p:nvSpPr>
              <p:spPr bwMode="auto">
                <a:xfrm rot="-5400000">
                  <a:off x="1588" y="2588"/>
                  <a:ext cx="998" cy="49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2273 w 21600"/>
                    <a:gd name="T13" fmla="*/ 2294 h 21600"/>
                    <a:gd name="T14" fmla="*/ 19327 w 21600"/>
                    <a:gd name="T15" fmla="*/ 19306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952" y="21600"/>
                      </a:lnTo>
                      <a:lnTo>
                        <a:pt x="20648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C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18" name="AutoShape 9"/>
                <p:cNvSpPr>
                  <a:spLocks noChangeArrowheads="1"/>
                </p:cNvSpPr>
                <p:nvPr/>
              </p:nvSpPr>
              <p:spPr bwMode="auto">
                <a:xfrm rot="-5400000">
                  <a:off x="2132" y="2591"/>
                  <a:ext cx="907" cy="49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2286 w 21600"/>
                    <a:gd name="T13" fmla="*/ 2294 h 21600"/>
                    <a:gd name="T14" fmla="*/ 19314 w 21600"/>
                    <a:gd name="T15" fmla="*/ 19306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952" y="21600"/>
                      </a:lnTo>
                      <a:lnTo>
                        <a:pt x="20648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19" name="AutoShape 10"/>
                <p:cNvSpPr>
                  <a:spLocks noChangeArrowheads="1"/>
                </p:cNvSpPr>
                <p:nvPr/>
              </p:nvSpPr>
              <p:spPr bwMode="auto">
                <a:xfrm rot="-5400000">
                  <a:off x="2676" y="2591"/>
                  <a:ext cx="817" cy="49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2274 w 21600"/>
                    <a:gd name="T13" fmla="*/ 2294 h 21600"/>
                    <a:gd name="T14" fmla="*/ 19326 w 21600"/>
                    <a:gd name="T15" fmla="*/ 19306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952" y="21600"/>
                      </a:lnTo>
                      <a:lnTo>
                        <a:pt x="20648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C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20" name="AutoShape 11"/>
                <p:cNvSpPr>
                  <a:spLocks noChangeArrowheads="1"/>
                </p:cNvSpPr>
                <p:nvPr/>
              </p:nvSpPr>
              <p:spPr bwMode="auto">
                <a:xfrm rot="-5400000">
                  <a:off x="3217" y="2586"/>
                  <a:ext cx="734" cy="49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2266 w 21600"/>
                    <a:gd name="T13" fmla="*/ 2294 h 21600"/>
                    <a:gd name="T14" fmla="*/ 19334 w 21600"/>
                    <a:gd name="T15" fmla="*/ 19306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952" y="21600"/>
                      </a:lnTo>
                      <a:lnTo>
                        <a:pt x="20648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21" name="Line 12"/>
                <p:cNvSpPr>
                  <a:spLocks noChangeShapeType="1"/>
                </p:cNvSpPr>
                <p:nvPr/>
              </p:nvSpPr>
              <p:spPr bwMode="auto">
                <a:xfrm>
                  <a:off x="839" y="2251"/>
                  <a:ext cx="3493" cy="272"/>
                </a:xfrm>
                <a:prstGeom prst="line">
                  <a:avLst/>
                </a:prstGeom>
                <a:noFill/>
                <a:ln w="349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22" name="Line 13"/>
                <p:cNvSpPr>
                  <a:spLocks noChangeShapeType="1"/>
                </p:cNvSpPr>
                <p:nvPr/>
              </p:nvSpPr>
              <p:spPr bwMode="auto">
                <a:xfrm flipV="1">
                  <a:off x="839" y="3113"/>
                  <a:ext cx="3493" cy="317"/>
                </a:xfrm>
                <a:prstGeom prst="line">
                  <a:avLst/>
                </a:prstGeom>
                <a:noFill/>
                <a:ln w="349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it-IT"/>
                </a:p>
              </p:txBody>
            </p:sp>
          </p:grpSp>
        </p:grpSp>
        <p:sp>
          <p:nvSpPr>
            <p:cNvPr id="42011" name="Line 67"/>
            <p:cNvSpPr>
              <a:spLocks noChangeShapeType="1"/>
            </p:cNvSpPr>
            <p:nvPr/>
          </p:nvSpPr>
          <p:spPr bwMode="auto">
            <a:xfrm flipV="1">
              <a:off x="1002" y="1770"/>
              <a:ext cx="409" cy="45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42012" name="Line 68"/>
            <p:cNvSpPr>
              <a:spLocks noChangeShapeType="1"/>
            </p:cNvSpPr>
            <p:nvPr/>
          </p:nvSpPr>
          <p:spPr bwMode="auto">
            <a:xfrm>
              <a:off x="1020" y="1797"/>
              <a:ext cx="91" cy="408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</p:grpSp>
      <p:grpSp>
        <p:nvGrpSpPr>
          <p:cNvPr id="430151" name="Group 71"/>
          <p:cNvGrpSpPr>
            <a:grpSpLocks/>
          </p:cNvGrpSpPr>
          <p:nvPr/>
        </p:nvGrpSpPr>
        <p:grpSpPr bwMode="auto">
          <a:xfrm>
            <a:off x="1547813" y="2636838"/>
            <a:ext cx="3671887" cy="1368425"/>
            <a:chOff x="975" y="1570"/>
            <a:chExt cx="2313" cy="862"/>
          </a:xfrm>
        </p:grpSpPr>
        <p:grpSp>
          <p:nvGrpSpPr>
            <p:cNvPr id="41997" name="Group 42"/>
            <p:cNvGrpSpPr>
              <a:grpSpLocks/>
            </p:cNvGrpSpPr>
            <p:nvPr/>
          </p:nvGrpSpPr>
          <p:grpSpPr bwMode="auto">
            <a:xfrm rot="1198669">
              <a:off x="1247" y="1888"/>
              <a:ext cx="2041" cy="544"/>
              <a:chOff x="839" y="2251"/>
              <a:chExt cx="3493" cy="1179"/>
            </a:xfrm>
          </p:grpSpPr>
          <p:sp>
            <p:nvSpPr>
              <p:cNvPr id="42000" name="AutoShape 43"/>
              <p:cNvSpPr>
                <a:spLocks noChangeArrowheads="1"/>
              </p:cNvSpPr>
              <p:nvPr/>
            </p:nvSpPr>
            <p:spPr bwMode="auto">
              <a:xfrm rot="-5400000">
                <a:off x="3765" y="2573"/>
                <a:ext cx="635" cy="49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279 w 21600"/>
                  <a:gd name="T13" fmla="*/ 2294 h 21600"/>
                  <a:gd name="T14" fmla="*/ 19321 w 21600"/>
                  <a:gd name="T15" fmla="*/ 19306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952" y="21600"/>
                    </a:lnTo>
                    <a:lnTo>
                      <a:pt x="2064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it-IT"/>
              </a:p>
            </p:txBody>
          </p:sp>
          <p:grpSp>
            <p:nvGrpSpPr>
              <p:cNvPr id="42001" name="Group 44"/>
              <p:cNvGrpSpPr>
                <a:grpSpLocks/>
              </p:cNvGrpSpPr>
              <p:nvPr/>
            </p:nvGrpSpPr>
            <p:grpSpPr bwMode="auto">
              <a:xfrm>
                <a:off x="839" y="2251"/>
                <a:ext cx="3493" cy="1179"/>
                <a:chOff x="839" y="2251"/>
                <a:chExt cx="3493" cy="1179"/>
              </a:xfrm>
            </p:grpSpPr>
            <p:sp>
              <p:nvSpPr>
                <p:cNvPr id="42002" name="AutoShape 45"/>
                <p:cNvSpPr>
                  <a:spLocks noChangeArrowheads="1"/>
                </p:cNvSpPr>
                <p:nvPr/>
              </p:nvSpPr>
              <p:spPr bwMode="auto">
                <a:xfrm rot="-5400000">
                  <a:off x="499" y="2591"/>
                  <a:ext cx="1179" cy="49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2272 w 21600"/>
                    <a:gd name="T13" fmla="*/ 2294 h 21600"/>
                    <a:gd name="T14" fmla="*/ 19328 w 21600"/>
                    <a:gd name="T15" fmla="*/ 19306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952" y="21600"/>
                      </a:lnTo>
                      <a:lnTo>
                        <a:pt x="20648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C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03" name="AutoShape 46"/>
                <p:cNvSpPr>
                  <a:spLocks noChangeArrowheads="1"/>
                </p:cNvSpPr>
                <p:nvPr/>
              </p:nvSpPr>
              <p:spPr bwMode="auto">
                <a:xfrm rot="-5400000">
                  <a:off x="1043" y="2591"/>
                  <a:ext cx="1089" cy="49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2281 w 21600"/>
                    <a:gd name="T13" fmla="*/ 2294 h 21600"/>
                    <a:gd name="T14" fmla="*/ 19319 w 21600"/>
                    <a:gd name="T15" fmla="*/ 19306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952" y="21600"/>
                      </a:lnTo>
                      <a:lnTo>
                        <a:pt x="20648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04" name="AutoShape 47"/>
                <p:cNvSpPr>
                  <a:spLocks noChangeArrowheads="1"/>
                </p:cNvSpPr>
                <p:nvPr/>
              </p:nvSpPr>
              <p:spPr bwMode="auto">
                <a:xfrm rot="-5400000">
                  <a:off x="1588" y="2590"/>
                  <a:ext cx="998" cy="49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2273 w 21600"/>
                    <a:gd name="T13" fmla="*/ 2294 h 21600"/>
                    <a:gd name="T14" fmla="*/ 19327 w 21600"/>
                    <a:gd name="T15" fmla="*/ 19306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952" y="21600"/>
                      </a:lnTo>
                      <a:lnTo>
                        <a:pt x="20648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C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05" name="AutoShape 48"/>
                <p:cNvSpPr>
                  <a:spLocks noChangeArrowheads="1"/>
                </p:cNvSpPr>
                <p:nvPr/>
              </p:nvSpPr>
              <p:spPr bwMode="auto">
                <a:xfrm rot="-5400000">
                  <a:off x="2132" y="2591"/>
                  <a:ext cx="907" cy="49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2286 w 21600"/>
                    <a:gd name="T13" fmla="*/ 2294 h 21600"/>
                    <a:gd name="T14" fmla="*/ 19314 w 21600"/>
                    <a:gd name="T15" fmla="*/ 19306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952" y="21600"/>
                      </a:lnTo>
                      <a:lnTo>
                        <a:pt x="20648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06" name="AutoShape 49"/>
                <p:cNvSpPr>
                  <a:spLocks noChangeArrowheads="1"/>
                </p:cNvSpPr>
                <p:nvPr/>
              </p:nvSpPr>
              <p:spPr bwMode="auto">
                <a:xfrm rot="-5400000">
                  <a:off x="2676" y="2591"/>
                  <a:ext cx="817" cy="49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2274 w 21600"/>
                    <a:gd name="T13" fmla="*/ 2294 h 21600"/>
                    <a:gd name="T14" fmla="*/ 19326 w 21600"/>
                    <a:gd name="T15" fmla="*/ 19306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952" y="21600"/>
                      </a:lnTo>
                      <a:lnTo>
                        <a:pt x="20648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C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07" name="AutoShape 50"/>
                <p:cNvSpPr>
                  <a:spLocks noChangeArrowheads="1"/>
                </p:cNvSpPr>
                <p:nvPr/>
              </p:nvSpPr>
              <p:spPr bwMode="auto">
                <a:xfrm rot="-5400000">
                  <a:off x="3217" y="2586"/>
                  <a:ext cx="734" cy="49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2266 w 21600"/>
                    <a:gd name="T13" fmla="*/ 2294 h 21600"/>
                    <a:gd name="T14" fmla="*/ 19334 w 21600"/>
                    <a:gd name="T15" fmla="*/ 19306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952" y="21600"/>
                      </a:lnTo>
                      <a:lnTo>
                        <a:pt x="20648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08" name="Line 51"/>
                <p:cNvSpPr>
                  <a:spLocks noChangeShapeType="1"/>
                </p:cNvSpPr>
                <p:nvPr/>
              </p:nvSpPr>
              <p:spPr bwMode="auto">
                <a:xfrm>
                  <a:off x="839" y="2251"/>
                  <a:ext cx="3493" cy="272"/>
                </a:xfrm>
                <a:prstGeom prst="line">
                  <a:avLst/>
                </a:prstGeom>
                <a:noFill/>
                <a:ln w="349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it-IT"/>
                </a:p>
              </p:txBody>
            </p:sp>
            <p:sp>
              <p:nvSpPr>
                <p:cNvPr id="42009" name="Line 52"/>
                <p:cNvSpPr>
                  <a:spLocks noChangeShapeType="1"/>
                </p:cNvSpPr>
                <p:nvPr/>
              </p:nvSpPr>
              <p:spPr bwMode="auto">
                <a:xfrm flipV="1">
                  <a:off x="839" y="3113"/>
                  <a:ext cx="3493" cy="317"/>
                </a:xfrm>
                <a:prstGeom prst="line">
                  <a:avLst/>
                </a:prstGeom>
                <a:noFill/>
                <a:ln w="349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it-IT"/>
                </a:p>
              </p:txBody>
            </p:sp>
          </p:grpSp>
        </p:grpSp>
        <p:sp>
          <p:nvSpPr>
            <p:cNvPr id="41998" name="Line 69"/>
            <p:cNvSpPr>
              <a:spLocks noChangeShapeType="1"/>
            </p:cNvSpPr>
            <p:nvPr/>
          </p:nvSpPr>
          <p:spPr bwMode="auto">
            <a:xfrm>
              <a:off x="975" y="1706"/>
              <a:ext cx="227" cy="318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  <p:sp>
          <p:nvSpPr>
            <p:cNvPr id="41999" name="Line 70"/>
            <p:cNvSpPr>
              <a:spLocks noChangeShapeType="1"/>
            </p:cNvSpPr>
            <p:nvPr/>
          </p:nvSpPr>
          <p:spPr bwMode="auto">
            <a:xfrm flipV="1">
              <a:off x="975" y="1570"/>
              <a:ext cx="408" cy="1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it-IT"/>
            </a:p>
          </p:txBody>
        </p:sp>
      </p:grpSp>
      <p:sp>
        <p:nvSpPr>
          <p:cNvPr id="430155" name="Text Box 75"/>
          <p:cNvSpPr txBox="1">
            <a:spLocks noChangeArrowheads="1"/>
          </p:cNvSpPr>
          <p:nvPr/>
        </p:nvSpPr>
        <p:spPr bwMode="auto">
          <a:xfrm>
            <a:off x="5364163" y="2492375"/>
            <a:ext cx="25209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20 kt o più</a:t>
            </a:r>
          </a:p>
        </p:txBody>
      </p:sp>
      <p:sp>
        <p:nvSpPr>
          <p:cNvPr id="430156" name="Text Box 76"/>
          <p:cNvSpPr txBox="1">
            <a:spLocks noChangeArrowheads="1"/>
          </p:cNvSpPr>
          <p:nvPr/>
        </p:nvSpPr>
        <p:spPr bwMode="auto">
          <a:xfrm>
            <a:off x="5292725" y="3716338"/>
            <a:ext cx="25209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10 – 15 kt</a:t>
            </a:r>
          </a:p>
        </p:txBody>
      </p:sp>
      <p:sp>
        <p:nvSpPr>
          <p:cNvPr id="430157" name="Text Box 77"/>
          <p:cNvSpPr txBox="1">
            <a:spLocks noChangeArrowheads="1"/>
          </p:cNvSpPr>
          <p:nvPr/>
        </p:nvSpPr>
        <p:spPr bwMode="auto">
          <a:xfrm>
            <a:off x="5292725" y="4724400"/>
            <a:ext cx="25209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5 kt</a:t>
            </a:r>
          </a:p>
        </p:txBody>
      </p:sp>
      <p:sp>
        <p:nvSpPr>
          <p:cNvPr id="430158" name="Text Box 78"/>
          <p:cNvSpPr txBox="1">
            <a:spLocks noChangeArrowheads="1"/>
          </p:cNvSpPr>
          <p:nvPr/>
        </p:nvSpPr>
        <p:spPr bwMode="auto">
          <a:xfrm>
            <a:off x="6983413" y="6553200"/>
            <a:ext cx="216058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1400" b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MANICA A VENTO</a:t>
            </a:r>
          </a:p>
        </p:txBody>
      </p:sp>
      <p:sp>
        <p:nvSpPr>
          <p:cNvPr id="76" name="Text Box 77"/>
          <p:cNvSpPr txBox="1">
            <a:spLocks noChangeArrowheads="1"/>
          </p:cNvSpPr>
          <p:nvPr/>
        </p:nvSpPr>
        <p:spPr bwMode="auto">
          <a:xfrm>
            <a:off x="1825625" y="5665788"/>
            <a:ext cx="3379788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>
                <a:solidFill>
                  <a:srgbClr val="FF0000"/>
                </a:solidFill>
              </a:rPr>
              <a:t>1 kt = 1,852 km/h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300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430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430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6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430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4301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0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4301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0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430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2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4" dur="500"/>
                                        <p:tgtEl>
                                          <p:spTgt spid="430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430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0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1" dur="500"/>
                                        <p:tgtEl>
                                          <p:spTgt spid="430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0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430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0" dur="500"/>
                                        <p:tgtEl>
                                          <p:spTgt spid="430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2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430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56" presetID="3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8" dur="500"/>
                                        <p:tgtEl>
                                          <p:spTgt spid="430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6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430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64" presetID="3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6" dur="500"/>
                                        <p:tgtEl>
                                          <p:spTgt spid="430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6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0082" grpId="0" build="p" autoUpdateAnimBg="0"/>
      <p:bldP spid="430155" grpId="0"/>
      <p:bldP spid="430155" grpId="1"/>
      <p:bldP spid="430155" grpId="2"/>
      <p:bldP spid="430156" grpId="0"/>
      <p:bldP spid="430156" grpId="1"/>
      <p:bldP spid="430156" grpId="2"/>
      <p:bldP spid="430157" grpId="0"/>
      <p:bldP spid="76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Picture 6" descr="https://upload.wikimedia.org/wikipedia/commons/thumb/d/d3/Custer_airport_light_beacon_%26_hangar.JPG/1280px-Custer_airport_light_beacon_%26_hangar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2400" y="1333500"/>
            <a:ext cx="8812213" cy="4687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1" name="Segnaposto numero diapositiva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B2E7A125-C059-4F0A-82C3-288875563406}" type="slidenum">
              <a:rPr lang="it-IT" altLang="it-IT" sz="1000">
                <a:solidFill>
                  <a:srgbClr val="FFFFFF"/>
                </a:solidFill>
              </a:rPr>
              <a:pPr/>
              <a:t>94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4134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258888" y="115888"/>
            <a:ext cx="6985000" cy="2305050"/>
          </a:xfrm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it-IT" sz="6000" b="1" dirty="0">
                <a:solidFill>
                  <a:srgbClr val="FFFF00"/>
                </a:solidFill>
              </a:rPr>
              <a:t>I FARI </a:t>
            </a:r>
            <a:r>
              <a:rPr lang="it-IT" sz="6000" b="1" dirty="0" smtClean="0">
                <a:solidFill>
                  <a:srgbClr val="FFFF00"/>
                </a:solidFill>
              </a:rPr>
              <a:t>di AERODROMO</a:t>
            </a:r>
            <a:endParaRPr lang="it-IT" sz="6000" b="1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41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1346" grpId="0" autoUpdateAnimBg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92B944CA-F460-45FB-A51C-CF1183ADCAC1}" type="slidenum">
              <a:rPr lang="it-IT" altLang="it-IT" sz="1000">
                <a:solidFill>
                  <a:srgbClr val="FFFFFF"/>
                </a:solidFill>
              </a:rPr>
              <a:pPr/>
              <a:t>95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48514" name="Text Box 2"/>
          <p:cNvSpPr txBox="1">
            <a:spLocks noChangeArrowheads="1"/>
          </p:cNvSpPr>
          <p:nvPr/>
        </p:nvSpPr>
        <p:spPr bwMode="auto">
          <a:xfrm>
            <a:off x="971550" y="333375"/>
            <a:ext cx="6840538" cy="2165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4000" b="1">
                <a:solidFill>
                  <a:srgbClr val="FFFF00"/>
                </a:solidFill>
                <a:latin typeface="Arial" panose="020B0604020202020204" pitchFamily="34" charset="0"/>
              </a:rPr>
              <a:t>FARO di AERODROMO</a:t>
            </a:r>
          </a:p>
          <a:p>
            <a:pPr algn="ctr" eaLnBrk="1" hangingPunct="1">
              <a:spcBef>
                <a:spcPct val="50000"/>
              </a:spcBef>
            </a:pPr>
            <a:r>
              <a:rPr lang="it-IT" altLang="it-IT" sz="3200" b="1" i="1">
                <a:latin typeface="Arial" panose="020B0604020202020204" pitchFamily="34" charset="0"/>
              </a:rPr>
              <a:t>ABN - Aerodrome Beacon</a:t>
            </a:r>
            <a:endParaRPr lang="it-IT" altLang="it-IT" sz="3200" b="1">
              <a:latin typeface="Arial" panose="020B0604020202020204" pitchFamily="34" charset="0"/>
            </a:endParaRPr>
          </a:p>
          <a:p>
            <a:pPr algn="ctr" eaLnBrk="1" hangingPunct="1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Luce bianca e verde alternata</a:t>
            </a:r>
          </a:p>
        </p:txBody>
      </p:sp>
      <p:sp>
        <p:nvSpPr>
          <p:cNvPr id="448515" name="Text Box 3"/>
          <p:cNvSpPr txBox="1">
            <a:spLocks noChangeArrowheads="1"/>
          </p:cNvSpPr>
          <p:nvPr/>
        </p:nvSpPr>
        <p:spPr bwMode="auto">
          <a:xfrm>
            <a:off x="107950" y="2600325"/>
            <a:ext cx="8893175" cy="37856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it-IT" altLang="it-IT" sz="3200" b="1" dirty="0">
                <a:latin typeface="Arial" panose="020B0604020202020204" pitchFamily="34" charset="0"/>
              </a:rPr>
              <a:t>Il faro di </a:t>
            </a:r>
            <a:r>
              <a:rPr lang="it-IT" altLang="it-IT" sz="3200" b="1" dirty="0" smtClean="0">
                <a:latin typeface="Arial" panose="020B0604020202020204" pitchFamily="34" charset="0"/>
              </a:rPr>
              <a:t>aerodromo agevola l’individuazione </a:t>
            </a:r>
            <a:r>
              <a:rPr lang="it-IT" altLang="it-IT" sz="3200" b="1" dirty="0">
                <a:latin typeface="Arial" panose="020B0604020202020204" pitchFamily="34" charset="0"/>
              </a:rPr>
              <a:t>del sito aeroportuale sia di notte che in condizioni di scarsa visibilità. </a:t>
            </a:r>
          </a:p>
          <a:p>
            <a:pPr algn="just">
              <a:spcBef>
                <a:spcPct val="50000"/>
              </a:spcBef>
            </a:pPr>
            <a:r>
              <a:rPr lang="it-IT" altLang="it-IT" sz="3200" b="1" dirty="0">
                <a:latin typeface="Arial" panose="020B0604020202020204" pitchFamily="34" charset="0"/>
              </a:rPr>
              <a:t>La sua ubicazione deve essere tale  che nessun ostacolo ne comprometta la visibilità </a:t>
            </a:r>
            <a:r>
              <a:rPr lang="it-IT" altLang="it-IT" sz="3200" b="1" dirty="0" smtClean="0">
                <a:latin typeface="Arial" panose="020B0604020202020204" pitchFamily="34" charset="0"/>
              </a:rPr>
              <a:t>e che </a:t>
            </a:r>
            <a:r>
              <a:rPr lang="it-IT" altLang="it-IT" sz="3200" b="1" dirty="0">
                <a:latin typeface="Arial" panose="020B0604020202020204" pitchFamily="34" charset="0"/>
              </a:rPr>
              <a:t>non abbagli i piloti durante l'avvicinamento. 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4485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4485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4485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4485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4485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8514" grpId="0" build="p" autoUpdateAnimBg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ED87BE21-7697-4DE2-8FAA-F448B4204C2B}" type="slidenum">
              <a:rPr lang="it-IT" altLang="it-IT" sz="1000">
                <a:solidFill>
                  <a:srgbClr val="FFFFFF"/>
                </a:solidFill>
              </a:rPr>
              <a:pPr/>
              <a:t>96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47490" name="Text Box 2"/>
          <p:cNvSpPr txBox="1">
            <a:spLocks noChangeArrowheads="1"/>
          </p:cNvSpPr>
          <p:nvPr/>
        </p:nvSpPr>
        <p:spPr bwMode="auto">
          <a:xfrm>
            <a:off x="0" y="200025"/>
            <a:ext cx="9144000" cy="2652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it-IT" altLang="it-IT" sz="4000" b="1">
                <a:solidFill>
                  <a:srgbClr val="FFFF00"/>
                </a:solidFill>
                <a:latin typeface="Arial" panose="020B0604020202020204" pitchFamily="34" charset="0"/>
              </a:rPr>
              <a:t>FARO di IDENTENTIFICAZIONE</a:t>
            </a:r>
          </a:p>
          <a:p>
            <a:pPr algn="ctr" eaLnBrk="1" hangingPunct="1">
              <a:spcBef>
                <a:spcPct val="50000"/>
              </a:spcBef>
            </a:pPr>
            <a:r>
              <a:rPr lang="it-IT" altLang="it-IT" sz="3200" b="1" i="1">
                <a:latin typeface="Arial" panose="020B0604020202020204" pitchFamily="34" charset="0"/>
              </a:rPr>
              <a:t>IBN - Identification beacon</a:t>
            </a:r>
            <a:endParaRPr lang="it-IT" altLang="it-IT" sz="3200" b="1">
              <a:latin typeface="Arial" panose="020B0604020202020204" pitchFamily="34" charset="0"/>
            </a:endParaRPr>
          </a:p>
          <a:p>
            <a:pPr algn="ctr" eaLnBrk="1" hangingPunct="1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Lampi di luce verde codificati in codice morse che indicano il nominativo dell’aerodromo.</a:t>
            </a:r>
          </a:p>
        </p:txBody>
      </p:sp>
      <p:sp>
        <p:nvSpPr>
          <p:cNvPr id="447491" name="Text Box 3"/>
          <p:cNvSpPr txBox="1">
            <a:spLocks noChangeArrowheads="1"/>
          </p:cNvSpPr>
          <p:nvPr/>
        </p:nvSpPr>
        <p:spPr bwMode="auto">
          <a:xfrm>
            <a:off x="0" y="3068638"/>
            <a:ext cx="9144000" cy="3294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La sua posizione deve essere tale  da poter essere visto da ogni parte e sotto ogni angolazione fino ad un minimo di 45° al di sopra dell’orizzonte. </a:t>
            </a:r>
          </a:p>
          <a:p>
            <a:pPr algn="just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I segnali emessi da tale faro hanno una frequenza di 6 - 8 parole al minuto.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474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4474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4474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44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0" grpId="0" build="p" autoUpdateAnimBg="0"/>
      <p:bldP spid="447491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00A75C8F-8547-460E-BB88-4193715AE93A}" type="slidenum">
              <a:rPr lang="it-IT" altLang="it-IT" sz="1000">
                <a:solidFill>
                  <a:srgbClr val="FFFFFF"/>
                </a:solidFill>
              </a:rPr>
              <a:pPr/>
              <a:t>97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37250" name="Text Box 2"/>
          <p:cNvSpPr txBox="1">
            <a:spLocks noChangeArrowheads="1"/>
          </p:cNvSpPr>
          <p:nvPr/>
        </p:nvSpPr>
        <p:spPr bwMode="auto">
          <a:xfrm>
            <a:off x="0" y="0"/>
            <a:ext cx="9144000" cy="1169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it-IT" sz="40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SEGNALE di IDENTIFICAZIONE </a:t>
            </a:r>
            <a:r>
              <a:rPr lang="it-IT" sz="30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AERODROME IDENTIFICATION SIGN</a:t>
            </a:r>
          </a:p>
        </p:txBody>
      </p:sp>
      <p:sp>
        <p:nvSpPr>
          <p:cNvPr id="437251" name="Text Box 3"/>
          <p:cNvSpPr txBox="1">
            <a:spLocks noChangeArrowheads="1"/>
          </p:cNvSpPr>
          <p:nvPr/>
        </p:nvSpPr>
        <p:spPr bwMode="auto">
          <a:xfrm>
            <a:off x="0" y="1727200"/>
            <a:ext cx="9144000" cy="2062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Si utilizza per  facilitare l’identificazione dell’a/d laddove risulti difficoltosa e non vi siano altri mezzi per effettuare tale  identificazione.</a:t>
            </a:r>
            <a:endParaRPr lang="it-IT" altLang="it-IT"/>
          </a:p>
        </p:txBody>
      </p:sp>
      <p:sp>
        <p:nvSpPr>
          <p:cNvPr id="437252" name="Text Box 4"/>
          <p:cNvSpPr txBox="1">
            <a:spLocks noChangeArrowheads="1"/>
          </p:cNvSpPr>
          <p:nvPr/>
        </p:nvSpPr>
        <p:spPr bwMode="auto">
          <a:xfrm>
            <a:off x="7938" y="3789363"/>
            <a:ext cx="9144000" cy="2927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it-IT" altLang="it-IT" sz="3200" b="1">
                <a:latin typeface="Arial" panose="020B0604020202020204" pitchFamily="34" charset="0"/>
              </a:rPr>
              <a:t>Si disegna, in un luogo idoneo che ne  permetta l’individuazione da ogni direzione agli aa/mm in volo e con colori contrastanti lo sfondo, il nominativo in chiaro dell’ a/d .</a:t>
            </a:r>
            <a:r>
              <a:rPr lang="it-IT" altLang="it-IT"/>
              <a:t> </a:t>
            </a:r>
          </a:p>
          <a:p>
            <a:pPr algn="just">
              <a:spcBef>
                <a:spcPct val="50000"/>
              </a:spcBef>
            </a:pPr>
            <a:endParaRPr lang="it-IT" altLang="it-IT"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37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437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5" dur="500"/>
                                        <p:tgtEl>
                                          <p:spTgt spid="4372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437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7250" grpId="0"/>
      <p:bldP spid="437251" grpId="0"/>
      <p:bldP spid="437251" grpId="1"/>
      <p:bldP spid="437252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70EB16CF-42F3-4146-8A52-DA136C6B7E8C}" type="slidenum">
              <a:rPr lang="it-IT" altLang="it-IT" sz="1000">
                <a:solidFill>
                  <a:srgbClr val="FFFFFF"/>
                </a:solidFill>
              </a:rPr>
              <a:pPr/>
              <a:t>98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50564" name="Text Box 4"/>
          <p:cNvSpPr txBox="1">
            <a:spLocks noChangeArrowheads="1"/>
          </p:cNvSpPr>
          <p:nvPr/>
        </p:nvSpPr>
        <p:spPr bwMode="auto">
          <a:xfrm>
            <a:off x="0" y="188913"/>
            <a:ext cx="91440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 sz="4400" b="1">
                <a:solidFill>
                  <a:srgbClr val="FFFF00"/>
                </a:solidFill>
                <a:latin typeface="Arial" panose="020B0604020202020204" pitchFamily="34" charset="0"/>
              </a:rPr>
              <a:t>QUADRATO SEGNALI</a:t>
            </a:r>
            <a:r>
              <a:rPr lang="it-IT" altLang="it-IT" sz="4400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450565" name="Rectangle 5"/>
          <p:cNvSpPr>
            <a:spLocks noChangeArrowheads="1"/>
          </p:cNvSpPr>
          <p:nvPr/>
        </p:nvSpPr>
        <p:spPr bwMode="auto">
          <a:xfrm>
            <a:off x="0" y="1700213"/>
            <a:ext cx="9144000" cy="397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rgbClr val="760000">
                        <a:alpha val="64998"/>
                      </a:srgbClr>
                    </a:gs>
                    <a:gs pos="100000">
                      <a:srgbClr val="FF0000">
                        <a:alpha val="62999"/>
                      </a:srgbClr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just"/>
            <a:r>
              <a:rPr lang="it-IT" altLang="it-IT" b="1">
                <a:latin typeface="Arial" panose="020B0604020202020204" pitchFamily="34" charset="0"/>
              </a:rPr>
              <a:t>È un’area di forma quadrata in cui vengono disposti specifici pannelli segnaletici.</a:t>
            </a:r>
          </a:p>
          <a:p>
            <a:pPr algn="just"/>
            <a:endParaRPr lang="it-IT" altLang="it-IT" b="1">
              <a:latin typeface="Arial" panose="020B0604020202020204" pitchFamily="34" charset="0"/>
            </a:endParaRPr>
          </a:p>
          <a:p>
            <a:pPr algn="just"/>
            <a:r>
              <a:rPr lang="it-IT" altLang="it-IT" b="1">
                <a:latin typeface="Arial" panose="020B0604020202020204" pitchFamily="34" charset="0"/>
              </a:rPr>
              <a:t>Usato principalmente su aerodromi  non controllati per dare informazioni agli aeromobili in volo.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50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450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564" grpId="0"/>
      <p:bldP spid="450565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Segnaposto numero diapositiva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fld id="{33E69F85-224A-4FF8-9A1E-C6972C72461D}" type="slidenum">
              <a:rPr lang="it-IT" altLang="it-IT" sz="1000">
                <a:solidFill>
                  <a:srgbClr val="FFFFFF"/>
                </a:solidFill>
              </a:rPr>
              <a:pPr/>
              <a:t>99</a:t>
            </a:fld>
            <a:endParaRPr lang="it-IT" altLang="it-IT" sz="1000">
              <a:solidFill>
                <a:srgbClr val="FFFFFF"/>
              </a:solidFill>
            </a:endParaRPr>
          </a:p>
        </p:txBody>
      </p:sp>
      <p:sp>
        <p:nvSpPr>
          <p:cNvPr id="451598" name="Text Box 14"/>
          <p:cNvSpPr txBox="1">
            <a:spLocks noChangeArrowheads="1"/>
          </p:cNvSpPr>
          <p:nvPr/>
        </p:nvSpPr>
        <p:spPr bwMode="auto">
          <a:xfrm>
            <a:off x="71438" y="315913"/>
            <a:ext cx="8964612" cy="1384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it-IT" altLang="it-IT" sz="2800">
                <a:latin typeface="Arial" panose="020B0604020202020204" pitchFamily="34" charset="0"/>
              </a:rPr>
              <a:t>È una superficie di forma quadrata piana  e bordata da una striscia bianca o arancio visibile in volo da tutte le direzioni al di sopra di un angolo di 10° </a:t>
            </a:r>
          </a:p>
        </p:txBody>
      </p:sp>
      <p:sp>
        <p:nvSpPr>
          <p:cNvPr id="451599" name="Rectangle 15"/>
          <p:cNvSpPr>
            <a:spLocks noChangeArrowheads="1"/>
          </p:cNvSpPr>
          <p:nvPr/>
        </p:nvSpPr>
        <p:spPr bwMode="auto">
          <a:xfrm>
            <a:off x="2916238" y="3357563"/>
            <a:ext cx="3024187" cy="30241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it-IT" altLang="it-IT"/>
          </a:p>
        </p:txBody>
      </p:sp>
      <p:grpSp>
        <p:nvGrpSpPr>
          <p:cNvPr id="451591" name="Group 7"/>
          <p:cNvGrpSpPr>
            <a:grpSpLocks/>
          </p:cNvGrpSpPr>
          <p:nvPr/>
        </p:nvGrpSpPr>
        <p:grpSpPr bwMode="auto">
          <a:xfrm>
            <a:off x="2700338" y="3141663"/>
            <a:ext cx="3494087" cy="3500437"/>
            <a:chOff x="839" y="1117"/>
            <a:chExt cx="2994" cy="2949"/>
          </a:xfrm>
        </p:grpSpPr>
        <p:sp>
          <p:nvSpPr>
            <p:cNvPr id="48148" name="Rectangle 3"/>
            <p:cNvSpPr>
              <a:spLocks noChangeArrowheads="1"/>
            </p:cNvSpPr>
            <p:nvPr/>
          </p:nvSpPr>
          <p:spPr bwMode="auto">
            <a:xfrm>
              <a:off x="839" y="1117"/>
              <a:ext cx="2949" cy="22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grpSp>
          <p:nvGrpSpPr>
            <p:cNvPr id="48149" name="Group 6"/>
            <p:cNvGrpSpPr>
              <a:grpSpLocks/>
            </p:cNvGrpSpPr>
            <p:nvPr/>
          </p:nvGrpSpPr>
          <p:grpSpPr bwMode="auto">
            <a:xfrm>
              <a:off x="839" y="1117"/>
              <a:ext cx="2994" cy="2949"/>
              <a:chOff x="1020" y="1026"/>
              <a:chExt cx="2994" cy="2949"/>
            </a:xfrm>
          </p:grpSpPr>
          <p:sp>
            <p:nvSpPr>
              <p:cNvPr id="48150" name="Rectangle 2"/>
              <p:cNvSpPr>
                <a:spLocks noChangeArrowheads="1"/>
              </p:cNvSpPr>
              <p:nvPr/>
            </p:nvSpPr>
            <p:spPr bwMode="auto">
              <a:xfrm rot="5400000">
                <a:off x="2426" y="2387"/>
                <a:ext cx="2949" cy="22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48151" name="Rectangle 4"/>
              <p:cNvSpPr>
                <a:spLocks noChangeArrowheads="1"/>
              </p:cNvSpPr>
              <p:nvPr/>
            </p:nvSpPr>
            <p:spPr bwMode="auto">
              <a:xfrm>
                <a:off x="1020" y="3747"/>
                <a:ext cx="2949" cy="22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48152" name="Rectangle 5"/>
              <p:cNvSpPr>
                <a:spLocks noChangeArrowheads="1"/>
              </p:cNvSpPr>
              <p:nvPr/>
            </p:nvSpPr>
            <p:spPr bwMode="auto">
              <a:xfrm rot="5400000">
                <a:off x="-341" y="2387"/>
                <a:ext cx="2949" cy="22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grpSp>
        <p:nvGrpSpPr>
          <p:cNvPr id="451600" name="Group 16"/>
          <p:cNvGrpSpPr>
            <a:grpSpLocks/>
          </p:cNvGrpSpPr>
          <p:nvPr/>
        </p:nvGrpSpPr>
        <p:grpSpPr bwMode="auto">
          <a:xfrm>
            <a:off x="2700338" y="3141663"/>
            <a:ext cx="3494087" cy="3500437"/>
            <a:chOff x="839" y="1117"/>
            <a:chExt cx="2994" cy="2949"/>
          </a:xfrm>
        </p:grpSpPr>
        <p:sp>
          <p:nvSpPr>
            <p:cNvPr id="48143" name="Rectangle 17"/>
            <p:cNvSpPr>
              <a:spLocks noChangeArrowheads="1"/>
            </p:cNvSpPr>
            <p:nvPr/>
          </p:nvSpPr>
          <p:spPr bwMode="auto">
            <a:xfrm>
              <a:off x="839" y="1117"/>
              <a:ext cx="2949" cy="227"/>
            </a:xfrm>
            <a:prstGeom prst="rect">
              <a:avLst/>
            </a:prstGeom>
            <a:solidFill>
              <a:srgbClr val="FF99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rnd" algn="ctr">
                  <a:solidFill>
                    <a:schemeClr val="tx2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 Narrow" panose="020B060602020203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it-IT" altLang="it-IT"/>
            </a:p>
          </p:txBody>
        </p:sp>
        <p:grpSp>
          <p:nvGrpSpPr>
            <p:cNvPr id="48144" name="Group 18"/>
            <p:cNvGrpSpPr>
              <a:grpSpLocks/>
            </p:cNvGrpSpPr>
            <p:nvPr/>
          </p:nvGrpSpPr>
          <p:grpSpPr bwMode="auto">
            <a:xfrm>
              <a:off x="839" y="1117"/>
              <a:ext cx="2994" cy="2949"/>
              <a:chOff x="1020" y="1026"/>
              <a:chExt cx="2994" cy="2949"/>
            </a:xfrm>
          </p:grpSpPr>
          <p:sp>
            <p:nvSpPr>
              <p:cNvPr id="48145" name="Rectangle 19"/>
              <p:cNvSpPr>
                <a:spLocks noChangeArrowheads="1"/>
              </p:cNvSpPr>
              <p:nvPr/>
            </p:nvSpPr>
            <p:spPr bwMode="auto">
              <a:xfrm rot="5400000">
                <a:off x="2426" y="2387"/>
                <a:ext cx="2949" cy="227"/>
              </a:xfrm>
              <a:prstGeom prst="rect">
                <a:avLst/>
              </a:prstGeom>
              <a:solidFill>
                <a:srgbClr val="FF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48146" name="Rectangle 20"/>
              <p:cNvSpPr>
                <a:spLocks noChangeArrowheads="1"/>
              </p:cNvSpPr>
              <p:nvPr/>
            </p:nvSpPr>
            <p:spPr bwMode="auto">
              <a:xfrm>
                <a:off x="1020" y="3747"/>
                <a:ext cx="2949" cy="227"/>
              </a:xfrm>
              <a:prstGeom prst="rect">
                <a:avLst/>
              </a:prstGeom>
              <a:solidFill>
                <a:srgbClr val="FF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  <p:sp>
            <p:nvSpPr>
              <p:cNvPr id="48147" name="Rectangle 21"/>
              <p:cNvSpPr>
                <a:spLocks noChangeArrowheads="1"/>
              </p:cNvSpPr>
              <p:nvPr/>
            </p:nvSpPr>
            <p:spPr bwMode="auto">
              <a:xfrm rot="5400000">
                <a:off x="-341" y="2387"/>
                <a:ext cx="2949" cy="227"/>
              </a:xfrm>
              <a:prstGeom prst="rect">
                <a:avLst/>
              </a:prstGeom>
              <a:solidFill>
                <a:srgbClr val="FF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rnd" algn="ctr">
                    <a:solidFill>
                      <a:schemeClr val="tx2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Arial Narrow" panose="020B060602020203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it-IT" altLang="it-IT"/>
              </a:p>
            </p:txBody>
          </p:sp>
        </p:grpSp>
      </p:grpSp>
      <p:sp>
        <p:nvSpPr>
          <p:cNvPr id="451606" name="Line 22"/>
          <p:cNvSpPr>
            <a:spLocks noChangeShapeType="1"/>
          </p:cNvSpPr>
          <p:nvPr/>
        </p:nvSpPr>
        <p:spPr bwMode="auto">
          <a:xfrm flipV="1">
            <a:off x="1908175" y="3141663"/>
            <a:ext cx="0" cy="3455987"/>
          </a:xfrm>
          <a:prstGeom prst="line">
            <a:avLst/>
          </a:prstGeom>
          <a:noFill/>
          <a:ln w="349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51607" name="Line 23"/>
          <p:cNvSpPr>
            <a:spLocks noChangeShapeType="1"/>
          </p:cNvSpPr>
          <p:nvPr/>
        </p:nvSpPr>
        <p:spPr bwMode="auto">
          <a:xfrm flipV="1">
            <a:off x="1835150" y="3141663"/>
            <a:ext cx="1008063" cy="0"/>
          </a:xfrm>
          <a:prstGeom prst="line">
            <a:avLst/>
          </a:prstGeom>
          <a:noFill/>
          <a:ln w="349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51608" name="Line 24"/>
          <p:cNvSpPr>
            <a:spLocks noChangeShapeType="1"/>
          </p:cNvSpPr>
          <p:nvPr/>
        </p:nvSpPr>
        <p:spPr bwMode="auto">
          <a:xfrm flipV="1">
            <a:off x="1851025" y="6626225"/>
            <a:ext cx="1008063" cy="0"/>
          </a:xfrm>
          <a:prstGeom prst="line">
            <a:avLst/>
          </a:prstGeom>
          <a:noFill/>
          <a:ln w="349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51609" name="Text Box 25"/>
          <p:cNvSpPr txBox="1">
            <a:spLocks noChangeArrowheads="1"/>
          </p:cNvSpPr>
          <p:nvPr/>
        </p:nvSpPr>
        <p:spPr bwMode="auto">
          <a:xfrm>
            <a:off x="827088" y="4508500"/>
            <a:ext cx="93503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9 m</a:t>
            </a:r>
          </a:p>
        </p:txBody>
      </p:sp>
      <p:sp>
        <p:nvSpPr>
          <p:cNvPr id="451610" name="Line 26"/>
          <p:cNvSpPr>
            <a:spLocks noChangeShapeType="1"/>
          </p:cNvSpPr>
          <p:nvPr/>
        </p:nvSpPr>
        <p:spPr bwMode="auto">
          <a:xfrm flipV="1">
            <a:off x="2700338" y="2781300"/>
            <a:ext cx="285750" cy="0"/>
          </a:xfrm>
          <a:prstGeom prst="line">
            <a:avLst/>
          </a:prstGeom>
          <a:noFill/>
          <a:ln w="349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51611" name="Line 27"/>
          <p:cNvSpPr>
            <a:spLocks noChangeShapeType="1"/>
          </p:cNvSpPr>
          <p:nvPr/>
        </p:nvSpPr>
        <p:spPr bwMode="auto">
          <a:xfrm>
            <a:off x="2987675" y="2708275"/>
            <a:ext cx="0" cy="720725"/>
          </a:xfrm>
          <a:prstGeom prst="line">
            <a:avLst/>
          </a:prstGeom>
          <a:noFill/>
          <a:ln w="349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51612" name="Line 28"/>
          <p:cNvSpPr>
            <a:spLocks noChangeShapeType="1"/>
          </p:cNvSpPr>
          <p:nvPr/>
        </p:nvSpPr>
        <p:spPr bwMode="auto">
          <a:xfrm>
            <a:off x="2700338" y="2708275"/>
            <a:ext cx="0" cy="720725"/>
          </a:xfrm>
          <a:prstGeom prst="line">
            <a:avLst/>
          </a:prstGeom>
          <a:noFill/>
          <a:ln w="349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it-IT"/>
          </a:p>
        </p:txBody>
      </p:sp>
      <p:sp>
        <p:nvSpPr>
          <p:cNvPr id="451613" name="Text Box 29"/>
          <p:cNvSpPr txBox="1">
            <a:spLocks noChangeArrowheads="1"/>
          </p:cNvSpPr>
          <p:nvPr/>
        </p:nvSpPr>
        <p:spPr bwMode="auto">
          <a:xfrm>
            <a:off x="1187450" y="2205038"/>
            <a:ext cx="1439863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28575" cap="rnd" algn="ctr">
                <a:solidFill>
                  <a:schemeClr val="tx2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it-IT" altLang="it-IT"/>
              <a:t>30 cm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51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451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2000"/>
                                        <p:tgtEl>
                                          <p:spTgt spid="451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7" presetID="9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2000"/>
                                        <p:tgtEl>
                                          <p:spTgt spid="4515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51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1000"/>
                                        <p:tgtEl>
                                          <p:spTgt spid="451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5" presetID="18" presetClass="entr" presetSubtype="1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451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451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516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516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51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9" dur="500"/>
                                        <p:tgtEl>
                                          <p:spTgt spid="451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41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3" dur="500"/>
                                        <p:tgtEl>
                                          <p:spTgt spid="451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451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45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5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3" dur="500"/>
                                        <p:tgtEl>
                                          <p:spTgt spid="451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1598" grpId="0"/>
      <p:bldP spid="451599" grpId="0" animBg="1"/>
      <p:bldP spid="451606" grpId="0" animBg="1"/>
      <p:bldP spid="451607" grpId="0" animBg="1"/>
      <p:bldP spid="451608" grpId="0" animBg="1"/>
      <p:bldP spid="451609" grpId="0"/>
      <p:bldP spid="451610" grpId="0" animBg="1"/>
      <p:bldP spid="451611" grpId="0" animBg="1"/>
      <p:bldP spid="451612" grpId="0" animBg="1"/>
      <p:bldP spid="451613" grpId="0"/>
    </p:bldLst>
  </p:timing>
</p:sld>
</file>

<file path=ppt/theme/theme1.xml><?xml version="1.0" encoding="utf-8"?>
<a:theme xmlns:a="http://schemas.openxmlformats.org/drawingml/2006/main" name="Retrospettivo">
  <a:themeElements>
    <a:clrScheme name="Retrospettivo">
      <a:dk1>
        <a:sysClr val="windowText" lastClr="000000"/>
      </a:dk1>
      <a:lt1>
        <a:sysClr val="window" lastClr="FFFFFF"/>
      </a:lt1>
      <a:dk2>
        <a:srgbClr val="514949"/>
      </a:dk2>
      <a:lt2>
        <a:srgbClr val="E1E1DB"/>
      </a:lt2>
      <a:accent1>
        <a:srgbClr val="9DBFBE"/>
      </a:accent1>
      <a:accent2>
        <a:srgbClr val="DB8631"/>
      </a:accent2>
      <a:accent3>
        <a:srgbClr val="E3CC5A"/>
      </a:accent3>
      <a:accent4>
        <a:srgbClr val="ACADA8"/>
      </a:accent4>
      <a:accent5>
        <a:srgbClr val="927C61"/>
      </a:accent5>
      <a:accent6>
        <a:srgbClr val="B3B435"/>
      </a:accent6>
      <a:hlink>
        <a:srgbClr val="0000FF"/>
      </a:hlink>
      <a:folHlink>
        <a:srgbClr val="800080"/>
      </a:folHlink>
    </a:clrScheme>
    <a:fontScheme name="Retrospettiv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ttivo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Retrospect" id="{5F128B03-DCCA-4EEB-AB3B-CF2899314A46}" vid="{243AF7DC-D15B-41C0-AE81-23980D1B9FC4}"/>
    </a:ext>
  </a:extLst>
</a:theme>
</file>

<file path=ppt/theme/theme2.xml><?xml version="1.0" encoding="utf-8"?>
<a:theme xmlns:a="http://schemas.openxmlformats.org/drawingml/2006/main" name="Tema di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Retrospect</Template>
  <TotalTime>10375</TotalTime>
  <Words>7582</Words>
  <Application>Microsoft Macintosh PowerPoint</Application>
  <PresentationFormat>Presentazione su schermo (4:3)</PresentationFormat>
  <Paragraphs>1374</Paragraphs>
  <Slides>177</Slides>
  <Notes>10</Notes>
  <HiddenSlides>0</HiddenSlides>
  <MMClips>0</MMClips>
  <ScaleCrop>false</ScaleCrop>
  <HeadingPairs>
    <vt:vector size="6" baseType="variant">
      <vt:variant>
        <vt:lpstr>Tema</vt:lpstr>
      </vt:variant>
      <vt:variant>
        <vt:i4>1</vt:i4>
      </vt:variant>
      <vt:variant>
        <vt:lpstr>Server OLE incorporati</vt:lpstr>
      </vt:variant>
      <vt:variant>
        <vt:i4>1</vt:i4>
      </vt:variant>
      <vt:variant>
        <vt:lpstr>Titoli diapositive</vt:lpstr>
      </vt:variant>
      <vt:variant>
        <vt:i4>177</vt:i4>
      </vt:variant>
    </vt:vector>
  </HeadingPairs>
  <TitlesOfParts>
    <vt:vector size="179" baseType="lpstr">
      <vt:lpstr>Retrospettivo</vt:lpstr>
      <vt:lpstr>Oggetto shell Packager</vt:lpstr>
      <vt:lpstr>Presentazione di PowerPoint</vt:lpstr>
      <vt:lpstr>AERODROMO</vt:lpstr>
      <vt:lpstr>CLASSIFICAZIONE DEGLI AERODROMI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AEREO CRITICO </vt:lpstr>
      <vt:lpstr>LUNGHEZZA DI CAMPO CARATTERISTICA </vt:lpstr>
      <vt:lpstr>Presentazione di PowerPoint</vt:lpstr>
      <vt:lpstr>Presentazione di PowerPoint</vt:lpstr>
      <vt:lpstr>Presentazione di PowerPoint</vt:lpstr>
      <vt:lpstr>CARATTERISTICHE FISICHE DI UN AERODROMO</vt:lpstr>
      <vt:lpstr>CARATTERISTICHE FISICHE DI UN AERODROMO</vt:lpstr>
      <vt:lpstr>CARATTERISTICHE FISICHE DI UN AERODROMO</vt:lpstr>
      <vt:lpstr>CARATTERISTICHE FISICHE DI UN AERODROMO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Indicatore della direzione di atterraggio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I FARI di AERODROMO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Segnali di informazione</vt:lpstr>
      <vt:lpstr>Segnali d’obbligo</vt:lpstr>
      <vt:lpstr>Presentazione di PowerPoint</vt:lpstr>
      <vt:lpstr>Presentazione di PowerPoint</vt:lpstr>
      <vt:lpstr>Presentazione di PowerPoint</vt:lpstr>
      <vt:lpstr>Presentazione di PowerPoint</vt:lpstr>
      <vt:lpstr>PIAZZALI APRON</vt:lpstr>
      <vt:lpstr>Presentazione di PowerPoint</vt:lpstr>
      <vt:lpstr>Presentazione di PowerPoint</vt:lpstr>
      <vt:lpstr>Parcheggio Isolato</vt:lpstr>
      <vt:lpstr>Segnalazione ostacoli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SISTEMI INDICATORI VISIVI DELL'ANGOLO DI PLANATA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  <vt:lpstr>Presentazione di PowerPoint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Diapositiva 1</dc:title>
  <dc:creator>massi</dc:creator>
  <cp:lastModifiedBy>Chiara Luisa Pignaris</cp:lastModifiedBy>
  <cp:revision>351</cp:revision>
  <dcterms:created xsi:type="dcterms:W3CDTF">2005-10-24T15:14:16Z</dcterms:created>
  <dcterms:modified xsi:type="dcterms:W3CDTF">2016-03-07T15:06:53Z</dcterms:modified>
</cp:coreProperties>
</file>